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5" r:id="rId4"/>
    <p:sldId id="258" r:id="rId5"/>
    <p:sldId id="259" r:id="rId6"/>
    <p:sldId id="260" r:id="rId7"/>
    <p:sldId id="264" r:id="rId8"/>
    <p:sldId id="262" r:id="rId9"/>
    <p:sldId id="261" r:id="rId10"/>
    <p:sldId id="263" r:id="rId11"/>
    <p:sldId id="277" r:id="rId12"/>
    <p:sldId id="275" r:id="rId13"/>
    <p:sldId id="272" r:id="rId14"/>
    <p:sldId id="273" r:id="rId15"/>
    <p:sldId id="274" r:id="rId16"/>
    <p:sldId id="276" r:id="rId17"/>
    <p:sldId id="267" r:id="rId18"/>
    <p:sldId id="269" r:id="rId19"/>
    <p:sldId id="266" r:id="rId20"/>
    <p:sldId id="278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778CB-2BF5-417E-AFF5-3BA6A660C03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4A6B-D0AF-4C45-9FDB-D7056CE9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4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23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3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16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06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339DE3F-7074-4437-AE39-585AAC6F360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D21BF67-D7DB-4835-AAC2-5AE74BA4A2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ldc.org/resourc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document/d/1kfkjnMGRaUa5Baf7pq5EagKhkpZ_2t3nd8BkEJdf1Q8/edit?usp=shari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724400"/>
            <a:ext cx="8458200" cy="160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Featured Guest:  </a:t>
            </a:r>
            <a:r>
              <a:rPr lang="en-US" sz="2400" dirty="0" err="1" smtClean="0"/>
              <a:t>Anji</a:t>
            </a:r>
            <a:r>
              <a:rPr lang="en-US" sz="2400" dirty="0" smtClean="0"/>
              <a:t> Davidson, </a:t>
            </a:r>
          </a:p>
          <a:p>
            <a:r>
              <a:rPr lang="en-US" sz="2400" dirty="0" smtClean="0"/>
              <a:t>Jackson Independent, Hybrid Teacher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Host:  </a:t>
            </a:r>
            <a:r>
              <a:rPr lang="en-US" sz="2400" dirty="0" smtClean="0"/>
              <a:t>Kelly </a:t>
            </a:r>
            <a:r>
              <a:rPr lang="en-US" sz="2400" dirty="0" err="1" smtClean="0"/>
              <a:t>Philbeck</a:t>
            </a:r>
            <a:r>
              <a:rPr lang="en-US" sz="2400" dirty="0" smtClean="0"/>
              <a:t>, KYLDC State Lead/Instructional Specialist</a:t>
            </a:r>
            <a:endParaRPr lang="en-US" sz="2400" dirty="0"/>
          </a:p>
        </p:txBody>
      </p:sp>
      <p:pic>
        <p:nvPicPr>
          <p:cNvPr id="1026" name="Picture 2" descr="C:\Users\Kelly\Desktop\LDC Materials\KYLDC4.11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3024" y="533400"/>
            <a:ext cx="590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Welcome to our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KYLDC Community Meeting!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ciencecollection.ldc.org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" y="990600"/>
            <a:ext cx="8981164" cy="3429000"/>
          </a:xfrm>
        </p:spPr>
      </p:pic>
    </p:spTree>
    <p:extLst>
      <p:ext uri="{BB962C8B-B14F-4D97-AF65-F5344CB8AC3E}">
        <p14:creationId xmlns:p14="http://schemas.microsoft.com/office/powerpoint/2010/main" val="38736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91125" y="533400"/>
            <a:ext cx="7086900" cy="83420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>
                <a:solidFill>
                  <a:srgbClr val="B6121B"/>
                </a:solidFill>
              </a:rPr>
              <a:t>2016-17 Student Work Rubrics from SCALE</a:t>
            </a:r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1851" y="224407"/>
            <a:ext cx="1706827" cy="11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393" name="Shape 393"/>
          <p:cNvSpPr txBox="1"/>
          <p:nvPr/>
        </p:nvSpPr>
        <p:spPr>
          <a:xfrm>
            <a:off x="91124" y="1447800"/>
            <a:ext cx="8864649" cy="818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The first of the 2016-17 student work rubrics have been released, and they are ready for use! Find them at </a:t>
            </a:r>
            <a:r>
              <a:rPr lang="en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ldc.org/resources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in PDF, Word Doc, and Google Doc formats.</a:t>
            </a:r>
          </a:p>
        </p:txBody>
      </p:sp>
      <p:pic>
        <p:nvPicPr>
          <p:cNvPr id="394" name="Shape 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574" y="2119499"/>
            <a:ext cx="4404774" cy="43419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95" name="Shape 3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0208" y="2119499"/>
            <a:ext cx="4375566" cy="43419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1850" y="457200"/>
            <a:ext cx="1706827" cy="11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410" name="Shape 410"/>
          <p:cNvSpPr txBox="1"/>
          <p:nvPr/>
        </p:nvSpPr>
        <p:spPr>
          <a:xfrm>
            <a:off x="91125" y="1905000"/>
            <a:ext cx="8848800" cy="4554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Rubrics for Grades 6-8 and 9-12 Argumentation &amp; Informational/Explanatory LDC teaching tasks have been released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All rubrics have been extensively field-tested and revised based on feedback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Rubrics have been found to have a high degree of reliability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New set of rubrics features: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Clearer, more concise language to make it easier to know what to look for and how to score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Separate rubrics for narrower grade ranges (6-8 and 9-12, etc.)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A reduction in number of core scoring dimensions from 7 to 5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New optional scoring dimension for scoring “additional demands”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Flexibility to pick from menus of options when determining which criteria to use for “Disciplinary Content Understanding”</a:t>
            </a:r>
          </a:p>
          <a:p>
            <a:pPr marL="1371600" lvl="2" indent="-342900" rtl="0">
              <a:spcBef>
                <a:spcPts val="0"/>
              </a:spcBef>
              <a:buSzPct val="100000"/>
              <a:buFont typeface="Calibri"/>
              <a:buChar char="■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To this end, so far science/NGSS options have been released</a:t>
            </a:r>
          </a:p>
        </p:txBody>
      </p:sp>
      <p:sp>
        <p:nvSpPr>
          <p:cNvPr id="7" name="Shape 407"/>
          <p:cNvSpPr txBox="1">
            <a:spLocks noGrp="1"/>
          </p:cNvSpPr>
          <p:nvPr>
            <p:ph type="title"/>
          </p:nvPr>
        </p:nvSpPr>
        <p:spPr>
          <a:xfrm>
            <a:off x="400725" y="533400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B6121B"/>
                </a:solidFill>
              </a:rPr>
              <a:t>2016-17 Student Work Rubrics from SCALE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New Student Work Rubrics from SCALE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3886200"/>
          </a:xfrm>
        </p:spPr>
      </p:pic>
    </p:spTree>
    <p:extLst>
      <p:ext uri="{BB962C8B-B14F-4D97-AF65-F5344CB8AC3E}">
        <p14:creationId xmlns:p14="http://schemas.microsoft.com/office/powerpoint/2010/main" val="7077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New Student Work Rubrics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610600" cy="4598290"/>
          </a:xfrm>
        </p:spPr>
      </p:pic>
    </p:spTree>
    <p:extLst>
      <p:ext uri="{BB962C8B-B14F-4D97-AF65-F5344CB8AC3E}">
        <p14:creationId xmlns:p14="http://schemas.microsoft.com/office/powerpoint/2010/main" val="28223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0"/>
            <a:ext cx="8610600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Disciplinary Content Understandings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763000" cy="4419600"/>
          </a:xfrm>
        </p:spPr>
      </p:pic>
    </p:spTree>
    <p:extLst>
      <p:ext uri="{BB962C8B-B14F-4D97-AF65-F5344CB8AC3E}">
        <p14:creationId xmlns:p14="http://schemas.microsoft.com/office/powerpoint/2010/main" val="324586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91125" y="174732"/>
            <a:ext cx="7248000" cy="195886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B6121B"/>
                </a:solidFill>
              </a:rPr>
              <a:t>2016-17 Student Work Rubrics from SCALE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1851" y="224407"/>
            <a:ext cx="1706827" cy="11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418" name="Shape 418"/>
          <p:cNvSpPr txBox="1"/>
          <p:nvPr/>
        </p:nvSpPr>
        <p:spPr>
          <a:xfrm>
            <a:off x="91125" y="2133600"/>
            <a:ext cx="8848800" cy="4326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What’s Next?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New Argumentation and Informational/Explanatory rubrics for elementary grade ranges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History/Social Studies and other options for “Disciplinary Content Understanding”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Updated “rationale” for the changes to the rubrics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Samples of scored student work with annotated rubrics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Updates to LDC CoreTools to support and enhance flexible use of the 2016-17 student work rubrics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Guided support for using new rubrics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Your feedback!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86600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5400" b="1" dirty="0" smtClean="0">
                <a:solidFill>
                  <a:srgbClr val="C00000"/>
                </a:solidFill>
              </a:rPr>
              <a:t>LDC’s Community of </a:t>
            </a:r>
            <a:r>
              <a:rPr lang="en-US" altLang="en-US" sz="5400" b="1" dirty="0" smtClean="0">
                <a:solidFill>
                  <a:srgbClr val="C00000"/>
                </a:solidFill>
              </a:rPr>
              <a:t>Support</a:t>
            </a:r>
          </a:p>
        </p:txBody>
      </p:sp>
      <p:pic>
        <p:nvPicPr>
          <p:cNvPr id="9219" name="Picture 2" descr="C:\Users\Kelly\Desktop\twit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65727">
            <a:off x="3570020" y="3622586"/>
            <a:ext cx="2445937" cy="91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C:\Users\Kelly\Desktop\You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146">
            <a:off x="6074700" y="4457684"/>
            <a:ext cx="2143515" cy="12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Users\Kelly\Desktop\face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1506">
            <a:off x="1003748" y="3935124"/>
            <a:ext cx="2318421" cy="12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C:\Users\Kelly\Desktop\L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8449">
            <a:off x="821820" y="2257996"/>
            <a:ext cx="2907274" cy="98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Kelly\Desktop\CoreToo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897">
            <a:off x="5697594" y="2270765"/>
            <a:ext cx="2524275" cy="13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33" y="4712784"/>
            <a:ext cx="2646842" cy="15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2"/>
          <p:cNvSpPr txBox="1">
            <a:spLocks noChangeArrowheads="1"/>
          </p:cNvSpPr>
          <p:nvPr/>
        </p:nvSpPr>
        <p:spPr bwMode="auto">
          <a:xfrm rot="-600472">
            <a:off x="905404" y="1801199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www.ldc.org</a:t>
            </a:r>
          </a:p>
        </p:txBody>
      </p:sp>
      <p:sp>
        <p:nvSpPr>
          <p:cNvPr id="9226" name="TextBox 3"/>
          <p:cNvSpPr txBox="1">
            <a:spLocks noChangeArrowheads="1"/>
          </p:cNvSpPr>
          <p:nvPr/>
        </p:nvSpPr>
        <p:spPr bwMode="auto">
          <a:xfrm rot="1101392">
            <a:off x="6140832" y="1801199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</a:rPr>
              <a:t>CoreTools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9227" name="Picture 11" descr="C:\Users\kphilbec\Desktop\Rea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2149763"/>
            <a:ext cx="14097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A4C431-9789-44B4-B91A-D4CDD4ECEAE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KYLDC’s Community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609601"/>
            <a:ext cx="4343400" cy="3767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Website:</a:t>
            </a:r>
          </a:p>
          <a:p>
            <a:pPr marL="0" indent="0">
              <a:buNone/>
            </a:pPr>
            <a:r>
              <a:rPr lang="en-US" b="1" dirty="0" smtClean="0"/>
              <a:t>kellyphilbeck.com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Twitter:</a:t>
            </a:r>
          </a:p>
          <a:p>
            <a:r>
              <a:rPr lang="en-US" b="1" dirty="0" smtClean="0"/>
              <a:t>@</a:t>
            </a:r>
            <a:r>
              <a:rPr lang="en-US" b="1" dirty="0" err="1" smtClean="0"/>
              <a:t>kellyphilbeck</a:t>
            </a:r>
            <a:endParaRPr lang="en-US" b="1" dirty="0" smtClean="0"/>
          </a:p>
          <a:p>
            <a:r>
              <a:rPr lang="en-US" b="1" dirty="0" smtClean="0"/>
              <a:t>#KYLDC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Facebook:</a:t>
            </a:r>
          </a:p>
          <a:p>
            <a:r>
              <a:rPr lang="en-US" b="1" dirty="0" smtClean="0"/>
              <a:t>Kelly R. </a:t>
            </a:r>
            <a:r>
              <a:rPr lang="en-US" b="1" dirty="0" err="1" smtClean="0"/>
              <a:t>Philbeck</a:t>
            </a:r>
            <a:endParaRPr lang="en-US" b="1" dirty="0" smtClean="0"/>
          </a:p>
          <a:p>
            <a:r>
              <a:rPr lang="en-US" b="1" dirty="0" smtClean="0"/>
              <a:t>KYLDC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46" y="1676401"/>
            <a:ext cx="2444708" cy="127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7999"/>
            <a:ext cx="2438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57200"/>
            <a:ext cx="2438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KYLDC Community Meeting featuring our LDC Social Studies Collection: </a:t>
            </a:r>
            <a:r>
              <a:rPr lang="en-US" sz="2800" dirty="0" smtClean="0">
                <a:solidFill>
                  <a:srgbClr val="C00000"/>
                </a:solidFill>
              </a:rPr>
              <a:t>May 9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SREB’s LDC/MDC Networking Conference: </a:t>
            </a:r>
            <a:r>
              <a:rPr lang="en-US" sz="2800" dirty="0" smtClean="0">
                <a:solidFill>
                  <a:srgbClr val="C00000"/>
                </a:solidFill>
              </a:rPr>
              <a:t>July 11-13 Louisville Convention Center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LDC National Jurying Studio:  </a:t>
            </a:r>
            <a:r>
              <a:rPr lang="en-US" dirty="0" smtClean="0"/>
              <a:t>July 14 &amp; 15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www.kellyphilbeck.com</a:t>
            </a:r>
            <a:r>
              <a:rPr lang="en-US" dirty="0" smtClean="0"/>
              <a:t> (Home/Event Registration)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3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724400"/>
            <a:ext cx="9067800" cy="1447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kelly.philbeck@education.ky.gov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>anjanette.davidson@jacksonind.kyschools.us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Kelly </a:t>
            </a:r>
            <a:r>
              <a:rPr lang="en-US" dirty="0" err="1" smtClean="0"/>
              <a:t>Philbeck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328738"/>
            <a:ext cx="2836576" cy="304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Anji</a:t>
            </a:r>
            <a:r>
              <a:rPr lang="en-US" dirty="0" smtClean="0"/>
              <a:t> Davidson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289559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142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1057550" y="211600"/>
            <a:ext cx="7268100" cy="11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B6121B"/>
                </a:solidFill>
              </a:rPr>
              <a:t>SREB 4</a:t>
            </a:r>
            <a:r>
              <a:rPr lang="en" sz="2800" baseline="30000">
                <a:solidFill>
                  <a:srgbClr val="B6121B"/>
                </a:solidFill>
              </a:rPr>
              <a:t>th</a:t>
            </a:r>
            <a:r>
              <a:rPr lang="en" sz="2800">
                <a:solidFill>
                  <a:srgbClr val="B6121B"/>
                </a:solidFill>
              </a:rPr>
              <a:t> Annual CCRS Networking Conference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pic>
        <p:nvPicPr>
          <p:cNvPr id="519" name="Shape 5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572" y="877561"/>
            <a:ext cx="6057949" cy="29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/>
          <p:nvPr/>
        </p:nvSpPr>
        <p:spPr>
          <a:xfrm>
            <a:off x="735400" y="3602067"/>
            <a:ext cx="7566300" cy="26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LDC in Louisville, KY, this summer! 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currently accepting proposals for the </a:t>
            </a: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Lead and Learn Fellowship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presentations focusing on LDC strategies that help improve how teachers teach and students learn. Click </a:t>
            </a:r>
            <a:r>
              <a:rPr lang="en" sz="1800" dirty="0">
                <a:solidFill>
                  <a:srgbClr val="B6121B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more information about the conference and how to submit your proposal!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Proposals are due by </a:t>
            </a: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22</a:t>
            </a:r>
            <a:r>
              <a:rPr lang="en" sz="1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for Future Topics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534400" cy="4724518"/>
          </a:xfrm>
        </p:spPr>
      </p:pic>
      <p:sp>
        <p:nvSpPr>
          <p:cNvPr id="5" name="Down Arrow 4"/>
          <p:cNvSpPr/>
          <p:nvPr/>
        </p:nvSpPr>
        <p:spPr>
          <a:xfrm rot="3573989">
            <a:off x="4936935" y="2895484"/>
            <a:ext cx="457200" cy="110816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067800" cy="160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Featured Guest:  </a:t>
            </a:r>
            <a:r>
              <a:rPr lang="en-US" sz="2400" dirty="0" err="1" smtClean="0"/>
              <a:t>Anji</a:t>
            </a:r>
            <a:r>
              <a:rPr lang="en-US" sz="2400" dirty="0" smtClean="0"/>
              <a:t> Davidson, Jackson Independent, Hybrid Teacher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Host:  </a:t>
            </a:r>
            <a:r>
              <a:rPr lang="en-US" sz="2400" dirty="0" smtClean="0"/>
              <a:t>Kelly </a:t>
            </a:r>
            <a:r>
              <a:rPr lang="en-US" sz="2400" dirty="0" err="1" smtClean="0"/>
              <a:t>Philbeck</a:t>
            </a:r>
            <a:r>
              <a:rPr lang="en-US" sz="2400" dirty="0" smtClean="0"/>
              <a:t>, KYLDC State Lead/Instructional Specialist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Chat Moderator</a:t>
            </a:r>
            <a:r>
              <a:rPr lang="en-US" sz="2400" dirty="0" smtClean="0"/>
              <a:t>: Becky </a:t>
            </a:r>
            <a:r>
              <a:rPr lang="en-US" sz="2400" dirty="0" err="1" smtClean="0"/>
              <a:t>Woosley</a:t>
            </a:r>
            <a:r>
              <a:rPr lang="en-US" sz="2400" dirty="0" smtClean="0"/>
              <a:t>, KDE Effectiveness Coach</a:t>
            </a:r>
            <a:endParaRPr lang="en-US" sz="2400" dirty="0"/>
          </a:p>
        </p:txBody>
      </p:sp>
      <p:pic>
        <p:nvPicPr>
          <p:cNvPr id="1026" name="Picture 2" descr="C:\Users\Kelly\Desktop\LDC Materials\KYLDC4.11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3024" y="533400"/>
            <a:ext cx="590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Thank You for Joining Our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KYLDC Community Meeting!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To build our KYLDC community</a:t>
            </a:r>
          </a:p>
          <a:p>
            <a:r>
              <a:rPr lang="en-US" b="1" dirty="0" smtClean="0"/>
              <a:t>To feature in-depth looks into LDC instructional tools and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657600" cy="376732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To provide an online platform for continuing professional learning around LDC</a:t>
            </a:r>
          </a:p>
          <a:p>
            <a:r>
              <a:rPr lang="en-US" b="1" dirty="0" smtClean="0"/>
              <a:t>To provide updates around LDC at a national and state level</a:t>
            </a:r>
            <a:endParaRPr lang="en-US" b="1" dirty="0"/>
          </a:p>
        </p:txBody>
      </p:sp>
      <p:pic>
        <p:nvPicPr>
          <p:cNvPr id="4099" name="Picture 3" descr="C:\Users\Kelly\Desktop\KP Website\LDC_Logo_wi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9596"/>
            <a:ext cx="3276600" cy="15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0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ciencecollection.ldc.org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" y="990600"/>
            <a:ext cx="8981164" cy="3429000"/>
          </a:xfrm>
        </p:spPr>
      </p:pic>
    </p:spTree>
    <p:extLst>
      <p:ext uri="{BB962C8B-B14F-4D97-AF65-F5344CB8AC3E}">
        <p14:creationId xmlns:p14="http://schemas.microsoft.com/office/powerpoint/2010/main" val="314826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 Templates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762999" cy="4191000"/>
          </a:xfrm>
        </p:spPr>
      </p:pic>
    </p:spTree>
    <p:extLst>
      <p:ext uri="{BB962C8B-B14F-4D97-AF65-F5344CB8AC3E}">
        <p14:creationId xmlns:p14="http://schemas.microsoft.com/office/powerpoint/2010/main" val="150419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609601"/>
            <a:ext cx="2362200" cy="376732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Data Analysis</a:t>
            </a:r>
          </a:p>
          <a:p>
            <a:r>
              <a:rPr lang="en-US" b="1" dirty="0" smtClean="0"/>
              <a:t>Student Determined Data Analysis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609600"/>
            <a:ext cx="2438400" cy="3767328"/>
          </a:xfrm>
        </p:spPr>
        <p:txBody>
          <a:bodyPr/>
          <a:lstStyle/>
          <a:p>
            <a:pPr marL="0" indent="0">
              <a:buNone/>
            </a:pPr>
            <a:endParaRPr lang="en-US" sz="24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Experimentation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Surf and Turf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What Factors Influence Carbon Dioxide Production and Usage?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8" y="631371"/>
            <a:ext cx="234913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1066800"/>
            <a:ext cx="29979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Squirmy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Catching Sun with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   a Donut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5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Videos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534400" cy="3886200"/>
          </a:xfrm>
        </p:spPr>
      </p:pic>
    </p:spTree>
    <p:extLst>
      <p:ext uri="{BB962C8B-B14F-4D97-AF65-F5344CB8AC3E}">
        <p14:creationId xmlns:p14="http://schemas.microsoft.com/office/powerpoint/2010/main" val="107808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Lessons/Mini-Tasks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4495800"/>
          </a:xfrm>
        </p:spPr>
      </p:pic>
    </p:spTree>
    <p:extLst>
      <p:ext uri="{BB962C8B-B14F-4D97-AF65-F5344CB8AC3E}">
        <p14:creationId xmlns:p14="http://schemas.microsoft.com/office/powerpoint/2010/main" val="280494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Lessons/Mini-Tasks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763000" cy="4572000"/>
          </a:xfrm>
        </p:spPr>
      </p:pic>
    </p:spTree>
    <p:extLst>
      <p:ext uri="{BB962C8B-B14F-4D97-AF65-F5344CB8AC3E}">
        <p14:creationId xmlns:p14="http://schemas.microsoft.com/office/powerpoint/2010/main" val="1922955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263</TotalTime>
  <Words>542</Words>
  <Application>Microsoft Office PowerPoint</Application>
  <PresentationFormat>On-screen Show (4:3)</PresentationFormat>
  <Paragraphs>95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NewsPrint</vt:lpstr>
      <vt:lpstr>PowerPoint Presentation</vt:lpstr>
      <vt:lpstr>kelly.philbeck@education.ky.gov anjanette.davidson@jacksonind.kyschools.us </vt:lpstr>
      <vt:lpstr>Purpose</vt:lpstr>
      <vt:lpstr>sciencecollection.ldc.org</vt:lpstr>
      <vt:lpstr>Module Templates</vt:lpstr>
      <vt:lpstr>Modules</vt:lpstr>
      <vt:lpstr>Classroom Videos</vt:lpstr>
      <vt:lpstr>Lessons/Mini-Tasks</vt:lpstr>
      <vt:lpstr>Lessons/Mini-Tasks</vt:lpstr>
      <vt:lpstr>sciencecollection.ldc.org</vt:lpstr>
      <vt:lpstr>2016-17 Student Work Rubrics from SCALE</vt:lpstr>
      <vt:lpstr>2016-17 Student Work Rubrics from SCALE</vt:lpstr>
      <vt:lpstr>New Student Work Rubrics from SCALE</vt:lpstr>
      <vt:lpstr>New Student Work Rubrics</vt:lpstr>
      <vt:lpstr>Disciplinary Content Understandings</vt:lpstr>
      <vt:lpstr>2016-17 Student Work Rubrics from SCALE</vt:lpstr>
      <vt:lpstr> LDC’s Community of Support</vt:lpstr>
      <vt:lpstr>KYLDC’s Community</vt:lpstr>
      <vt:lpstr>Upcoming Events</vt:lpstr>
      <vt:lpstr>SREB 4th Annual CCRS Networking Conference</vt:lpstr>
      <vt:lpstr>Poll for Future Topics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Kelly</cp:lastModifiedBy>
  <cp:revision>16</cp:revision>
  <dcterms:created xsi:type="dcterms:W3CDTF">2016-04-11T14:44:05Z</dcterms:created>
  <dcterms:modified xsi:type="dcterms:W3CDTF">2016-04-11T19:07:27Z</dcterms:modified>
</cp:coreProperties>
</file>