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7"/>
  </p:notesMasterIdLst>
  <p:sldIdLst>
    <p:sldId id="281" r:id="rId3"/>
    <p:sldId id="256" r:id="rId4"/>
    <p:sldId id="257" r:id="rId5"/>
    <p:sldId id="279" r:id="rId6"/>
    <p:sldId id="265" r:id="rId7"/>
    <p:sldId id="289" r:id="rId8"/>
    <p:sldId id="317" r:id="rId9"/>
    <p:sldId id="329" r:id="rId10"/>
    <p:sldId id="337" r:id="rId11"/>
    <p:sldId id="338" r:id="rId12"/>
    <p:sldId id="339" r:id="rId13"/>
    <p:sldId id="340" r:id="rId14"/>
    <p:sldId id="341" r:id="rId15"/>
    <p:sldId id="330" r:id="rId16"/>
    <p:sldId id="331" r:id="rId17"/>
    <p:sldId id="359" r:id="rId18"/>
    <p:sldId id="360" r:id="rId19"/>
    <p:sldId id="361" r:id="rId20"/>
    <p:sldId id="357" r:id="rId21"/>
    <p:sldId id="335" r:id="rId22"/>
    <p:sldId id="294" r:id="rId23"/>
    <p:sldId id="356" r:id="rId24"/>
    <p:sldId id="336" r:id="rId25"/>
    <p:sldId id="358" r:id="rId26"/>
    <p:sldId id="355" r:id="rId27"/>
    <p:sldId id="353" r:id="rId28"/>
    <p:sldId id="354" r:id="rId29"/>
    <p:sldId id="288" r:id="rId30"/>
    <p:sldId id="352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267" r:id="rId42"/>
    <p:sldId id="269" r:id="rId43"/>
    <p:sldId id="328" r:id="rId44"/>
    <p:sldId id="270" r:id="rId45"/>
    <p:sldId id="27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778CB-2BF5-417E-AFF5-3BA6A660C03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4A6B-D0AF-4C45-9FDB-D7056CE9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dc.org/blog/posts/managing-shared-collections-just-got-whole-lot-easier-%E2%80%9Cadd-collection%E2%80%9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dc.org/learn-more/snapshot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tb_w-ExH4ELmKRcCDLbzknLHtxJAUULABhlU8Y4nfM8/edi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A6B-D0AF-4C45-9FDB-D7056CE97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2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175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426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065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317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769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80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9302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6549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31FE8-3DFD-451A-B1BC-170FDBC18A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06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Shape 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more information about collections visit: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https://ldc.org/blog/posts/managing-shared-collections-just-got-whole-lot-easier-%E2%80%9Cadd-collection%E2%80%9D</a:t>
            </a: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50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71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 learn more about Snapshots and find a helpful screencast visit: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https://ldc.org/learn-more/snapshots</a:t>
            </a:r>
            <a:r>
              <a:rPr lang="en" dirty="0"/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LDC PL Content Block Reference Guide with Snapshots identified: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https://docs.google.com/document/d/1tb_w-ExH4ELmKRcCDLbzknLHtxJAUULABhlU8Y4nfM8/edit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88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7" name="Shape 13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412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Shape 13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7" name="Shape 13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04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81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pages in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51A8A6-A3DA-480E-BF3C-CD177FFB54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pages in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51A8A6-A3DA-480E-BF3C-CD177FFB54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543039"/>
            <a:ext cx="9144000" cy="3149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06" tIns="45694" rIns="91406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719535" y="1641677"/>
            <a:ext cx="6087008" cy="323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823469" y="4949051"/>
            <a:ext cx="5897837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728874" y="5019854"/>
            <a:ext cx="2725341" cy="54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9" name="Shape 19" descr="LDC_Stitched Avatar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850" y="0"/>
            <a:ext cx="855443" cy="114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9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0" y="6543039"/>
            <a:ext cx="9144000" cy="315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223064" y="107184"/>
            <a:ext cx="3430200" cy="33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635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0700" marR="0" lvl="1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016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016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29" name="Shape 729"/>
          <p:cNvSpPr txBox="1">
            <a:spLocks noGrp="1"/>
          </p:cNvSpPr>
          <p:nvPr>
            <p:ph type="dt" idx="10"/>
          </p:nvPr>
        </p:nvSpPr>
        <p:spPr>
          <a:xfrm>
            <a:off x="0" y="6538912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ftr" idx="11"/>
          </p:nvPr>
        </p:nvSpPr>
        <p:spPr>
          <a:xfrm>
            <a:off x="3028950" y="6537515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731" name="Shape 731"/>
          <p:cNvCxnSpPr/>
          <p:nvPr/>
        </p:nvCxnSpPr>
        <p:spPr>
          <a:xfrm>
            <a:off x="223064" y="476268"/>
            <a:ext cx="86457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2" name="Shape 732"/>
          <p:cNvSpPr txBox="1">
            <a:spLocks noGrp="1"/>
          </p:cNvSpPr>
          <p:nvPr>
            <p:ph type="body" idx="2"/>
          </p:nvPr>
        </p:nvSpPr>
        <p:spPr>
          <a:xfrm>
            <a:off x="84534" y="590549"/>
            <a:ext cx="8867700" cy="924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0700" marR="0" lvl="1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33" name="Shape 733"/>
          <p:cNvSpPr txBox="1">
            <a:spLocks noGrp="1"/>
          </p:cNvSpPr>
          <p:nvPr>
            <p:ph type="sldNum" idx="12"/>
          </p:nvPr>
        </p:nvSpPr>
        <p:spPr>
          <a:xfrm>
            <a:off x="7034022" y="6521576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>
              <a:buSzPct val="25000"/>
            </a:pPr>
            <a:r>
              <a:rPr lang="en"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 SPARK NO. 9 | </a:t>
            </a:r>
            <a:fld id="{00000000-1234-1234-1234-123412341234}" type="slidenum">
              <a:rPr lang="en" sz="90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>
                <a:buSzPct val="25000"/>
              </a:pPr>
              <a:t>‹#›</a:t>
            </a:fld>
            <a:endParaRPr lang="en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450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1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8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0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5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77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64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758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7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851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7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73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39DE3F-7074-4437-AE39-585AAC6F36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Tech…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Audio…Test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448886"/>
            <a:ext cx="3657600" cy="30257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Sites we will use today…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329264"/>
            <a:ext cx="4648200" cy="3048000"/>
          </a:xfrm>
        </p:spPr>
        <p:txBody>
          <a:bodyPr>
            <a:normAutofit/>
          </a:bodyPr>
          <a:lstStyle/>
          <a:p>
            <a:r>
              <a:rPr lang="en-US" sz="2800" dirty="0"/>
              <a:t>Log-in to </a:t>
            </a:r>
            <a:r>
              <a:rPr lang="en-US" sz="2800" dirty="0" err="1"/>
              <a:t>CoreTools</a:t>
            </a:r>
            <a:r>
              <a:rPr lang="en-US" sz="2800" dirty="0"/>
              <a:t> @ </a:t>
            </a:r>
            <a:r>
              <a:rPr lang="en-US" sz="2800" dirty="0">
                <a:solidFill>
                  <a:schemeClr val="tx1"/>
                </a:solidFill>
              </a:rPr>
              <a:t>www.ldc.org</a:t>
            </a:r>
          </a:p>
        </p:txBody>
      </p:sp>
    </p:spTree>
    <p:extLst>
      <p:ext uri="{BB962C8B-B14F-4D97-AF65-F5344CB8AC3E}">
        <p14:creationId xmlns:p14="http://schemas.microsoft.com/office/powerpoint/2010/main" val="399672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67800" cy="6172200"/>
          </a:xfrm>
        </p:spPr>
      </p:pic>
    </p:spTree>
    <p:extLst>
      <p:ext uri="{BB962C8B-B14F-4D97-AF65-F5344CB8AC3E}">
        <p14:creationId xmlns:p14="http://schemas.microsoft.com/office/powerpoint/2010/main" val="75403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Short Modules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3886200"/>
          </a:xfrm>
        </p:spPr>
      </p:pic>
    </p:spTree>
    <p:extLst>
      <p:ext uri="{BB962C8B-B14F-4D97-AF65-F5344CB8AC3E}">
        <p14:creationId xmlns:p14="http://schemas.microsoft.com/office/powerpoint/2010/main" val="130631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272853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Kentucky Department of Education</a:t>
            </a:r>
          </a:p>
          <a:p>
            <a:pPr>
              <a:lnSpc>
                <a:spcPct val="150000"/>
              </a:lnSpc>
            </a:pPr>
            <a:r>
              <a:rPr lang="en-US" dirty="0"/>
              <a:t>National Writing Project/State Writing Projects</a:t>
            </a:r>
          </a:p>
          <a:p>
            <a:pPr>
              <a:lnSpc>
                <a:spcPct val="150000"/>
              </a:lnSpc>
            </a:pPr>
            <a:r>
              <a:rPr lang="en-US" dirty="0"/>
              <a:t>SREB (Southeast Regional Education Board)</a:t>
            </a:r>
          </a:p>
          <a:p>
            <a:pPr>
              <a:lnSpc>
                <a:spcPct val="150000"/>
              </a:lnSpc>
            </a:pPr>
            <a:r>
              <a:rPr lang="en-US" dirty="0"/>
              <a:t>Battelle (science)</a:t>
            </a:r>
          </a:p>
          <a:p>
            <a:pPr>
              <a:lnSpc>
                <a:spcPct val="150000"/>
              </a:lnSpc>
            </a:pPr>
            <a:r>
              <a:rPr lang="en-US" dirty="0"/>
              <a:t>Facing History (social studies)</a:t>
            </a:r>
          </a:p>
          <a:p>
            <a:pPr>
              <a:lnSpc>
                <a:spcPct val="150000"/>
              </a:lnSpc>
            </a:pPr>
            <a:r>
              <a:rPr lang="en-US" dirty="0"/>
              <a:t>Short Modules</a:t>
            </a:r>
          </a:p>
          <a:p>
            <a:pPr>
              <a:lnSpc>
                <a:spcPct val="150000"/>
              </a:lnSpc>
            </a:pPr>
            <a:r>
              <a:rPr lang="en-US" dirty="0"/>
              <a:t>Elementary Starter Tasks</a:t>
            </a:r>
          </a:p>
        </p:txBody>
      </p:sp>
    </p:spTree>
    <p:extLst>
      <p:ext uri="{BB962C8B-B14F-4D97-AF65-F5344CB8AC3E}">
        <p14:creationId xmlns:p14="http://schemas.microsoft.com/office/powerpoint/2010/main" val="143337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2"/>
          </p:nvPr>
        </p:nvSpPr>
        <p:spPr>
          <a:xfrm>
            <a:off x="-1331565" y="1149412"/>
            <a:ext cx="8867700" cy="6930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r>
              <a:rPr lang="en" sz="4800">
                <a:solidFill>
                  <a:srgbClr val="9F0E20"/>
                </a:solidFill>
              </a:rPr>
              <a:t>Self/Peer Reviews</a:t>
            </a:r>
          </a:p>
        </p:txBody>
      </p:sp>
      <p:pic>
        <p:nvPicPr>
          <p:cNvPr id="943" name="Shape 9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901" y="1072501"/>
            <a:ext cx="2789749" cy="21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Shape 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575" y="3316200"/>
            <a:ext cx="4200426" cy="22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Shape 9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449" y="2206648"/>
            <a:ext cx="3377527" cy="22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Shape 9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0125" y="2454851"/>
            <a:ext cx="1803649" cy="31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Shape 947"/>
          <p:cNvSpPr txBox="1">
            <a:spLocks noGrp="1"/>
          </p:cNvSpPr>
          <p:nvPr>
            <p:ph type="sldNum" idx="12"/>
          </p:nvPr>
        </p:nvSpPr>
        <p:spPr>
          <a:xfrm>
            <a:off x="7034022" y="574843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vert="horz" lIns="68575" tIns="34275" rIns="68575" bIns="34275" rtlCol="0" anchor="ctr" anchorCtr="0">
            <a:noAutofit/>
          </a:bodyPr>
          <a:lstStyle/>
          <a:p>
            <a:pPr>
              <a:buSzPct val="25000"/>
            </a:pPr>
            <a:r>
              <a:rPr lang="en"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Literacy Design Collaborative | </a:t>
            </a:r>
            <a:fld id="{00000000-1234-1234-1234-123412341234}" type="slidenum"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>
                <a:buSzPct val="25000"/>
              </a:pPr>
              <a:t>14</a:t>
            </a:fld>
            <a:endParaRPr lang="en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6025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2634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body" idx="2"/>
          </p:nvPr>
        </p:nvSpPr>
        <p:spPr>
          <a:xfrm>
            <a:off x="138159" y="1080912"/>
            <a:ext cx="8867700" cy="6930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r>
              <a:rPr lang="en" sz="4800">
                <a:solidFill>
                  <a:srgbClr val="9F0E20"/>
                </a:solidFill>
              </a:rPr>
              <a:t>Snapshots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2634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3000"/>
          </a:p>
          <a:p>
            <a:pPr marL="0" indent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956" name="Shape 9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9" y="3457963"/>
            <a:ext cx="3790526" cy="22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Shape 9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500" y="1993401"/>
            <a:ext cx="3850024" cy="25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Shape 9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837" y="1405198"/>
            <a:ext cx="1258174" cy="23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Shape 9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6574" y="4806449"/>
            <a:ext cx="4817564" cy="8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Shape 960"/>
          <p:cNvSpPr txBox="1">
            <a:spLocks noGrp="1"/>
          </p:cNvSpPr>
          <p:nvPr>
            <p:ph type="sldNum" idx="12"/>
          </p:nvPr>
        </p:nvSpPr>
        <p:spPr>
          <a:xfrm>
            <a:off x="7034022" y="574843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vert="horz" lIns="68575" tIns="34275" rIns="68575" bIns="34275" rtlCol="0" anchor="ctr" anchorCtr="0">
            <a:noAutofit/>
          </a:bodyPr>
          <a:lstStyle/>
          <a:p>
            <a:pPr>
              <a:buSzPct val="25000"/>
            </a:pPr>
            <a:r>
              <a:rPr lang="en"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Literacy Design Collaborative | </a:t>
            </a:r>
            <a:fld id="{00000000-1234-1234-1234-123412341234}" type="slidenum"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>
                <a:buSzPct val="25000"/>
              </a:pPr>
              <a:t>15</a:t>
            </a:fld>
            <a:endParaRPr lang="en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7004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2634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Unveiling the new achievement badges and certificates! Unlock them all! </a:t>
            </a:r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 algn="ctr">
              <a:spcBef>
                <a:spcPts val="0"/>
              </a:spcBef>
              <a:buNone/>
            </a:pPr>
            <a:r>
              <a:rPr lang="en" sz="1100"/>
              <a:t>where to find them</a:t>
            </a:r>
          </a:p>
        </p:txBody>
      </p:sp>
      <p:sp>
        <p:nvSpPr>
          <p:cNvPr id="1391" name="Shape 1391"/>
          <p:cNvSpPr txBox="1">
            <a:spLocks noGrp="1"/>
          </p:cNvSpPr>
          <p:nvPr>
            <p:ph type="body" idx="2"/>
          </p:nvPr>
        </p:nvSpPr>
        <p:spPr>
          <a:xfrm>
            <a:off x="84534" y="1300162"/>
            <a:ext cx="8867700" cy="6930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>
                <a:solidFill>
                  <a:srgbClr val="B6121B"/>
                </a:solidFill>
              </a:rPr>
              <a:t>NEW Achievements in CoreTools</a:t>
            </a:r>
          </a:p>
        </p:txBody>
      </p:sp>
      <p:sp>
        <p:nvSpPr>
          <p:cNvPr id="1392" name="Shape 1392"/>
          <p:cNvSpPr txBox="1">
            <a:spLocks noGrp="1"/>
          </p:cNvSpPr>
          <p:nvPr>
            <p:ph type="sldNum" idx="12"/>
          </p:nvPr>
        </p:nvSpPr>
        <p:spPr>
          <a:xfrm>
            <a:off x="7034022" y="5748432"/>
            <a:ext cx="2057400" cy="273900"/>
          </a:xfrm>
          <a:prstGeom prst="rect">
            <a:avLst/>
          </a:prstGeom>
        </p:spPr>
        <p:txBody>
          <a:bodyPr vert="horz" lIns="68575" tIns="34275" rIns="68575" bIns="34275" rtlCol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dirty="0"/>
              <a:t>Literacy Design Collaborative |</a:t>
            </a:r>
            <a:endParaRPr lang="en" b="0" dirty="0"/>
          </a:p>
        </p:txBody>
      </p:sp>
      <p:pic>
        <p:nvPicPr>
          <p:cNvPr id="1393" name="Shape 1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2808692"/>
            <a:ext cx="7211830" cy="2939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25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 txBox="1">
            <a:spLocks noGrp="1"/>
          </p:cNvSpPr>
          <p:nvPr>
            <p:ph type="sldNum" idx="12"/>
          </p:nvPr>
        </p:nvSpPr>
        <p:spPr>
          <a:xfrm>
            <a:off x="838200" y="5486400"/>
            <a:ext cx="6858000" cy="576168"/>
          </a:xfrm>
          <a:prstGeom prst="rect">
            <a:avLst/>
          </a:prstGeom>
        </p:spPr>
        <p:txBody>
          <a:bodyPr vert="horz" lIns="68575" tIns="34275" rIns="68575" bIns="34275" rtlCol="0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r>
              <a:rPr lang="en" sz="4800" b="0" dirty="0"/>
              <a:t>Achievements/Artifacts</a:t>
            </a:r>
          </a:p>
        </p:txBody>
      </p:sp>
      <p:pic>
        <p:nvPicPr>
          <p:cNvPr id="1401" name="Shape 1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622" y="609600"/>
            <a:ext cx="6553199" cy="465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45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New Student Work Rubrics from SCALE—LIVE in </a:t>
            </a:r>
            <a:r>
              <a:rPr lang="en-US" dirty="0" err="1">
                <a:solidFill>
                  <a:srgbClr val="C00000"/>
                </a:solidFill>
              </a:rPr>
              <a:t>CoreTools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3886200"/>
          </a:xfrm>
        </p:spPr>
      </p:pic>
      <p:sp>
        <p:nvSpPr>
          <p:cNvPr id="3" name="TextBox 2"/>
          <p:cNvSpPr txBox="1"/>
          <p:nvPr/>
        </p:nvSpPr>
        <p:spPr>
          <a:xfrm>
            <a:off x="3429000" y="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www.ldc.org/resources</a:t>
            </a:r>
          </a:p>
        </p:txBody>
      </p:sp>
    </p:spTree>
    <p:extLst>
      <p:ext uri="{BB962C8B-B14F-4D97-AF65-F5344CB8AC3E}">
        <p14:creationId xmlns:p14="http://schemas.microsoft.com/office/powerpoint/2010/main" val="134927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/>
              <a:t>LDC Classroom Look-</a:t>
            </a:r>
            <a:r>
              <a:rPr lang="en-US" dirty="0" err="1"/>
              <a:t>Fors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257800" cy="3761054"/>
          </a:xfrm>
        </p:spPr>
      </p:pic>
    </p:spTree>
    <p:extLst>
      <p:ext uri="{BB962C8B-B14F-4D97-AF65-F5344CB8AC3E}">
        <p14:creationId xmlns:p14="http://schemas.microsoft.com/office/powerpoint/2010/main" val="76211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458200" cy="160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Host:  </a:t>
            </a:r>
            <a:r>
              <a:rPr lang="en-US" sz="2400" dirty="0"/>
              <a:t>Kelly </a:t>
            </a:r>
            <a:r>
              <a:rPr lang="en-US" sz="2400" dirty="0" err="1"/>
              <a:t>Philbeck</a:t>
            </a:r>
            <a:r>
              <a:rPr lang="en-US" sz="2400" dirty="0"/>
              <a:t>, KYLDC State Lead/Instructional Specialist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Facilitators:  </a:t>
            </a:r>
            <a:r>
              <a:rPr lang="en-US" sz="2400" dirty="0"/>
              <a:t>Rebecca </a:t>
            </a:r>
            <a:r>
              <a:rPr lang="en-US" sz="2400" dirty="0" err="1"/>
              <a:t>Woosley</a:t>
            </a:r>
            <a:r>
              <a:rPr lang="en-US" sz="2400" dirty="0"/>
              <a:t> &amp; Kate </a:t>
            </a:r>
            <a:r>
              <a:rPr lang="en-US" sz="2400" dirty="0" err="1"/>
              <a:t>Grindon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            KDE Effectiveness Coaches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024" y="533400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Welcome to our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KYLDC Community Meeting!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729"/>
            <a:ext cx="9144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Competencies &amp; Practices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9067800" cy="4619942"/>
          </a:xfrm>
        </p:spPr>
      </p:pic>
    </p:spTree>
    <p:extLst>
      <p:ext uri="{BB962C8B-B14F-4D97-AF65-F5344CB8AC3E}">
        <p14:creationId xmlns:p14="http://schemas.microsoft.com/office/powerpoint/2010/main" val="267650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144" y="1169962"/>
            <a:ext cx="4200686" cy="483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857251"/>
            <a:ext cx="4346877" cy="47977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3396544" y="857250"/>
            <a:ext cx="6362100" cy="281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US" sz="1350" b="1" dirty="0"/>
              <a:t>2016: LDC released the 20 LDC Teacher Competencies</a:t>
            </a:r>
          </a:p>
        </p:txBody>
      </p:sp>
    </p:spTree>
    <p:extLst>
      <p:ext uri="{BB962C8B-B14F-4D97-AF65-F5344CB8AC3E}">
        <p14:creationId xmlns:p14="http://schemas.microsoft.com/office/powerpoint/2010/main" val="153267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49276"/>
              </p:ext>
            </p:extLst>
          </p:nvPr>
        </p:nvGraphicFramePr>
        <p:xfrm>
          <a:off x="76200" y="457201"/>
          <a:ext cx="9067799" cy="643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1908">
                  <a:extLst>
                    <a:ext uri="{9D8B030D-6E8A-4147-A177-3AD203B41FA5}">
                      <a16:colId xmlns:a16="http://schemas.microsoft.com/office/drawing/2014/main" val="2048290448"/>
                    </a:ext>
                  </a:extLst>
                </a:gridCol>
                <a:gridCol w="3151909">
                  <a:extLst>
                    <a:ext uri="{9D8B030D-6E8A-4147-A177-3AD203B41FA5}">
                      <a16:colId xmlns:a16="http://schemas.microsoft.com/office/drawing/2014/main" val="1101025432"/>
                    </a:ext>
                  </a:extLst>
                </a:gridCol>
                <a:gridCol w="2763982">
                  <a:extLst>
                    <a:ext uri="{9D8B030D-6E8A-4147-A177-3AD203B41FA5}">
                      <a16:colId xmlns:a16="http://schemas.microsoft.com/office/drawing/2014/main" val="2471554319"/>
                    </a:ext>
                  </a:extLst>
                </a:gridCol>
              </a:tblGrid>
              <a:tr h="392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LDC</a:t>
                      </a:r>
                      <a:r>
                        <a:rPr lang="en-US" sz="1600" b="1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Teacher Competency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</a:rPr>
                        <a:t>LDC Indicators</a:t>
                      </a:r>
                      <a:endParaRPr lang="en-US" sz="18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FfT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Connections</a:t>
                      </a:r>
                      <a:endParaRPr lang="en-US" sz="18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49268"/>
                  </a:ext>
                </a:extLst>
              </a:tr>
              <a:tr h="138694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Competency 1: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Analyze Assignments Aligned to Standards and Student Learning Goals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A. Identify short- and/or long-term student learning goals (or SLOs) for an assignment that meets the expectations stated in external benchmarks (CCR and content standards).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1c: Setting Instructional Outcomes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1e: Designing Coherent Instruction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61943"/>
                  </a:ext>
                </a:extLst>
              </a:tr>
              <a:tr h="1717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 Recognize how the skills and/or subskills required to complete an assignment are the expectations of the prompt and the focus standards and/or student learning goals.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1a: Knowledge of content and structure of discipline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1c: Setting Instructional Outcomes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1e: Designing Coherent Instruction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99144"/>
                  </a:ext>
                </a:extLst>
              </a:tr>
              <a:tr h="2525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C. Recognize how an assignment or sequence of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assignments (in modules, units, or courses) aligns to focus CCR and content standards  and/or student learning goals.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1a: Knowledge of content and structure of discipline, Knowledge of prerequisite relationships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1c: Setting Instructional Outcomes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1e: Designing Coherent Instruction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3c: Engaging Students in Learning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208" marR="58208" marT="58208" marB="5820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3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5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240714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Student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458200" cy="4419600"/>
          </a:xfrm>
        </p:spPr>
      </p:pic>
    </p:spTree>
    <p:extLst>
      <p:ext uri="{BB962C8B-B14F-4D97-AF65-F5344CB8AC3E}">
        <p14:creationId xmlns:p14="http://schemas.microsoft.com/office/powerpoint/2010/main" val="99764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/>
              <a:t>Monitoring Student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799"/>
            <a:ext cx="8839200" cy="4530539"/>
          </a:xfrm>
        </p:spPr>
      </p:pic>
    </p:spTree>
    <p:extLst>
      <p:ext uri="{BB962C8B-B14F-4D97-AF65-F5344CB8AC3E}">
        <p14:creationId xmlns:p14="http://schemas.microsoft.com/office/powerpoint/2010/main" val="412271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458200" cy="652850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528C-9530-452F-93AD-2FE3F7BFCF4A}" type="slidenum">
              <a:rPr lang="en-US" smtClean="0"/>
              <a:t>26</a:t>
            </a:fld>
            <a:endParaRPr lang="en-US"/>
          </a:p>
        </p:txBody>
      </p:sp>
      <p:pic>
        <p:nvPicPr>
          <p:cNvPr id="5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425" y="152732"/>
            <a:ext cx="1799273" cy="8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0110" y="113403"/>
            <a:ext cx="2069690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STEPS 3 &amp; 4</a:t>
            </a:r>
          </a:p>
        </p:txBody>
      </p:sp>
    </p:spTree>
    <p:extLst>
      <p:ext uri="{BB962C8B-B14F-4D97-AF65-F5344CB8AC3E}">
        <p14:creationId xmlns:p14="http://schemas.microsoft.com/office/powerpoint/2010/main" val="1656019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2902"/>
            <a:ext cx="8382001" cy="622406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528C-9530-452F-93AD-2FE3F7BFCF4A}" type="slidenum">
              <a:rPr lang="en-US" smtClean="0"/>
              <a:t>27</a:t>
            </a:fld>
            <a:endParaRPr lang="en-US"/>
          </a:p>
        </p:txBody>
      </p:sp>
      <p:pic>
        <p:nvPicPr>
          <p:cNvPr id="5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8323" y="12192"/>
            <a:ext cx="1799273" cy="8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0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KYLDC Featured District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867400" cy="4572000"/>
          </a:xfrm>
        </p:spPr>
      </p:pic>
    </p:spTree>
    <p:extLst>
      <p:ext uri="{BB962C8B-B14F-4D97-AF65-F5344CB8AC3E}">
        <p14:creationId xmlns:p14="http://schemas.microsoft.com/office/powerpoint/2010/main" val="2890904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24400"/>
            <a:ext cx="9067800" cy="144780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denise.carrell@Jefferson.kyschools.us</a:t>
            </a:r>
            <a:br>
              <a:rPr lang="en-US" sz="4400" dirty="0"/>
            </a:br>
            <a:r>
              <a:rPr lang="en-US" sz="4400" dirty="0"/>
              <a:t>kate.grindon@education.ky.gov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204" y="609600"/>
            <a:ext cx="5247596" cy="639762"/>
          </a:xfrm>
        </p:spPr>
        <p:txBody>
          <a:bodyPr/>
          <a:lstStyle/>
          <a:p>
            <a:r>
              <a:rPr lang="en-US" dirty="0"/>
              <a:t>Denise Carrell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233984" cy="639762"/>
          </a:xfrm>
        </p:spPr>
        <p:txBody>
          <a:bodyPr/>
          <a:lstStyle/>
          <a:p>
            <a:r>
              <a:rPr lang="en-US" dirty="0"/>
              <a:t>Kate </a:t>
            </a:r>
            <a:r>
              <a:rPr lang="en-US" dirty="0" err="1"/>
              <a:t>Grindon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40261"/>
            <a:ext cx="2590800" cy="304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4" y="1351785"/>
            <a:ext cx="2656796" cy="3024953"/>
          </a:xfrm>
        </p:spPr>
      </p:pic>
    </p:spTree>
    <p:extLst>
      <p:ext uri="{BB962C8B-B14F-4D97-AF65-F5344CB8AC3E}">
        <p14:creationId xmlns:p14="http://schemas.microsoft.com/office/powerpoint/2010/main" val="158210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24400"/>
            <a:ext cx="9067800" cy="1447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kelly.philbeck@education.ky.gov</a:t>
            </a:r>
            <a:br>
              <a:rPr lang="en-US" sz="4000" dirty="0"/>
            </a:br>
            <a:r>
              <a:rPr lang="en-US" sz="4000" dirty="0"/>
              <a:t>rebecca.woosley@education.ky.gov</a:t>
            </a:r>
            <a:br>
              <a:rPr lang="en-US" sz="4400" dirty="0"/>
            </a:br>
            <a:r>
              <a:rPr lang="en-US" sz="4400" dirty="0"/>
              <a:t>kate.grindon@education.ky.gov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5260848" cy="639762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err="1"/>
              <a:t>Philbeck</a:t>
            </a:r>
            <a:r>
              <a:rPr lang="en-US" dirty="0"/>
              <a:t>         Becky </a:t>
            </a:r>
            <a:r>
              <a:rPr lang="en-US" dirty="0" err="1"/>
              <a:t>Woosley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8738"/>
            <a:ext cx="2438401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888" y="609600"/>
            <a:ext cx="2408296" cy="639762"/>
          </a:xfrm>
        </p:spPr>
        <p:txBody>
          <a:bodyPr/>
          <a:lstStyle/>
          <a:p>
            <a:r>
              <a:rPr lang="en-US" dirty="0"/>
              <a:t>Kate </a:t>
            </a:r>
            <a:r>
              <a:rPr lang="en-US" dirty="0" err="1"/>
              <a:t>Grindon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28738"/>
            <a:ext cx="2408296" cy="304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345260"/>
            <a:ext cx="2514600" cy="30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LDC Observation Tool Journey - LDC Lessons learned</a:t>
            </a:r>
            <a:br>
              <a:rPr lang="en-US" sz="30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341648"/>
            <a:ext cx="7157135" cy="556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Denise Carrell </a:t>
            </a:r>
            <a:r>
              <a:rPr lang="en-US" sz="1050" dirty="0"/>
              <a:t>JCPS Middle School ELA Specialist</a:t>
            </a:r>
          </a:p>
          <a:p>
            <a:r>
              <a:rPr lang="en-US" dirty="0"/>
              <a:t>Kate </a:t>
            </a:r>
            <a:r>
              <a:rPr lang="en-US" dirty="0" err="1"/>
              <a:t>Grindon</a:t>
            </a:r>
            <a:r>
              <a:rPr lang="en-US" dirty="0"/>
              <a:t> </a:t>
            </a:r>
            <a:r>
              <a:rPr lang="en-US" sz="1050" dirty="0"/>
              <a:t>KDE effectiveness coach</a:t>
            </a:r>
          </a:p>
        </p:txBody>
      </p:sp>
    </p:spTree>
    <p:extLst>
      <p:ext uri="{BB962C8B-B14F-4D97-AF65-F5344CB8AC3E}">
        <p14:creationId xmlns:p14="http://schemas.microsoft.com/office/powerpoint/2010/main" val="1319783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120566"/>
            <a:ext cx="7633742" cy="31463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SREB study in 7 states </a:t>
            </a:r>
            <a:r>
              <a:rPr lang="en-US" dirty="0"/>
              <a:t>(TX, AR, MS, AL, SC, NC, LA)</a:t>
            </a:r>
          </a:p>
          <a:p>
            <a:r>
              <a:rPr lang="en-US" sz="2400" dirty="0"/>
              <a:t>Teachers who reported “strong admin support” have implemented </a:t>
            </a:r>
            <a:r>
              <a:rPr lang="en-US" sz="2400" b="1" dirty="0"/>
              <a:t>4 times </a:t>
            </a:r>
            <a:r>
              <a:rPr lang="en-US" sz="2400" dirty="0"/>
              <a:t>as many modules (LDC) and FALs (MDC) as teachers who did not </a:t>
            </a:r>
          </a:p>
          <a:p>
            <a:r>
              <a:rPr lang="en-US" sz="2400" dirty="0"/>
              <a:t>What counts as “strong admin support”?</a:t>
            </a:r>
          </a:p>
          <a:p>
            <a:pPr lvl="1"/>
            <a:r>
              <a:rPr lang="en-US" sz="2250" dirty="0"/>
              <a:t>Time</a:t>
            </a:r>
          </a:p>
          <a:p>
            <a:pPr lvl="1"/>
            <a:r>
              <a:rPr lang="en-US" sz="2250" dirty="0"/>
              <a:t>Resources</a:t>
            </a:r>
          </a:p>
          <a:p>
            <a:pPr lvl="1"/>
            <a:r>
              <a:rPr lang="en-US" sz="2250" dirty="0"/>
              <a:t>Feedback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06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31808"/>
            <a:ext cx="7633742" cy="3946358"/>
          </a:xfrm>
        </p:spPr>
        <p:txBody>
          <a:bodyPr>
            <a:noAutofit/>
          </a:bodyPr>
          <a:lstStyle/>
          <a:p>
            <a:r>
              <a:rPr lang="en-US" sz="2100" dirty="0"/>
              <a:t>To develop a tool to help teachers connect LDC to daily/weekly practice</a:t>
            </a:r>
          </a:p>
          <a:p>
            <a:r>
              <a:rPr lang="en-US" sz="2100" dirty="0"/>
              <a:t>To provide teachers and school leaders with a “look for” support tool</a:t>
            </a:r>
          </a:p>
          <a:p>
            <a:r>
              <a:rPr lang="en-US" sz="2100" dirty="0"/>
              <a:t>To use information gleaned from walk-throughs/observations to inform our work with teachers</a:t>
            </a:r>
          </a:p>
          <a:p>
            <a:r>
              <a:rPr lang="en-US" sz="2100" dirty="0"/>
              <a:t>To ensure that backwards planning process begins with </a:t>
            </a:r>
            <a:r>
              <a:rPr lang="en-US" sz="2100" i="1" dirty="0"/>
              <a:t>content</a:t>
            </a:r>
            <a:r>
              <a:rPr lang="en-US" sz="2100" dirty="0"/>
              <a:t> standards supported through the infusion of literacy</a:t>
            </a:r>
          </a:p>
          <a:p>
            <a:r>
              <a:rPr lang="en-US" sz="2100" dirty="0"/>
              <a:t>To emphasize the power of being transparent with students</a:t>
            </a:r>
          </a:p>
        </p:txBody>
      </p:sp>
    </p:spTree>
    <p:extLst>
      <p:ext uri="{BB962C8B-B14F-4D97-AF65-F5344CB8AC3E}">
        <p14:creationId xmlns:p14="http://schemas.microsoft.com/office/powerpoint/2010/main" val="67861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 started</a:t>
            </a:r>
            <a:br>
              <a:rPr lang="en-US" dirty="0"/>
            </a:br>
            <a:br>
              <a:rPr lang="en-US" dirty="0"/>
            </a:br>
            <a:br>
              <a:rPr lang="en-US" sz="405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806" y="2571751"/>
            <a:ext cx="8017002" cy="2695193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100" i="1" dirty="0"/>
              <a:t>Literacy Design Collaborative with Danielson Domains Observation Tool</a:t>
            </a:r>
          </a:p>
          <a:p>
            <a:pPr lvl="1"/>
            <a:r>
              <a:rPr lang="en-US" sz="2100" dirty="0"/>
              <a:t>Multiple-page document</a:t>
            </a:r>
          </a:p>
          <a:p>
            <a:pPr lvl="1"/>
            <a:r>
              <a:rPr lang="en-US" sz="2100" dirty="0"/>
              <a:t>Included hard to observe elements </a:t>
            </a:r>
          </a:p>
          <a:p>
            <a:pPr lvl="1"/>
            <a:r>
              <a:rPr lang="en-US" sz="2100" dirty="0"/>
              <a:t>Some repetition of elements</a:t>
            </a:r>
          </a:p>
        </p:txBody>
      </p:sp>
    </p:spTree>
    <p:extLst>
      <p:ext uri="{BB962C8B-B14F-4D97-AF65-F5344CB8AC3E}">
        <p14:creationId xmlns:p14="http://schemas.microsoft.com/office/powerpoint/2010/main" val="1584370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24" t="19587" r="40884" b="7790"/>
          <a:stretch/>
        </p:blipFill>
        <p:spPr>
          <a:xfrm rot="5400000">
            <a:off x="1692366" y="320593"/>
            <a:ext cx="2242394" cy="368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514" t="18662" r="42058" b="10045"/>
          <a:stretch/>
        </p:blipFill>
        <p:spPr>
          <a:xfrm rot="5400000">
            <a:off x="5777952" y="236514"/>
            <a:ext cx="2208104" cy="381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6973" t="18027" r="41088" b="7868"/>
          <a:stretch/>
        </p:blipFill>
        <p:spPr>
          <a:xfrm rot="5400000">
            <a:off x="1499883" y="2844052"/>
            <a:ext cx="2627360" cy="368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6309" t="17302" r="41293" b="8685"/>
          <a:stretch/>
        </p:blipFill>
        <p:spPr>
          <a:xfrm rot="5400000">
            <a:off x="5602986" y="2742454"/>
            <a:ext cx="2558036" cy="38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4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8380" y="1107973"/>
            <a:ext cx="2319088" cy="897503"/>
          </a:xfrm>
        </p:spPr>
        <p:txBody>
          <a:bodyPr>
            <a:normAutofit/>
          </a:bodyPr>
          <a:lstStyle/>
          <a:p>
            <a:r>
              <a:rPr lang="en-US" sz="2400" dirty="0"/>
              <a:t>Version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548379" y="2167708"/>
            <a:ext cx="2319088" cy="312312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100" b="1" dirty="0"/>
              <a:t>Used in ~5 classrooms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7" y="1035239"/>
            <a:ext cx="4467840" cy="49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7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8380" y="1107973"/>
            <a:ext cx="2319088" cy="897503"/>
          </a:xfrm>
        </p:spPr>
        <p:txBody>
          <a:bodyPr>
            <a:normAutofit/>
          </a:bodyPr>
          <a:lstStyle/>
          <a:p>
            <a:r>
              <a:rPr lang="en-US" sz="2400" dirty="0"/>
              <a:t>Version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548379" y="2167708"/>
            <a:ext cx="2319088" cy="312312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1800" b="1" dirty="0"/>
              <a:t>Used in 5-10 classrooms</a:t>
            </a:r>
          </a:p>
          <a:p>
            <a:pPr>
              <a:buClr>
                <a:schemeClr val="bg1"/>
              </a:buClr>
            </a:pPr>
            <a:endParaRPr lang="en-US" sz="1800" b="1" dirty="0"/>
          </a:p>
          <a:p>
            <a:pPr>
              <a:buClr>
                <a:schemeClr val="bg1"/>
              </a:buClr>
            </a:pPr>
            <a:r>
              <a:rPr lang="en-US" sz="1800" b="1" dirty="0"/>
              <a:t>2 middle schools</a:t>
            </a:r>
          </a:p>
          <a:p>
            <a:pPr>
              <a:buClr>
                <a:schemeClr val="bg1"/>
              </a:buClr>
            </a:pPr>
            <a:endParaRPr lang="en-US" sz="1800" b="1" dirty="0"/>
          </a:p>
          <a:p>
            <a:pPr>
              <a:buClr>
                <a:schemeClr val="bg1"/>
              </a:buClr>
            </a:pPr>
            <a:r>
              <a:rPr lang="en-US" sz="1800" b="1" dirty="0"/>
              <a:t>E/LA, Social Studies contents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5" y="1291738"/>
            <a:ext cx="5881511" cy="39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8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67" y="1220044"/>
            <a:ext cx="2319088" cy="897503"/>
          </a:xfrm>
        </p:spPr>
        <p:txBody>
          <a:bodyPr>
            <a:normAutofit/>
          </a:bodyPr>
          <a:lstStyle/>
          <a:p>
            <a:r>
              <a:rPr lang="en-US" sz="2400" dirty="0"/>
              <a:t>Version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94967" y="2250284"/>
            <a:ext cx="2319088" cy="3123123"/>
          </a:xfrm>
        </p:spPr>
        <p:txBody>
          <a:bodyPr/>
          <a:lstStyle/>
          <a:p>
            <a:r>
              <a:rPr lang="en-US" sz="1800" b="1" dirty="0"/>
              <a:t>Used in ~15 classrooms</a:t>
            </a:r>
          </a:p>
          <a:p>
            <a:endParaRPr lang="en-US" sz="1800" b="1" dirty="0"/>
          </a:p>
          <a:p>
            <a:r>
              <a:rPr lang="en-US" sz="1800" b="1" dirty="0"/>
              <a:t>All 5 middle schools</a:t>
            </a:r>
          </a:p>
          <a:p>
            <a:endParaRPr lang="en-US" sz="1800" b="1" dirty="0"/>
          </a:p>
          <a:p>
            <a:r>
              <a:rPr lang="en-US" sz="1800" b="1" dirty="0"/>
              <a:t>E/LA, SS, Science, ECE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60" y="1336572"/>
            <a:ext cx="6392668" cy="45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take-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Everything isn’t a module!</a:t>
            </a:r>
          </a:p>
          <a:p>
            <a:r>
              <a:rPr lang="en-US" sz="2100" dirty="0"/>
              <a:t>Transparency with students is essential</a:t>
            </a:r>
          </a:p>
          <a:p>
            <a:r>
              <a:rPr lang="en-US" sz="2100" dirty="0"/>
              <a:t>“Macro” v “micro”</a:t>
            </a:r>
          </a:p>
          <a:p>
            <a:r>
              <a:rPr lang="en-US" sz="2100" dirty="0"/>
              <a:t>Focus must be on </a:t>
            </a:r>
            <a:r>
              <a:rPr lang="en-US" sz="2100" i="1" dirty="0"/>
              <a:t>content</a:t>
            </a:r>
            <a:r>
              <a:rPr lang="en-US" sz="2100" dirty="0"/>
              <a:t> learning (standards)</a:t>
            </a:r>
          </a:p>
          <a:p>
            <a:r>
              <a:rPr lang="en-US" sz="2100" dirty="0"/>
              <a:t>Instructional best practices work with ALL teachers</a:t>
            </a:r>
          </a:p>
          <a:p>
            <a:r>
              <a:rPr lang="en-US" sz="2100" dirty="0"/>
              <a:t>Must engage administrators in the creation of the document and in the walk-throughs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58" y="1282445"/>
            <a:ext cx="3026664" cy="22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4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271319"/>
            <a:ext cx="4525118" cy="86695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District-Wide Effects from</a:t>
            </a:r>
            <a:br>
              <a:rPr lang="en-US" dirty="0"/>
            </a:br>
            <a:r>
              <a:rPr lang="en-US" dirty="0"/>
              <a:t>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Transparency of learning for students to connect the daily learning to the end task is HUGE! </a:t>
            </a:r>
          </a:p>
          <a:p>
            <a:r>
              <a:rPr lang="en-US" sz="2100" dirty="0"/>
              <a:t>Promote systemic backwards planning</a:t>
            </a:r>
          </a:p>
          <a:p>
            <a:r>
              <a:rPr lang="en-US" sz="2100" dirty="0"/>
              <a:t>Four Instructional Cycles – Professional Development for each cycle focused on backwards planning model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1">
            <a:off x="6714888" y="953263"/>
            <a:ext cx="2007427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Links &amp; Materials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534400" cy="4724518"/>
          </a:xfrm>
        </p:spPr>
      </p:pic>
      <p:sp>
        <p:nvSpPr>
          <p:cNvPr id="5" name="Down Arrow 4"/>
          <p:cNvSpPr/>
          <p:nvPr/>
        </p:nvSpPr>
        <p:spPr>
          <a:xfrm rot="3573989">
            <a:off x="4936935" y="2895484"/>
            <a:ext cx="457200" cy="110816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3449567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KYLDC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Archived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Polls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www.kellyphilbeck.com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8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86600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rgbClr val="C00000"/>
                </a:solidFill>
              </a:rPr>
              <a:t> LDC’s Community of Support</a:t>
            </a:r>
          </a:p>
        </p:txBody>
      </p:sp>
      <p:pic>
        <p:nvPicPr>
          <p:cNvPr id="9219" name="Picture 2" descr="C:\Users\Kelly\Desktop\twit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65727">
            <a:off x="3570020" y="3622586"/>
            <a:ext cx="2445937" cy="91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C:\Users\Kelly\Desktop\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146">
            <a:off x="6074700" y="4457684"/>
            <a:ext cx="2143515" cy="12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Kelly\Desktop\fac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1506">
            <a:off x="1003748" y="3935124"/>
            <a:ext cx="2318421" cy="12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Users\Kelly\Desktop\L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8449">
            <a:off x="821820" y="2257996"/>
            <a:ext cx="2907274" cy="98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Kelly\Desktop\CoreToo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897">
            <a:off x="5697594" y="2270765"/>
            <a:ext cx="2524275" cy="13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33" y="4712784"/>
            <a:ext cx="2646842" cy="15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2"/>
          <p:cNvSpPr txBox="1">
            <a:spLocks noChangeArrowheads="1"/>
          </p:cNvSpPr>
          <p:nvPr/>
        </p:nvSpPr>
        <p:spPr bwMode="auto">
          <a:xfrm rot="-600472">
            <a:off x="905404" y="1801199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www.ldc.org</a:t>
            </a:r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 rot="1101392">
            <a:off x="6140832" y="1801199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</a:rPr>
              <a:t>CoreTools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9227" name="Picture 11" descr="C:\Users\kphilbec\Desktop\Rea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149763"/>
            <a:ext cx="1409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4C431-9789-44B4-B91A-D4CDD4ECEA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  <p:extLst/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KYLDC’s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609601"/>
            <a:ext cx="4343400" cy="376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Website:</a:t>
            </a:r>
          </a:p>
          <a:p>
            <a:pPr marL="0" indent="0">
              <a:buNone/>
            </a:pPr>
            <a:r>
              <a:rPr lang="en-US" b="1" dirty="0"/>
              <a:t>kellyphilbeck.com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Twitter:</a:t>
            </a:r>
          </a:p>
          <a:p>
            <a:r>
              <a:rPr lang="en-US" b="1" dirty="0"/>
              <a:t>@</a:t>
            </a:r>
            <a:r>
              <a:rPr lang="en-US" b="1" dirty="0" err="1"/>
              <a:t>kellyphilbeck</a:t>
            </a:r>
            <a:endParaRPr lang="en-US" b="1" dirty="0"/>
          </a:p>
          <a:p>
            <a:r>
              <a:rPr lang="en-US" b="1" dirty="0"/>
              <a:t>#KYLDC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Facebook:</a:t>
            </a:r>
          </a:p>
          <a:p>
            <a:r>
              <a:rPr lang="en-US" b="1" dirty="0"/>
              <a:t>Kelly R. </a:t>
            </a:r>
            <a:r>
              <a:rPr lang="en-US" b="1" dirty="0" err="1"/>
              <a:t>Philbeck</a:t>
            </a:r>
            <a:endParaRPr lang="en-US" b="1" dirty="0"/>
          </a:p>
          <a:p>
            <a:r>
              <a:rPr lang="en-US" b="1" dirty="0"/>
              <a:t>KYLDC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46" y="1676401"/>
            <a:ext cx="2444708" cy="12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7999"/>
            <a:ext cx="2438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57200"/>
            <a:ext cx="2438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6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NATIONAL PEER REVIEW EVENTS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LDC National Peer Review takes place quarterly; deadlines for submitting modules for the 2016–17 school year are as follows: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Summer 2016: module submissions due by </a:t>
            </a:r>
            <a:r>
              <a:rPr lang="en-US" b="1" dirty="0"/>
              <a:t>July 29, 2016</a:t>
            </a:r>
            <a:endParaRPr lang="en-US" dirty="0"/>
          </a:p>
          <a:p>
            <a:r>
              <a:rPr lang="en-US" dirty="0"/>
              <a:t>Fall 2016: module submissions due by </a:t>
            </a:r>
            <a:r>
              <a:rPr lang="en-US" b="1" dirty="0"/>
              <a:t>October 28, 2016</a:t>
            </a:r>
            <a:endParaRPr lang="en-US" dirty="0"/>
          </a:p>
          <a:p>
            <a:r>
              <a:rPr lang="en-US" dirty="0"/>
              <a:t>Winter 2017: module submissions due by </a:t>
            </a:r>
            <a:r>
              <a:rPr lang="en-US" b="1" dirty="0"/>
              <a:t>January 27, 2017</a:t>
            </a:r>
            <a:endParaRPr lang="en-US" dirty="0"/>
          </a:p>
          <a:p>
            <a:r>
              <a:rPr lang="en-US" dirty="0"/>
              <a:t>Spring 2017: module submissions due by </a:t>
            </a:r>
            <a:r>
              <a:rPr lang="en-US" b="1" dirty="0"/>
              <a:t>April 28, 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6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for Future Topics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534400" cy="4724518"/>
          </a:xfrm>
        </p:spPr>
      </p:pic>
      <p:sp>
        <p:nvSpPr>
          <p:cNvPr id="5" name="Down Arrow 4"/>
          <p:cNvSpPr/>
          <p:nvPr/>
        </p:nvSpPr>
        <p:spPr>
          <a:xfrm rot="3573989">
            <a:off x="4936935" y="2895484"/>
            <a:ext cx="457200" cy="110816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9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067800" cy="160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Host:  </a:t>
            </a:r>
            <a:r>
              <a:rPr lang="en-US" sz="2400" dirty="0"/>
              <a:t>Kelly </a:t>
            </a:r>
            <a:r>
              <a:rPr lang="en-US" sz="2400" dirty="0" err="1"/>
              <a:t>Philbeck</a:t>
            </a:r>
            <a:r>
              <a:rPr lang="en-US" sz="2400" dirty="0"/>
              <a:t>, KYLDC State Lead/Instructional Specialist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Facilitators</a:t>
            </a:r>
            <a:r>
              <a:rPr lang="en-US" sz="2400" dirty="0"/>
              <a:t>: Becky </a:t>
            </a:r>
            <a:r>
              <a:rPr lang="en-US" sz="2400" dirty="0" err="1"/>
              <a:t>Woosley</a:t>
            </a:r>
            <a:r>
              <a:rPr lang="en-US" sz="2400" dirty="0"/>
              <a:t>, KDE Effectiveness Coach</a:t>
            </a:r>
          </a:p>
          <a:p>
            <a:r>
              <a:rPr lang="en-US" sz="2400" dirty="0"/>
              <a:t>                                Kate </a:t>
            </a:r>
            <a:r>
              <a:rPr lang="en-US" sz="2400" dirty="0" err="1"/>
              <a:t>Grindon</a:t>
            </a:r>
            <a:r>
              <a:rPr lang="en-US" sz="2400" dirty="0"/>
              <a:t>, KDE Effectiveness Coach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024" y="533400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Thank You for Joining Our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KYLDC Community Meeting!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998"/>
            <a:ext cx="9144000" cy="23814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05200"/>
            <a:ext cx="3048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Mark your calendars for </a:t>
            </a:r>
            <a:r>
              <a:rPr lang="en-US" sz="2000" b="1" dirty="0">
                <a:solidFill>
                  <a:schemeClr val="bg1"/>
                </a:solidFill>
              </a:rPr>
              <a:t>December 12, 2016 </a:t>
            </a:r>
            <a:r>
              <a:rPr lang="en-US" sz="2000" b="1" dirty="0"/>
              <a:t>for our next KYLDC meeting!</a:t>
            </a:r>
          </a:p>
        </p:txBody>
      </p:sp>
    </p:spTree>
    <p:extLst>
      <p:ext uri="{BB962C8B-B14F-4D97-AF65-F5344CB8AC3E}">
        <p14:creationId xmlns:p14="http://schemas.microsoft.com/office/powerpoint/2010/main" val="239719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 build our KYLDC community</a:t>
            </a:r>
          </a:p>
          <a:p>
            <a:r>
              <a:rPr lang="en-US" b="1" dirty="0"/>
              <a:t>To feature in-depth looks into LDC instructional tools and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657600" cy="376732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To provide an online platform for continuing professional learning around LDC</a:t>
            </a:r>
          </a:p>
          <a:p>
            <a:r>
              <a:rPr lang="en-US" b="1" dirty="0"/>
              <a:t>To provide updates around LDC at a national and state level</a:t>
            </a:r>
          </a:p>
        </p:txBody>
      </p:sp>
      <p:pic>
        <p:nvPicPr>
          <p:cNvPr id="4099" name="Picture 3" descr="C:\Users\Kelly\Desktop\KP Website\LDC_Logo_w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9596"/>
            <a:ext cx="3276600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Today’s Agenda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9449"/>
            <a:ext cx="3276599" cy="2731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657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CoreTools</a:t>
            </a:r>
            <a:r>
              <a:rPr lang="en-US" b="1" dirty="0">
                <a:solidFill>
                  <a:schemeClr val="tx1"/>
                </a:solidFill>
              </a:rPr>
              <a:t> Updates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Teacher Competencies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New Rubrics Active in </a:t>
            </a:r>
            <a:r>
              <a:rPr lang="en-US" b="1" dirty="0" err="1">
                <a:solidFill>
                  <a:schemeClr val="tx1"/>
                </a:solidFill>
              </a:rPr>
              <a:t>CoreTools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Classroom Look-</a:t>
            </a:r>
            <a:r>
              <a:rPr lang="en-US" b="1" dirty="0" err="1">
                <a:solidFill>
                  <a:schemeClr val="tx1"/>
                </a:solidFill>
              </a:rPr>
              <a:t>Fors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Upcoming Events</a:t>
            </a:r>
          </a:p>
        </p:txBody>
      </p:sp>
      <p:pic>
        <p:nvPicPr>
          <p:cNvPr id="4099" name="Picture 3" descr="C:\Users\Kelly\Desktop\KP Website\LDC_Logo_wi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9596"/>
            <a:ext cx="3276600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LDC </a:t>
            </a:r>
            <a:r>
              <a:rPr lang="en-US" dirty="0" err="1">
                <a:solidFill>
                  <a:srgbClr val="C00000"/>
                </a:solidFill>
              </a:rPr>
              <a:t>CoreTools</a:t>
            </a:r>
            <a:r>
              <a:rPr lang="en-US" dirty="0">
                <a:solidFill>
                  <a:srgbClr val="C00000"/>
                </a:solidFill>
              </a:rPr>
              <a:t> Updates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0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2634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0" name="Shape 930"/>
          <p:cNvSpPr txBox="1">
            <a:spLocks noGrp="1"/>
          </p:cNvSpPr>
          <p:nvPr>
            <p:ph type="body" idx="2"/>
          </p:nvPr>
        </p:nvSpPr>
        <p:spPr>
          <a:xfrm>
            <a:off x="84534" y="1300162"/>
            <a:ext cx="8867700" cy="693000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r>
              <a:rPr lang="en" sz="4800">
                <a:solidFill>
                  <a:srgbClr val="9F0E20"/>
                </a:solidFill>
              </a:rPr>
              <a:t>Using Collections</a:t>
            </a:r>
          </a:p>
        </p:txBody>
      </p:sp>
      <p:sp>
        <p:nvSpPr>
          <p:cNvPr id="931" name="Shape 931"/>
          <p:cNvSpPr txBox="1">
            <a:spLocks noGrp="1"/>
          </p:cNvSpPr>
          <p:nvPr>
            <p:ph type="body" idx="1"/>
          </p:nvPr>
        </p:nvSpPr>
        <p:spPr>
          <a:xfrm>
            <a:off x="131225" y="4136324"/>
            <a:ext cx="6912000" cy="1886007"/>
          </a:xfrm>
          <a:prstGeom prst="rect">
            <a:avLst/>
          </a:prstGeom>
        </p:spPr>
        <p:txBody>
          <a:bodyPr vert="horz" lIns="68575" tIns="68575" rIns="68575" bIns="685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" sz="1400" dirty="0"/>
          </a:p>
          <a:p>
            <a:pPr marL="0" indent="0">
              <a:spcBef>
                <a:spcPts val="0"/>
              </a:spcBef>
              <a:buNone/>
            </a:pPr>
            <a:endParaRPr lang="en" sz="1400" dirty="0"/>
          </a:p>
          <a:p>
            <a:pPr marL="0" indent="0">
              <a:spcBef>
                <a:spcPts val="0"/>
              </a:spcBef>
              <a:buNone/>
            </a:pPr>
            <a:r>
              <a:rPr lang="en" sz="1400" dirty="0"/>
              <a:t>Ways to use Collections in your work:</a:t>
            </a:r>
          </a:p>
          <a:p>
            <a:pPr marL="457200" indent="-317500">
              <a:spcBef>
                <a:spcPts val="0"/>
              </a:spcBef>
              <a:buAutoNum type="arabicPeriod"/>
            </a:pPr>
            <a:r>
              <a:rPr lang="en" sz="1400" dirty="0"/>
              <a:t>Search and share already created collections</a:t>
            </a:r>
          </a:p>
          <a:p>
            <a:pPr marL="457200" indent="-317500">
              <a:spcBef>
                <a:spcPts val="0"/>
              </a:spcBef>
              <a:buAutoNum type="arabicPeriod"/>
            </a:pPr>
            <a:r>
              <a:rPr lang="en" sz="1400" dirty="0"/>
              <a:t>Create your own collections to share out </a:t>
            </a:r>
          </a:p>
          <a:p>
            <a:pPr marL="457200" indent="-317500">
              <a:spcBef>
                <a:spcPts val="0"/>
              </a:spcBef>
              <a:buAutoNum type="arabicPeriod"/>
            </a:pPr>
            <a:r>
              <a:rPr lang="en" sz="1400" dirty="0"/>
              <a:t>Create a collection for your teachers to contribute examples they find</a:t>
            </a:r>
          </a:p>
          <a:p>
            <a:pPr marL="457200" indent="-317500">
              <a:spcBef>
                <a:spcPts val="0"/>
              </a:spcBef>
              <a:buAutoNum type="arabicPeriod"/>
            </a:pPr>
            <a:r>
              <a:rPr lang="en" sz="1400" dirty="0"/>
              <a:t>Create a collection for your teachers to share their work </a:t>
            </a:r>
          </a:p>
          <a:p>
            <a:pPr marL="457200" indent="-317500">
              <a:spcBef>
                <a:spcPts val="0"/>
              </a:spcBef>
              <a:buAutoNum type="arabicPeriod"/>
            </a:pPr>
            <a:r>
              <a:rPr lang="en" sz="1400" dirty="0"/>
              <a:t>Use collection to set up informal peer reviews with teacher groups</a:t>
            </a:r>
          </a:p>
          <a:p>
            <a:pPr marL="0" indent="0">
              <a:spcBef>
                <a:spcPts val="0"/>
              </a:spcBef>
              <a:buNone/>
            </a:pPr>
            <a:endParaRPr sz="1100" dirty="0"/>
          </a:p>
        </p:txBody>
      </p:sp>
      <p:pic>
        <p:nvPicPr>
          <p:cNvPr id="932" name="Shape 9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25" y="1402325"/>
            <a:ext cx="1757874" cy="22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 rotWithShape="1">
          <a:blip r:embed="rId4">
            <a:alphaModFix/>
          </a:blip>
          <a:srcRect l="61865" t="2752"/>
          <a:stretch/>
        </p:blipFill>
        <p:spPr>
          <a:xfrm>
            <a:off x="2192551" y="2295326"/>
            <a:ext cx="2338799" cy="18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6425" y="2790938"/>
            <a:ext cx="3480599" cy="213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4226" y="857250"/>
            <a:ext cx="1496699" cy="2089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>
            <a:spLocks noGrp="1"/>
          </p:cNvSpPr>
          <p:nvPr>
            <p:ph type="sldNum" idx="12"/>
          </p:nvPr>
        </p:nvSpPr>
        <p:spPr>
          <a:xfrm>
            <a:off x="7034022" y="574843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vert="horz" lIns="68575" tIns="34275" rIns="68575" bIns="34275" rtlCol="0" anchor="ctr" anchorCtr="0">
            <a:noAutofit/>
          </a:bodyPr>
          <a:lstStyle/>
          <a:p>
            <a:pPr>
              <a:buSzPct val="25000"/>
            </a:pPr>
            <a:r>
              <a:rPr lang="en"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Literacy Design Collaborative | </a:t>
            </a:r>
            <a:fld id="{00000000-1234-1234-1234-123412341234}" type="slidenum"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>
                <a:buSzPct val="25000"/>
              </a:pPr>
              <a:t>8</a:t>
            </a:fld>
            <a:endParaRPr lang="en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1326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Starter Tasks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442"/>
            <a:ext cx="9144000" cy="3260558"/>
          </a:xfrm>
        </p:spPr>
      </p:pic>
    </p:spTree>
    <p:extLst>
      <p:ext uri="{BB962C8B-B14F-4D97-AF65-F5344CB8AC3E}">
        <p14:creationId xmlns:p14="http://schemas.microsoft.com/office/powerpoint/2010/main" val="3430084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1173</TotalTime>
  <Words>919</Words>
  <Application>Microsoft Office PowerPoint</Application>
  <PresentationFormat>On-screen Show (4:3)</PresentationFormat>
  <Paragraphs>219</Paragraphs>
  <Slides>44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Century Gothic</vt:lpstr>
      <vt:lpstr>Impact</vt:lpstr>
      <vt:lpstr>Lato</vt:lpstr>
      <vt:lpstr>Questrial</vt:lpstr>
      <vt:lpstr>Times New Roman</vt:lpstr>
      <vt:lpstr>Wingdings 3</vt:lpstr>
      <vt:lpstr>NewsPrint</vt:lpstr>
      <vt:lpstr>Wisp</vt:lpstr>
      <vt:lpstr>Test Your Tech…</vt:lpstr>
      <vt:lpstr>PowerPoint Presentation</vt:lpstr>
      <vt:lpstr>kelly.philbeck@education.ky.gov rebecca.woosley@education.ky.gov kate.grindon@education.ky.gov</vt:lpstr>
      <vt:lpstr>Meeting Links &amp; Materials</vt:lpstr>
      <vt:lpstr>Purpose</vt:lpstr>
      <vt:lpstr>Today’s Agenda</vt:lpstr>
      <vt:lpstr>LDC CoreTools Updates</vt:lpstr>
      <vt:lpstr>PowerPoint Presentation</vt:lpstr>
      <vt:lpstr>Elementary Starter Tasks</vt:lpstr>
      <vt:lpstr>PowerPoint Presentation</vt:lpstr>
      <vt:lpstr>Short Modules</vt:lpstr>
      <vt:lpstr>PowerPoint Presentation</vt:lpstr>
      <vt:lpstr>Other Collections</vt:lpstr>
      <vt:lpstr>PowerPoint Presentation</vt:lpstr>
      <vt:lpstr>PowerPoint Presentation</vt:lpstr>
      <vt:lpstr>PowerPoint Presentation</vt:lpstr>
      <vt:lpstr>PowerPoint Presentation</vt:lpstr>
      <vt:lpstr>New Student Work Rubrics from SCALE—LIVE in CoreTools!</vt:lpstr>
      <vt:lpstr>LDC Classroom Look-Fors</vt:lpstr>
      <vt:lpstr>Competencies &amp; Practices</vt:lpstr>
      <vt:lpstr>PowerPoint Presentation</vt:lpstr>
      <vt:lpstr>PowerPoint Presentation</vt:lpstr>
      <vt:lpstr>PowerPoint Presentation</vt:lpstr>
      <vt:lpstr>Analyzing Student Work</vt:lpstr>
      <vt:lpstr>Monitoring Student Growth</vt:lpstr>
      <vt:lpstr>PowerPoint Presentation</vt:lpstr>
      <vt:lpstr>PowerPoint Presentation</vt:lpstr>
      <vt:lpstr>KYLDC Featured District</vt:lpstr>
      <vt:lpstr> denise.carrell@Jefferson.kyschools.us kate.grindon@education.ky.gov</vt:lpstr>
      <vt:lpstr>LDC Observation Tool Journey - LDC Lessons learned </vt:lpstr>
      <vt:lpstr>Why does it matter?</vt:lpstr>
      <vt:lpstr>Our Main Goals</vt:lpstr>
      <vt:lpstr>Where we started   </vt:lpstr>
      <vt:lpstr>PowerPoint Presentation</vt:lpstr>
      <vt:lpstr>Version 1</vt:lpstr>
      <vt:lpstr>Version 2</vt:lpstr>
      <vt:lpstr>Version 3</vt:lpstr>
      <vt:lpstr>Big take-aways</vt:lpstr>
      <vt:lpstr>District-Wide Effects from Our Work</vt:lpstr>
      <vt:lpstr> LDC’s Community of Support</vt:lpstr>
      <vt:lpstr>KYLDC’s Community</vt:lpstr>
      <vt:lpstr>National Peer Review</vt:lpstr>
      <vt:lpstr>Poll for Future Topics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Philbeck, Kelly - Division of Program Standards</cp:lastModifiedBy>
  <cp:revision>66</cp:revision>
  <dcterms:created xsi:type="dcterms:W3CDTF">2016-04-11T14:44:05Z</dcterms:created>
  <dcterms:modified xsi:type="dcterms:W3CDTF">2016-11-14T19:00:58Z</dcterms:modified>
</cp:coreProperties>
</file>