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</p:sldMasterIdLst>
  <p:notesMasterIdLst>
    <p:notesMasterId r:id="rId36"/>
  </p:notesMasterIdLst>
  <p:handoutMasterIdLst>
    <p:handoutMasterId r:id="rId37"/>
  </p:handoutMasterIdLst>
  <p:sldIdLst>
    <p:sldId id="256" r:id="rId5"/>
    <p:sldId id="347" r:id="rId6"/>
    <p:sldId id="264" r:id="rId7"/>
    <p:sldId id="312" r:id="rId8"/>
    <p:sldId id="342" r:id="rId9"/>
    <p:sldId id="266" r:id="rId10"/>
    <p:sldId id="364" r:id="rId11"/>
    <p:sldId id="283" r:id="rId12"/>
    <p:sldId id="385" r:id="rId13"/>
    <p:sldId id="259" r:id="rId14"/>
    <p:sldId id="415" r:id="rId15"/>
    <p:sldId id="39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384" r:id="rId24"/>
    <p:sldId id="410" r:id="rId25"/>
    <p:sldId id="367" r:id="rId26"/>
    <p:sldId id="412" r:id="rId27"/>
    <p:sldId id="368" r:id="rId28"/>
    <p:sldId id="353" r:id="rId29"/>
    <p:sldId id="411" r:id="rId30"/>
    <p:sldId id="413" r:id="rId31"/>
    <p:sldId id="414" r:id="rId32"/>
    <p:sldId id="386" r:id="rId33"/>
    <p:sldId id="288" r:id="rId34"/>
    <p:sldId id="357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C3"/>
    <a:srgbClr val="F4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286" autoAdjust="0"/>
    <p:restoredTop sz="73957" autoAdjust="0"/>
  </p:normalViewPr>
  <p:slideViewPr>
    <p:cSldViewPr>
      <p:cViewPr>
        <p:scale>
          <a:sx n="70" d="100"/>
          <a:sy n="70" d="100"/>
        </p:scale>
        <p:origin x="-132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914C-7B6A-414F-9EED-D3FA1581F722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ECC27-F9C8-4A06-B8CC-93D709E8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BFC1-92C1-455C-801C-5608427B7764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B30E6-E8B3-4E63-A1F3-DD3F929E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Teams across the country</a:t>
            </a:r>
            <a:r>
              <a:rPr lang="en-US" baseline="0" dirty="0" smtClean="0"/>
              <a:t> have worked to develop a structure/a framework for supporting teacher to a literacy rich curriculum.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 – add teacher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Segoe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1pPr>
            <a:lvl2pPr marL="727720" indent="-279892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2pPr>
            <a:lvl3pPr marL="1119569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3pPr>
            <a:lvl4pPr marL="1567396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4pPr>
            <a:lvl5pPr marL="2015223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5pPr>
            <a:lvl6pPr marL="2463051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6pPr>
            <a:lvl7pPr marL="2910878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7pPr>
            <a:lvl8pPr marL="3358706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8pPr>
            <a:lvl9pPr marL="3806533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6FAD580-7E0A-47D3-A52A-19EBF0F30073}" type="slidenum">
              <a:rPr lang="en-US" altLang="en-US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116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1pPr>
            <a:lvl2pPr marL="727720" indent="-279892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2pPr>
            <a:lvl3pPr marL="1119569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3pPr>
            <a:lvl4pPr marL="1567396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4pPr>
            <a:lvl5pPr marL="2015223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5pPr>
            <a:lvl6pPr marL="2463051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6pPr>
            <a:lvl7pPr marL="2910878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7pPr>
            <a:lvl8pPr marL="3358706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8pPr>
            <a:lvl9pPr marL="3806533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</a:rPr>
              <a:t>© 2009 Bill &amp; Melinda Gates Foundation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flip</a:t>
            </a:r>
            <a:r>
              <a:rPr lang="en-US" baseline="0" dirty="0" smtClean="0"/>
              <a:t> book headings.  At the top, you added your own definition last time and you have each of the instructional clusters as a label. Each cluster is important to the development and implementation of a LDC module.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Inside the flipbook, you began listing options for instruction for each of the clusters.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where we left off.  You were involved in a couple of reading strategies (flipbook, carousel brainstorming). We’re going to pick up here with a couple of other strategies for the reading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Relax. Remember,</a:t>
            </a:r>
            <a:r>
              <a:rPr lang="en-US" baseline="0" dirty="0" smtClean="0"/>
              <a:t> learning something new is a </a:t>
            </a:r>
            <a:r>
              <a:rPr lang="en-US" dirty="0" smtClean="0"/>
              <a:t>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7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5B02-37A3-4B43-9A89-29F56301154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  <a:r>
              <a:rPr lang="en-US" baseline="0" dirty="0" smtClean="0"/>
              <a:t> model what a LDC module is and take you through an abbreviated version.  We will use a constructivist approach. You will construct your understanding of LDC as we share examples and work to understand the attributes of LDC.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also to model strategies that you can take back to your classroom tomorrow and can especially can integrate into the LDC module you implement or create. </a:t>
            </a:r>
          </a:p>
          <a:p>
            <a:endParaRPr lang="en-US" baseline="0" dirty="0" smtClean="0"/>
          </a:p>
          <a:p>
            <a:r>
              <a:rPr lang="en-US" dirty="0" smtClean="0"/>
              <a:t>Today</a:t>
            </a:r>
            <a:r>
              <a:rPr lang="en-US" baseline="0" dirty="0" smtClean="0"/>
              <a:t> we want you to experience an LDC module to some extent; develop some basic understanding of its structure, and think about how a LDC module might fit into your curriculum.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3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Use this slide?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The Literacy Design Collaborative provides a </a:t>
            </a:r>
            <a:r>
              <a:rPr lang="en-US" u="sng" dirty="0" smtClean="0"/>
              <a:t>framework that fits within a unit</a:t>
            </a:r>
            <a:r>
              <a:rPr lang="en-US" dirty="0" smtClean="0"/>
              <a:t> for </a:t>
            </a:r>
            <a:r>
              <a:rPr lang="en-US" b="1" dirty="0" smtClean="0"/>
              <a:t>integration and implementation of the Common Core Academic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tandards for reading and writing.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template tasks target the 3 modes of writing in the Common Core State Standards: Argument, Informative/Explanatory, or Narrative. (1 &amp; 2)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Beginning with a template task, teachers fill in the content to be addressed and select texts that are appropriate to meet grade-level complexity as well as the content to be learned. (3)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Although the template tasks are designed around the first three writing standards, application of several other reading and writing standards is built-in to the framework.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Appendix B (p. 49) in the LDC Guide for Teachers charts this integration</a:t>
            </a:r>
            <a:r>
              <a:rPr lang="en-US" dirty="0" smtClean="0"/>
              <a:t> of reading and writing standards within the template tasks as well as how other standards may be applied when appropriate.  (Participants can pause here to read over Appendix B.) (4, 5 &amp; 6)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Once teachers fill in the template task, creating a </a:t>
            </a:r>
            <a:r>
              <a:rPr lang="en-US" b="1" dirty="0" smtClean="0"/>
              <a:t>teaching task</a:t>
            </a:r>
            <a:r>
              <a:rPr lang="en-US" dirty="0" smtClean="0"/>
              <a:t>, they are ready to design instruction. They choose the skills students will need to complete the task and the mini-tasks for building each skill.  LDC provides us with </a:t>
            </a:r>
            <a:r>
              <a:rPr lang="en-US" b="1" dirty="0" smtClean="0"/>
              <a:t>sample skills and mini-tasks</a:t>
            </a:r>
            <a:r>
              <a:rPr lang="en-US" dirty="0" smtClean="0"/>
              <a:t>. The </a:t>
            </a:r>
            <a:r>
              <a:rPr lang="en-US" b="1" dirty="0" smtClean="0"/>
              <a:t>skills are clustered </a:t>
            </a:r>
            <a:r>
              <a:rPr lang="en-US" dirty="0" smtClean="0"/>
              <a:t>in a way that make sense teaching the skill.  We are at liberty to use them, revise them, or develop new skills and mini-tasks.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LDC has also provided rubrics specific to the mode of writing – not shown on this graphic.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(Later, when participants take a look at the sample skills, point out the </a:t>
            </a:r>
            <a:r>
              <a:rPr lang="en-US" b="1" dirty="0" smtClean="0"/>
              <a:t>way they are clustered in a way that makes sense for teaching the task.</a:t>
            </a:r>
            <a:r>
              <a:rPr lang="en-US" dirty="0" smtClean="0"/>
              <a:t>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4C75E-0A6B-46D2-AEE6-C782654748A4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get back to our Flip-books</a:t>
            </a:r>
            <a:r>
              <a:rPr lang="en-US" baseline="0" dirty="0" smtClean="0"/>
              <a:t> you started at our last meeting. Remember, the flip-book a note-taking strategy. It helps to organize your understanding of LDC. It will continue to be a useful resource to you as you apply your learning.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4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flip</a:t>
            </a:r>
            <a:r>
              <a:rPr lang="en-US" baseline="0" dirty="0" smtClean="0"/>
              <a:t> book headings.  At the top, you added your own definition last time and you have each of the instructional clusters as a label. Each cluster is important to the development and implementation of a LDC module.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Inside the flipbook, you began listing options for instruction for each of the clusters.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where we left off.  You were involved in a couple of reading strategies (flipbook, carousel brainstorming). We’re going to pick up here with a couple of other strategies for the reading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use the same teaching task</a:t>
            </a:r>
            <a:r>
              <a:rPr lang="en-US" baseline="0" dirty="0" smtClean="0"/>
              <a:t> as last time. Remember, a</a:t>
            </a:r>
            <a:r>
              <a:rPr lang="en-US" dirty="0" smtClean="0"/>
              <a:t> teaching task is completed from a template.</a:t>
            </a:r>
            <a:r>
              <a:rPr lang="en-US" baseline="0" dirty="0" smtClean="0"/>
              <a:t> Teachers choose the teaching task that best aligns with the standards they wish students to master and the goals of the instruction.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</a:t>
            </a:r>
            <a:r>
              <a:rPr lang="en-US" dirty="0" smtClean="0"/>
              <a:t>Post essential question in</a:t>
            </a:r>
            <a:r>
              <a:rPr lang="en-US" baseline="0" dirty="0" smtClean="0"/>
              <a:t> room to model that this task should be constantly present in the classroom during the learning.)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resources and let participants practice writing text dependent</a:t>
            </a:r>
            <a:r>
              <a:rPr lang="en-US" baseline="0" dirty="0" smtClean="0"/>
              <a:t> questions for a text they plan to use in their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30E6-E8B3-4E63-A1F3-DD3F929E4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Segoe" charset="0"/>
              </a:rPr>
              <a:t>Take notes throughout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1pPr>
            <a:lvl2pPr marL="727720" indent="-279892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2pPr>
            <a:lvl3pPr marL="1119569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3pPr>
            <a:lvl4pPr marL="1567396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4pPr>
            <a:lvl5pPr marL="2015223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5pPr>
            <a:lvl6pPr marL="2463051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6pPr>
            <a:lvl7pPr marL="2910878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7pPr>
            <a:lvl8pPr marL="3358706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8pPr>
            <a:lvl9pPr marL="3806533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76ED291-B2C7-411F-8F84-2DED6F9DA777}" type="slidenum">
              <a:rPr lang="en-US" altLang="en-US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1pPr>
            <a:lvl2pPr marL="727720" indent="-279892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2pPr>
            <a:lvl3pPr marL="1119569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3pPr>
            <a:lvl4pPr marL="1567396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4pPr>
            <a:lvl5pPr marL="2015223" indent="-223914" eaLnBrk="0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5pPr>
            <a:lvl6pPr marL="2463051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6pPr>
            <a:lvl7pPr marL="2910878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7pPr>
            <a:lvl8pPr marL="3358706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8pPr>
            <a:lvl9pPr marL="3806533" indent="-223914" defTabSz="894100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331"/>
              </a:spcAft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Segoe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</a:rPr>
              <a:t>© 2009 Bill &amp; Melinda Gates Foundation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CFBD-4AF4-4500-8B03-06A6CC479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F9E6-E657-4CAE-A9A7-52B1A39C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E4ED-65E7-4613-8C03-9A0392EDA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9649-2EE4-42A5-8B6A-8302CFFB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4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D4151-3987-4CD7-8F41-243F0BF2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969-E8B8-427A-8A6B-874E8C74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06EC-C4F6-4D8B-94B1-AECA129E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ABE1-C796-4991-8118-7D2818F07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6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F612-031D-4C21-A856-5D5F1B0F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5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A070-2B9F-4FB1-858F-40AA3D1BB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05/30/13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REACH Associates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194A-23C3-48F3-B44C-3B8E5942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5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698A-C75C-4D91-BA64-04C327849B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AEB0-1152-4B1B-9D5F-55720658A36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9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36D3-A844-488B-9DE9-BA2D3AD6315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D30D-B007-4311-9CF7-23CFC78EE25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4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A2BD-3A62-4C47-80CA-D4AB4DA8E2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C681-1A5F-4BEB-8928-DA4389908F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5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584-08BF-46D2-A8FA-3D0650558D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EE65-54EF-49F6-BB30-F953C3272CC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01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EDD8-39FD-43E0-B768-C31EC9A8C88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87C0-8CC4-4C1E-97D4-A2B318C1100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47E4-B8C0-44B5-9AC6-75A3658789B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9F88-81F5-4B56-A590-4C91E031404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2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FCEB-AE4D-4D7E-8B33-EA014EA419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7EF3-80BB-4171-9D6B-5DBED3E4889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2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B368-1A32-47CD-845E-25A29E477F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F7C-E3DF-4329-886B-B937A34CF17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01F9-77BC-49D3-A21D-6083E71C74F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5C70-6A95-42A8-9752-AC6850C291D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3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3DC6-B463-4A17-B328-3B61E6A834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B440-21A5-490E-960C-FADDB0760F9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0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B105-8E76-461B-8F7E-054F9497D6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91CF-07C0-4B67-B1E8-43C40C270E4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94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A9BDD-F69E-42B3-8BEC-F1315018E1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AF8EA-811C-4ECF-AD4E-AE13598FA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C6582-145A-40E1-8A5E-FFF4FDB987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267C3-5F25-4476-B432-8E0C33791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65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C5E28-73E5-49AD-8FEB-C11D3934D5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81B32-5320-4F0F-9225-D35216EF4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2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5AA50-3237-454C-ACD9-AB8CC899B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B5844-82AE-4A1C-8562-E721286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44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4AB6C-A833-4CCE-92E1-6EC6BC722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45BFC-9877-49D1-987E-6C2ABEADBF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31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CD6A-1BEC-41A6-B501-5A2B6EC6D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4E69-05AA-48BE-8833-70CAA32743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5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8ABC1-95B3-4C45-8248-AA1BED29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9838-EC27-4497-8514-A43C9C5A4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06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B38D1-31C4-48D8-A358-6718D60E3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C133A-23E6-410C-B7DB-FD7DC4554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16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C066E-08E2-4BAE-98C7-A2A87C0985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A466-0E1A-4763-B551-C87781C68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8877B-97B9-4984-A691-AD1C8B736A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20788-F6A1-4E5E-B0B6-64654A01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03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E6606-2CA5-47DD-8CDA-42D7952EE4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22B8B-6BE1-4A32-9ECC-B9B79EF63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32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age - Do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CH_Dot_Pattern_RGB_Final.png"/>
          <p:cNvPicPr>
            <a:picLocks noChangeAspect="1"/>
          </p:cNvPicPr>
          <p:nvPr userDrawn="1"/>
        </p:nvPicPr>
        <p:blipFill>
          <a:blip r:embed="rId2" cstate="print"/>
          <a:srcRect b="15965"/>
          <a:stretch>
            <a:fillRect/>
          </a:stretch>
        </p:blipFill>
        <p:spPr>
          <a:xfrm>
            <a:off x="2651760" y="4297680"/>
            <a:ext cx="6409944" cy="25324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04088" y="3127248"/>
            <a:ext cx="7601712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11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05/30/13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31F5-BC3C-43FC-AA6D-52565F503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Constantia" pitchFamily="18" charset="0"/>
                <a:cs typeface="Arial" charset="0"/>
              </a:rPr>
              <a:t>05/30/13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18238"/>
            <a:ext cx="2894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Constantia" pitchFamily="18" charset="0"/>
                <a:cs typeface="Arial" charset="0"/>
              </a:rPr>
              <a:t>copyright REACH Associates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C0ED3E4-4DBE-4205-BD90-F62148E574B9}" type="slidenum">
              <a:rPr lang="en-US">
                <a:latin typeface="Constantia" pitchFamily="18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88078-5E2B-4E28-BDE6-25388E273D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09/02/2014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93808-B712-42C1-AF7D-2FDA1F2F448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4ED43-A767-434E-8A4C-8AA4546FEA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2/9/2014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DEE54-3067-451F-99FB-625C3F276C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eachingchannel.org/videos/teaching-the-n-wo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dutopia.org/blog/rethinking-whole-class-discussion-todd-finle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M4KHJALeqOleM&amp;tbnid=BHAWqsZJFr7DLM:&amp;ved=0CAUQjRw&amp;url=http://simplifyingradicals2.blogspot.com/2012/09/made4math-flip-book-solving-quadratics.html&amp;ei=eqUnUruYKIqC9QSMooHoDA&amp;bvm=bv.51495398,d.eWU&amp;psig=AFQjCNE1gtnJN4n9ihLckVIhd0SJd9a2hg&amp;ust=137841632288690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designcollaborative.org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llyphilbeck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M4KHJALeqOleM&amp;tbnid=BHAWqsZJFr7DLM:&amp;ved=0CAUQjRw&amp;url=http://simplifyingradicals2.blogspot.com/2012/09/made4math-flip-book-solving-quadratics.html&amp;ei=eqUnUruYKIqC9QSMooHoDA&amp;bvm=bv.51495398,d.eWU&amp;psig=AFQjCNE1gtnJN4n9ihLckVIhd0SJd9a2hg&amp;ust=137841632288690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ulecreator.com/" TargetMode="External"/><Relationship Id="rId2" Type="http://schemas.openxmlformats.org/officeDocument/2006/relationships/hyperlink" Target="http://www.kellyphilbeck.com/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www.achievethecore.org/" TargetMode="External"/><Relationship Id="rId5" Type="http://schemas.openxmlformats.org/officeDocument/2006/relationships/hyperlink" Target="http://www.rgroupspace.org/" TargetMode="External"/><Relationship Id="rId4" Type="http://schemas.openxmlformats.org/officeDocument/2006/relationships/hyperlink" Target="http://www.literacydesigncollaborativ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M4KHJALeqOleM&amp;tbnid=BHAWqsZJFr7DLM:&amp;ved=0CAUQjRw&amp;url=http://simplifyingradicals2.blogspot.com/2012/09/made4math-flip-book-solving-quadratics.html&amp;ei=eqUnUruYKIqC9QSMooHoDA&amp;bvm=bv.51495398,d.eWU&amp;psig=AFQjCNE1gtnJN4n9ihLckVIhd0SJd9a2hg&amp;ust=13784163228869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Jefferson County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Literacy Design Collaborative (LDC)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Literacy Design Collab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91" y="3352800"/>
            <a:ext cx="228600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rgbClr val="C00000"/>
                </a:solidFill>
                <a:ea typeface="Calibri"/>
                <a:cs typeface="Times New Roman"/>
              </a:rPr>
              <a:t>Does the National Security Agency </a:t>
            </a:r>
            <a:r>
              <a:rPr lang="en-US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(NSA) infringe </a:t>
            </a:r>
            <a:r>
              <a:rPr lang="en-US" i="1" u="sng" dirty="0">
                <a:solidFill>
                  <a:srgbClr val="C00000"/>
                </a:solidFill>
                <a:ea typeface="Calibri"/>
                <a:cs typeface="Times New Roman"/>
              </a:rPr>
              <a:t>upon our rights or protect them?</a:t>
            </a:r>
            <a:r>
              <a:rPr lang="en-US" i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After reading </a:t>
            </a:r>
            <a:r>
              <a:rPr lang="en-US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NSA Surveillance Pros and Cons, Obama Defends Secret NSA Surveillance, Cheney Defends NSA ,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n-US" u="sng" dirty="0">
                <a:solidFill>
                  <a:srgbClr val="C00000"/>
                </a:solidFill>
                <a:ea typeface="Calibri"/>
                <a:cs typeface="Times New Roman"/>
              </a:rPr>
              <a:t>and other informational </a:t>
            </a:r>
            <a:r>
              <a:rPr lang="en-US" u="sng" dirty="0" smtClean="0">
                <a:solidFill>
                  <a:srgbClr val="C00000"/>
                </a:solidFill>
                <a:ea typeface="Calibri"/>
                <a:cs typeface="Times New Roman"/>
              </a:rPr>
              <a:t>texts</a:t>
            </a:r>
            <a:r>
              <a:rPr lang="en-US" dirty="0" smtClean="0">
                <a:ea typeface="Calibri"/>
                <a:cs typeface="Times New Roman"/>
              </a:rPr>
              <a:t>, </a:t>
            </a:r>
            <a:r>
              <a:rPr lang="en-US" dirty="0">
                <a:ea typeface="Calibri"/>
                <a:cs typeface="Times New Roman"/>
              </a:rPr>
              <a:t>write </a:t>
            </a:r>
            <a:r>
              <a:rPr lang="en-US" u="sng" dirty="0">
                <a:solidFill>
                  <a:srgbClr val="C00000"/>
                </a:solidFill>
                <a:ea typeface="Calibri"/>
                <a:cs typeface="Times New Roman"/>
              </a:rPr>
              <a:t>an article for your school publication</a:t>
            </a:r>
            <a:r>
              <a:rPr lang="en-US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that addresses the question and supports your position with evidence from the text(s). Be sure to acknowledge competing points of view.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Skill: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Transition to Writing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Mini-task: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Socratic Seminar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www.teachingchannel.org/videos/teaching-the-n-word</a:t>
            </a:r>
            <a:endParaRPr lang="en-US" dirty="0" smtClean="0"/>
          </a:p>
          <a:p>
            <a:r>
              <a:rPr lang="en-US" dirty="0" smtClean="0"/>
              <a:t>Viewing lens:  Structure of Socratic Seminar</a:t>
            </a:r>
          </a:p>
          <a:p>
            <a:endParaRPr lang="en-US" dirty="0"/>
          </a:p>
        </p:txBody>
      </p:sp>
      <p:pic>
        <p:nvPicPr>
          <p:cNvPr id="1026" name="Picture 2" descr="C:\Users\Kelly\Documents\KP Website\TeachingChan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5696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1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Socratic Seminar: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48199"/>
          </a:xfrm>
        </p:spPr>
      </p:pic>
    </p:spTree>
    <p:extLst>
      <p:ext uri="{BB962C8B-B14F-4D97-AF65-F5344CB8AC3E}">
        <p14:creationId xmlns:p14="http://schemas.microsoft.com/office/powerpoint/2010/main" val="175764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60338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Socratic Seminar: Expectations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 smtClean="0"/>
              <a:t>We read and think about the text in advance.</a:t>
            </a:r>
          </a:p>
          <a:p>
            <a:r>
              <a:rPr lang="en-US" altLang="en-US" sz="2600" dirty="0" smtClean="0"/>
              <a:t>We refer to the text and give enough time for fellow classmates to locate text.</a:t>
            </a:r>
          </a:p>
          <a:p>
            <a:r>
              <a:rPr lang="en-US" altLang="en-US" sz="2600" dirty="0" smtClean="0"/>
              <a:t>We engage in conversation; we don’t talk at each other.</a:t>
            </a:r>
          </a:p>
          <a:p>
            <a:r>
              <a:rPr lang="en-US" altLang="en-US" sz="2600" dirty="0" smtClean="0"/>
              <a:t>We show we are listening by tracking the speaker and summarizing what a classmate said.</a:t>
            </a:r>
          </a:p>
          <a:p>
            <a:r>
              <a:rPr lang="en-US" altLang="en-US" sz="2600" dirty="0" smtClean="0"/>
              <a:t>We don’t raise our hand, but we wait for speaker to finish.</a:t>
            </a:r>
          </a:p>
          <a:p>
            <a:r>
              <a:rPr lang="en-US" altLang="en-US" sz="2600" dirty="0" smtClean="0"/>
              <a:t>We ask questions, give comments, but always give evidence to support our opinions.</a:t>
            </a:r>
          </a:p>
        </p:txBody>
      </p:sp>
      <p:pic>
        <p:nvPicPr>
          <p:cNvPr id="57348" name="Picture 2" descr="https://929c466ec8-custmedia.vresp.com/6deab5dde2/CLIPART_OF_15186_SM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67338"/>
            <a:ext cx="16684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2D7E526-6DF5-4F43-A6CC-FEC9C7D063B3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Follow-Up Questions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i="1" dirty="0" smtClean="0">
                <a:ea typeface="+mn-ea"/>
              </a:rPr>
              <a:t>Tell </a:t>
            </a:r>
            <a:r>
              <a:rPr lang="en-US" sz="2400" i="1" dirty="0">
                <a:ea typeface="+mn-ea"/>
              </a:rPr>
              <a:t>me more about that.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What </a:t>
            </a:r>
            <a:r>
              <a:rPr lang="en-US" sz="2400" i="1" dirty="0">
                <a:ea typeface="+mn-ea"/>
              </a:rPr>
              <a:t>about the reading made you think that ___?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Using evidence, convince </a:t>
            </a:r>
            <a:r>
              <a:rPr lang="en-US" sz="2400" i="1" dirty="0">
                <a:ea typeface="+mn-ea"/>
              </a:rPr>
              <a:t>us that __.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In </a:t>
            </a:r>
            <a:r>
              <a:rPr lang="en-US" sz="2400" i="1" dirty="0">
                <a:ea typeface="+mn-ea"/>
              </a:rPr>
              <a:t>what other context does that idea play out?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What evidence would you give to </a:t>
            </a:r>
            <a:r>
              <a:rPr lang="en-US" sz="2400" i="1" dirty="0">
                <a:ea typeface="+mn-ea"/>
              </a:rPr>
              <a:t>someone who thought ___?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Based on what we have read, what do </a:t>
            </a:r>
            <a:r>
              <a:rPr lang="en-US" sz="2400" i="1" dirty="0">
                <a:ea typeface="+mn-ea"/>
              </a:rPr>
              <a:t>you think that we will discover in the next chapter?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After reading this information, how </a:t>
            </a:r>
            <a:r>
              <a:rPr lang="en-US" sz="2400" i="1" dirty="0">
                <a:ea typeface="+mn-ea"/>
              </a:rPr>
              <a:t>would handle a situation like ___?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How is your answer different or the same from others?</a:t>
            </a: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So</a:t>
            </a:r>
            <a:r>
              <a:rPr lang="en-US" sz="2400" i="1" dirty="0">
                <a:ea typeface="+mn-ea"/>
              </a:rPr>
              <a:t>, this leads to you to what conclusions?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i="1" dirty="0" smtClean="0">
                <a:ea typeface="+mn-ea"/>
              </a:rPr>
              <a:t>What </a:t>
            </a:r>
            <a:r>
              <a:rPr lang="en-US" sz="2400" i="1" dirty="0">
                <a:ea typeface="+mn-ea"/>
              </a:rPr>
              <a:t>did you discover</a:t>
            </a:r>
            <a:r>
              <a:rPr lang="en-US" sz="2400" i="1" dirty="0" smtClean="0">
                <a:ea typeface="+mn-ea"/>
              </a:rPr>
              <a:t>? </a:t>
            </a:r>
            <a:endParaRPr lang="en-US" sz="1400" i="1" dirty="0" smtClean="0">
              <a:ea typeface="+mn-ea"/>
            </a:endParaRPr>
          </a:p>
          <a:p>
            <a:pPr marL="114300" indent="0" algn="r">
              <a:buFont typeface="Arial" pitchFamily="34" charset="0"/>
              <a:buNone/>
              <a:defRPr/>
            </a:pPr>
            <a:r>
              <a:rPr lang="en-US" sz="1400" i="1" dirty="0" smtClean="0">
                <a:ea typeface="+mn-ea"/>
              </a:rPr>
              <a:t>Adapted from </a:t>
            </a:r>
            <a:r>
              <a:rPr lang="en-US" sz="1400" u="sng" dirty="0">
                <a:ea typeface="+mn-ea"/>
                <a:hlinkClick r:id="rId2"/>
              </a:rPr>
              <a:t>http://www.edutopia.org/blog/rethinking-whole-class-discussion-todd-finley</a:t>
            </a:r>
            <a:endParaRPr lang="en-US" sz="14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D54878-08A0-4984-A07A-E37D8988F0AC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8373" name="Picture 2" descr="http://impressthemes.com/wp-content/uploads/2012/02/seo_questio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95938"/>
            <a:ext cx="16827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Socratic Seminar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479425" y="914400"/>
            <a:ext cx="7620000" cy="4800600"/>
          </a:xfrm>
        </p:spPr>
        <p:txBody>
          <a:bodyPr/>
          <a:lstStyle/>
          <a:p>
            <a:r>
              <a:rPr lang="en-US" altLang="en-US" sz="2800" smtClean="0"/>
              <a:t>It’s OKAY to disagree, so long as you do so respectfully</a:t>
            </a:r>
          </a:p>
          <a:p>
            <a:pPr lvl="1"/>
            <a:r>
              <a:rPr lang="en-US" altLang="en-US" sz="2800" smtClean="0"/>
              <a:t>I understand what you are saying, but I disagree because…</a:t>
            </a:r>
          </a:p>
          <a:p>
            <a:pPr lvl="1"/>
            <a:r>
              <a:rPr lang="en-US" altLang="en-US" sz="2800" smtClean="0"/>
              <a:t>I respect your opinion, but I disagree because…</a:t>
            </a:r>
          </a:p>
          <a:p>
            <a:pPr lvl="1"/>
            <a:r>
              <a:rPr lang="en-US" altLang="en-US" sz="2800" smtClean="0"/>
              <a:t>I hear where you are coming from, but…</a:t>
            </a:r>
          </a:p>
          <a:p>
            <a:pPr lvl="1"/>
            <a:endParaRPr lang="en-US" altLang="en-US" sz="2800" smtClean="0"/>
          </a:p>
          <a:p>
            <a:r>
              <a:rPr lang="en-US" altLang="en-US" sz="2800" smtClean="0"/>
              <a:t>Most importantly, in a discussion there are no right or wrong answers. </a:t>
            </a:r>
          </a:p>
        </p:txBody>
      </p:sp>
      <p:pic>
        <p:nvPicPr>
          <p:cNvPr id="59396" name="Picture 2" descr="http://aec-ijevan.am/newspics/meeting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740275"/>
            <a:ext cx="28225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583E358-6D3E-489A-8143-33AE7B16F6CC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Sentence Starters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206375" y="955675"/>
            <a:ext cx="8004175" cy="4572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en-US" sz="2800" smtClean="0"/>
              <a:t>So what you’re saying is…</a:t>
            </a:r>
          </a:p>
          <a:p>
            <a:pPr lvl="1"/>
            <a:r>
              <a:rPr lang="en-US" altLang="en-US" sz="2800" smtClean="0"/>
              <a:t>I disagree/agree…</a:t>
            </a:r>
          </a:p>
          <a:p>
            <a:pPr lvl="1"/>
            <a:r>
              <a:rPr lang="en-US" altLang="en-US" sz="2800" smtClean="0"/>
              <a:t>I’d like to raise a question…</a:t>
            </a:r>
          </a:p>
          <a:p>
            <a:pPr lvl="1"/>
            <a:r>
              <a:rPr lang="en-US" altLang="en-US" sz="2800" smtClean="0"/>
              <a:t>I’m confused about…</a:t>
            </a:r>
          </a:p>
          <a:p>
            <a:pPr lvl="1"/>
            <a:r>
              <a:rPr lang="en-US" altLang="en-US" sz="2800" smtClean="0"/>
              <a:t>What is your opinion of…</a:t>
            </a:r>
          </a:p>
          <a:p>
            <a:pPr lvl="1"/>
            <a:r>
              <a:rPr lang="en-US" altLang="en-US" sz="2800" smtClean="0"/>
              <a:t>I think this means…</a:t>
            </a:r>
          </a:p>
          <a:p>
            <a:pPr lvl="1"/>
            <a:r>
              <a:rPr lang="en-US" altLang="en-US" sz="2800" smtClean="0"/>
              <a:t>What puzzles me is…</a:t>
            </a:r>
          </a:p>
          <a:p>
            <a:pPr lvl="1"/>
            <a:r>
              <a:rPr lang="en-US" altLang="en-US" sz="2800" smtClean="0"/>
              <a:t>This relates to…</a:t>
            </a:r>
          </a:p>
          <a:p>
            <a:pPr lvl="1"/>
            <a:r>
              <a:rPr lang="en-US" altLang="en-US" sz="2800" smtClean="0"/>
              <a:t>Do you agree/disagree….</a:t>
            </a:r>
          </a:p>
          <a:p>
            <a:pPr lvl="1"/>
            <a:r>
              <a:rPr lang="en-US" altLang="en-US" sz="2800" smtClean="0"/>
              <a:t>Don’t you think this is similar to…</a:t>
            </a:r>
          </a:p>
          <a:p>
            <a:pPr lvl="1"/>
            <a:r>
              <a:rPr lang="en-US" altLang="en-US" sz="2800" smtClean="0"/>
              <a:t>I’d like to talk with people about…</a:t>
            </a:r>
          </a:p>
        </p:txBody>
      </p:sp>
      <p:pic>
        <p:nvPicPr>
          <p:cNvPr id="60420" name="Picture 6" descr="https://encrypted-tbn1.gstatic.com/images?q=tbn:ANd9GcRAbW33mMlrQEw8mKdSxT0qs7ra8eIe-P35DCjTtR1IjO-8MbQ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06675"/>
            <a:ext cx="3152775" cy="2232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BABAD4-068A-4C1B-804D-21B15930CA13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17488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Socratic Seminar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84175" y="131445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4000" i="1" dirty="0">
                <a:ea typeface="Calibri"/>
                <a:cs typeface="Times New Roman"/>
              </a:rPr>
              <a:t>Does the National Security Agency (NSA) infringe upon our rights or protect them?</a:t>
            </a:r>
            <a:endParaRPr lang="en-US" altLang="en-US" sz="400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DA20A89-50A4-4CBC-BCC7-9A59E0FDA820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4517" name="Picture 2" descr="http://ec.l.thumbs.canstockphoto.com/canstock4244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75075"/>
            <a:ext cx="26447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7620000" cy="10826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Readying for a Socratic Seminar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CBA0B0-0CF2-4403-81BB-DCECF6972957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5540" name="Picture 2" descr="http://english11.buchananschools.com/uploads/8/7/0/4/8704176/1696407_orig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205163"/>
            <a:ext cx="507047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911350"/>
            <a:ext cx="7620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Reviewing notes</a:t>
            </a:r>
          </a:p>
          <a:p>
            <a:pPr defTabSz="914400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Reviewing roles</a:t>
            </a:r>
          </a:p>
          <a:p>
            <a:pPr defTabSz="914400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Setting a goal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Sentence Starters</a:t>
            </a:r>
            <a:endParaRPr lang="en-US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206375" y="955675"/>
            <a:ext cx="8004175" cy="4572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en-US" sz="2800" smtClean="0"/>
              <a:t>So what you’re saying is…</a:t>
            </a:r>
          </a:p>
          <a:p>
            <a:pPr lvl="1"/>
            <a:r>
              <a:rPr lang="en-US" altLang="en-US" sz="2800" smtClean="0"/>
              <a:t>I disagree/agree…</a:t>
            </a:r>
          </a:p>
          <a:p>
            <a:pPr lvl="1"/>
            <a:r>
              <a:rPr lang="en-US" altLang="en-US" sz="2800" smtClean="0"/>
              <a:t>I’d like to raise a question…</a:t>
            </a:r>
          </a:p>
          <a:p>
            <a:pPr lvl="1"/>
            <a:r>
              <a:rPr lang="en-US" altLang="en-US" sz="2800" smtClean="0"/>
              <a:t>I’m confused about…</a:t>
            </a:r>
          </a:p>
          <a:p>
            <a:pPr lvl="1"/>
            <a:r>
              <a:rPr lang="en-US" altLang="en-US" sz="2800" smtClean="0"/>
              <a:t>What is your opinion of…</a:t>
            </a:r>
          </a:p>
          <a:p>
            <a:pPr lvl="1"/>
            <a:r>
              <a:rPr lang="en-US" altLang="en-US" sz="2800" smtClean="0"/>
              <a:t>I think this means…</a:t>
            </a:r>
          </a:p>
          <a:p>
            <a:pPr lvl="1"/>
            <a:r>
              <a:rPr lang="en-US" altLang="en-US" sz="2800" smtClean="0"/>
              <a:t>What puzzles me is…</a:t>
            </a:r>
          </a:p>
          <a:p>
            <a:pPr lvl="1"/>
            <a:r>
              <a:rPr lang="en-US" altLang="en-US" sz="2800" smtClean="0"/>
              <a:t>This relates to…</a:t>
            </a:r>
          </a:p>
          <a:p>
            <a:pPr lvl="1"/>
            <a:r>
              <a:rPr lang="en-US" altLang="en-US" sz="2800" smtClean="0"/>
              <a:t>Do you agree/disagree….</a:t>
            </a:r>
          </a:p>
          <a:p>
            <a:pPr lvl="1"/>
            <a:r>
              <a:rPr lang="en-US" altLang="en-US" sz="2800" smtClean="0"/>
              <a:t>Don’t you think this is similar to…</a:t>
            </a:r>
          </a:p>
          <a:p>
            <a:pPr lvl="1"/>
            <a:r>
              <a:rPr lang="en-US" altLang="en-US" sz="2800" smtClean="0"/>
              <a:t>I’d like to talk with people about…</a:t>
            </a:r>
          </a:p>
        </p:txBody>
      </p:sp>
      <p:pic>
        <p:nvPicPr>
          <p:cNvPr id="60420" name="Picture 6" descr="https://encrypted-tbn1.gstatic.com/images?q=tbn:ANd9GcRAbW33mMlrQEw8mKdSxT0qs7ra8eIe-P35DCjTtR1IjO-8MbQ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06675"/>
            <a:ext cx="3152775" cy="2232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8A1D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AD8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BABAD4-068A-4C1B-804D-21B15930CA13}" type="slidenum"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www.kellyphilbeck.com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86600" cy="52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4" y="186779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294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Debate</a:t>
            </a:r>
          </a:p>
          <a:p>
            <a:r>
              <a:rPr lang="en-US" dirty="0" smtClean="0"/>
              <a:t>Socratic seminar</a:t>
            </a:r>
          </a:p>
          <a:p>
            <a:r>
              <a:rPr lang="en-US" dirty="0" smtClean="0"/>
              <a:t>4 corners discussion</a:t>
            </a:r>
          </a:p>
          <a:p>
            <a:r>
              <a:rPr lang="en-US" dirty="0" smtClean="0"/>
              <a:t>Charting </a:t>
            </a:r>
          </a:p>
          <a:p>
            <a:r>
              <a:rPr lang="en-US" dirty="0" smtClean="0"/>
              <a:t>Discussion web</a:t>
            </a:r>
          </a:p>
          <a:p>
            <a:r>
              <a:rPr lang="en-US" dirty="0" smtClean="0"/>
              <a:t> . . . </a:t>
            </a:r>
          </a:p>
          <a:p>
            <a:r>
              <a:rPr lang="en-US" dirty="0"/>
              <a:t> </a:t>
            </a:r>
            <a:r>
              <a:rPr lang="en-US" dirty="0" smtClean="0"/>
              <a:t>. . 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1952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options</a:t>
            </a:r>
            <a:endParaRPr lang="en-US" sz="4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encrypted-tbn2.gstatic.com/images?q=tbn:ANd9GcRI6vlT1024EkD1p8ZGmq9nRzj5jA5Uf4fGLNmFUGG6CJHbSF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64" y="5471615"/>
            <a:ext cx="1371993" cy="10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36484"/>
              </p:ext>
            </p:extLst>
          </p:nvPr>
        </p:nvGraphicFramePr>
        <p:xfrm>
          <a:off x="228600" y="381000"/>
          <a:ext cx="8610600" cy="626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/>
              </a:tblGrid>
              <a:tr h="20694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Literacy Design Collaborative (LDC)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(You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will add your definition here.)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3910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Teaching Task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28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Preparing for the Task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Reading Process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481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Transition to Writing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77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Writing Process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rot="1019345">
            <a:off x="1588120" y="5487684"/>
            <a:ext cx="11430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Controlling idea</a:t>
            </a:r>
          </a:p>
          <a:p>
            <a:pPr marL="0" indent="0">
              <a:buNone/>
            </a:pPr>
            <a:r>
              <a:rPr lang="en-US" sz="3600" b="1" dirty="0" smtClean="0"/>
              <a:t>Planning</a:t>
            </a:r>
          </a:p>
          <a:p>
            <a:pPr marL="0" indent="0">
              <a:buNone/>
            </a:pPr>
            <a:r>
              <a:rPr lang="en-US" sz="3600" b="1" dirty="0" smtClean="0"/>
              <a:t>Development</a:t>
            </a:r>
          </a:p>
          <a:p>
            <a:pPr marL="0" indent="0">
              <a:buNone/>
            </a:pPr>
            <a:r>
              <a:rPr lang="en-US" sz="3600" b="1" dirty="0" smtClean="0"/>
              <a:t>Revision</a:t>
            </a:r>
          </a:p>
          <a:p>
            <a:pPr marL="0" indent="0">
              <a:buNone/>
            </a:pPr>
            <a:r>
              <a:rPr lang="en-US" sz="3600" b="1" dirty="0" smtClean="0"/>
              <a:t>Editing </a:t>
            </a:r>
          </a:p>
          <a:p>
            <a:pPr marL="0" indent="0">
              <a:buNone/>
            </a:pPr>
            <a:r>
              <a:rPr lang="en-US" sz="3600" b="1" dirty="0" smtClean="0"/>
              <a:t>Completion</a:t>
            </a: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231127">
            <a:off x="6549007" y="961961"/>
            <a:ext cx="1972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defined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Writing Process Scavenger Hunt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9" y="1295400"/>
            <a:ext cx="6977584" cy="2362200"/>
          </a:xfrm>
        </p:spPr>
      </p:pic>
      <p:sp>
        <p:nvSpPr>
          <p:cNvPr id="5" name="TextBox 4"/>
          <p:cNvSpPr txBox="1"/>
          <p:nvPr/>
        </p:nvSpPr>
        <p:spPr>
          <a:xfrm>
            <a:off x="1143000" y="3593153"/>
            <a:ext cx="701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Divide into Content Groups:  Science, Social Studies, 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Search for writing process strategies in exemplar modules: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www.literacydesigncollaborative.org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Instructional Ladder Resources  </a:t>
            </a:r>
            <a:r>
              <a:rPr lang="en-US" sz="2400" dirty="0" smtClean="0">
                <a:hlinkClick r:id="rId4"/>
              </a:rPr>
              <a:t>www.kellyphilbeck.com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Content Charts of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4" y="186779"/>
            <a:ext cx="8229600" cy="1143000"/>
          </a:xfrm>
        </p:spPr>
        <p:txBody>
          <a:bodyPr/>
          <a:lstStyle/>
          <a:p>
            <a:r>
              <a:rPr lang="en-US" dirty="0" smtClean="0"/>
              <a:t>Writing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294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Graphic organizers</a:t>
            </a:r>
          </a:p>
          <a:p>
            <a:r>
              <a:rPr lang="en-US" dirty="0" smtClean="0"/>
              <a:t>Outlines</a:t>
            </a:r>
          </a:p>
          <a:p>
            <a:r>
              <a:rPr lang="en-US" dirty="0" smtClean="0"/>
              <a:t>Peer response groups </a:t>
            </a:r>
          </a:p>
          <a:p>
            <a:r>
              <a:rPr lang="en-US" dirty="0" smtClean="0"/>
              <a:t>Peer editing </a:t>
            </a:r>
          </a:p>
          <a:p>
            <a:r>
              <a:rPr lang="en-US" dirty="0" smtClean="0"/>
              <a:t>Authentic publishing</a:t>
            </a:r>
          </a:p>
          <a:p>
            <a:r>
              <a:rPr lang="en-US" dirty="0"/>
              <a:t> </a:t>
            </a:r>
            <a:r>
              <a:rPr lang="en-US" dirty="0" smtClean="0"/>
              <a:t>. . . </a:t>
            </a:r>
          </a:p>
          <a:p>
            <a:r>
              <a:rPr lang="en-US" dirty="0"/>
              <a:t> </a:t>
            </a:r>
            <a:r>
              <a:rPr lang="en-US" dirty="0" smtClean="0"/>
              <a:t>. . 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1952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options</a:t>
            </a:r>
            <a:endParaRPr lang="en-US" sz="4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encrypted-tbn2.gstatic.com/images?q=tbn:ANd9GcRI6vlT1024EkD1p8ZGmq9nRzj5jA5Uf4fGLNmFUGG6CJHbSF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64" y="5471615"/>
            <a:ext cx="1371993" cy="10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Time for Lunch!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638800" cy="4229101"/>
          </a:xfrm>
        </p:spPr>
      </p:pic>
    </p:spTree>
    <p:extLst>
      <p:ext uri="{BB962C8B-B14F-4D97-AF65-F5344CB8AC3E}">
        <p14:creationId xmlns:p14="http://schemas.microsoft.com/office/powerpoint/2010/main" val="39547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Comparison of Modules: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9144000" cy="1752600"/>
          </a:xfrm>
        </p:spPr>
      </p:pic>
      <p:sp>
        <p:nvSpPr>
          <p:cNvPr id="3" name="TextBox 2"/>
          <p:cNvSpPr txBox="1"/>
          <p:nvPr/>
        </p:nvSpPr>
        <p:spPr>
          <a:xfrm>
            <a:off x="76200" y="32004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Analyze Economic Systems Modules—Original Draft &amp; Revised Draft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Modules with Table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Chart Top 5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Gallery Walk as Table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Checkmark next to Ideas you had on your list/Plus sign next to ideas you didn’t list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550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LDC Module Workshop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48199"/>
          </a:xfrm>
        </p:spPr>
      </p:pic>
    </p:spTree>
    <p:extLst>
      <p:ext uri="{BB962C8B-B14F-4D97-AF65-F5344CB8AC3E}">
        <p14:creationId xmlns:p14="http://schemas.microsoft.com/office/powerpoint/2010/main" val="422372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Semester-at-a-Glance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924800" cy="4896102"/>
          </a:xfrm>
        </p:spPr>
      </p:pic>
    </p:spTree>
    <p:extLst>
      <p:ext uri="{BB962C8B-B14F-4D97-AF65-F5344CB8AC3E}">
        <p14:creationId xmlns:p14="http://schemas.microsoft.com/office/powerpoint/2010/main" val="405522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00000"/>
                </a:solidFill>
              </a:rPr>
              <a:t>LDC Module Workshop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343400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hlinkClick r:id="rId2"/>
              </a:rPr>
              <a:t>www.kellyphilbeck.com</a:t>
            </a:r>
            <a:endParaRPr lang="en-US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hlinkClick r:id="rId3"/>
              </a:rPr>
              <a:t>www.modulecreator.com</a:t>
            </a:r>
            <a:endParaRPr lang="en-US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hlinkClick r:id="rId4"/>
              </a:rPr>
              <a:t>www.literacydesigncollaborative.org</a:t>
            </a:r>
            <a:endParaRPr lang="en-US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hlinkClick r:id="rId5"/>
              </a:rPr>
              <a:t>www.rgroupspace.org</a:t>
            </a:r>
            <a:endParaRPr lang="en-US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hlinkClick r:id="rId6"/>
              </a:rPr>
              <a:t>www.achievethecore.org</a:t>
            </a:r>
            <a:r>
              <a:rPr lang="en-US" sz="4400" dirty="0" smtClean="0"/>
              <a:t> </a:t>
            </a:r>
          </a:p>
          <a:p>
            <a:pPr algn="l"/>
            <a:r>
              <a:rPr lang="en-US" sz="4400" dirty="0" smtClean="0"/>
              <a:t>(Close Reading Exemplars/Basal Alignment Project)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on-going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 can describe </a:t>
            </a:r>
            <a:r>
              <a:rPr lang="en-US" dirty="0" smtClean="0"/>
              <a:t>the components of a Literacy Design Collaborate (LDC) module.</a:t>
            </a:r>
          </a:p>
          <a:p>
            <a:r>
              <a:rPr lang="en-US" dirty="0" smtClean="0"/>
              <a:t>I can explain how LDC supports students’ content understanding.</a:t>
            </a:r>
          </a:p>
          <a:p>
            <a:r>
              <a:rPr lang="en-US" dirty="0" smtClean="0"/>
              <a:t>I can access LDC resources to guide me in the process of developing and implementing a module.</a:t>
            </a:r>
          </a:p>
          <a:p>
            <a:r>
              <a:rPr lang="en-US" dirty="0"/>
              <a:t>I can implement literacy strategies in my classroom to support content </a:t>
            </a:r>
            <a:r>
              <a:rPr lang="en-US" dirty="0" smtClean="0"/>
              <a:t>understanding</a:t>
            </a:r>
            <a:r>
              <a:rPr lang="en-US" dirty="0"/>
              <a:t>.</a:t>
            </a:r>
          </a:p>
        </p:txBody>
      </p:sp>
      <p:pic>
        <p:nvPicPr>
          <p:cNvPr id="1026" name="Picture 2" descr="C:\Users\kphilbec\Pictures\Tar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07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21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6300"/>
            <a:ext cx="3070654" cy="1981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Relax and debrief. </a:t>
            </a:r>
            <a:br>
              <a:rPr lang="en-US" b="1" i="1" dirty="0" smtClean="0">
                <a:solidFill>
                  <a:schemeClr val="tx2"/>
                </a:solidFill>
              </a:rPr>
            </a:b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46" y="38100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can you take away from today’s work that you can use now to build content understanding through literacy?</a:t>
            </a:r>
          </a:p>
        </p:txBody>
      </p:sp>
      <p:pic>
        <p:nvPicPr>
          <p:cNvPr id="4" name="Picture 2" descr="http://www.themiraclejournal.com/wp-content/uploads/2012/08/Rel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15" y="152400"/>
            <a:ext cx="45537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Calendar Dates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Lync Date:  </a:t>
            </a:r>
            <a:r>
              <a:rPr lang="en-US" sz="4400" dirty="0" smtClean="0"/>
              <a:t>February  25</a:t>
            </a:r>
          </a:p>
          <a:p>
            <a:r>
              <a:rPr lang="en-US" sz="4400" dirty="0" smtClean="0"/>
              <a:t>3:00 to 4:30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/>
              <a:t>Jurying Modules:  </a:t>
            </a:r>
            <a:r>
              <a:rPr lang="en-US" sz="4400" dirty="0" smtClean="0"/>
              <a:t>March 26</a:t>
            </a:r>
          </a:p>
          <a:p>
            <a:r>
              <a:rPr lang="en-US" sz="4400" dirty="0" smtClean="0"/>
              <a:t>3:00-5:00 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2D30D-B007-4311-9CF7-23CFC78EE25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1613" y="4724400"/>
            <a:ext cx="3442387" cy="21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69925" y="163513"/>
            <a:ext cx="7772400" cy="838200"/>
          </a:xfrm>
        </p:spPr>
        <p:txBody>
          <a:bodyPr/>
          <a:lstStyle/>
          <a:p>
            <a:pPr eaLnBrk="1" hangingPunct="1"/>
            <a:r>
              <a:rPr lang="en-US" b="1" smtClean="0"/>
              <a:t>LDC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13" y="3773488"/>
            <a:ext cx="4578350" cy="762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&amp; other Common Core Standards when appropriate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7575"/>
            <a:ext cx="7848600" cy="166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TEMPLATE TASKS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8600" y="2944813"/>
            <a:ext cx="1905000" cy="695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Argument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(opinion at the elementary grades</a:t>
            </a:r>
            <a:r>
              <a:rPr lang="en-US" sz="1600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362200" y="2970213"/>
            <a:ext cx="1752600" cy="6842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Informative/ Explanatory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267200" y="2976563"/>
            <a:ext cx="1611313" cy="671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Narrative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900" y="1511300"/>
            <a:ext cx="424497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Target the 3 modes of writing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 the Common Core State Standards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5575" y="1531938"/>
            <a:ext cx="194945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Teacher/Student-Selected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Texts</a:t>
            </a:r>
          </a:p>
        </p:txBody>
      </p:sp>
      <p:sp>
        <p:nvSpPr>
          <p:cNvPr id="10" name="Rectangle 9"/>
          <p:cNvSpPr/>
          <p:nvPr/>
        </p:nvSpPr>
        <p:spPr>
          <a:xfrm rot="10800000" flipH="1" flipV="1">
            <a:off x="6492875" y="2754313"/>
            <a:ext cx="2209800" cy="1436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Appropriate,      grade-level texts    that support   selected content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28600" y="4572000"/>
            <a:ext cx="8763000" cy="213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Supported by an Instructional Ladder</a:t>
            </a:r>
          </a:p>
        </p:txBody>
      </p:sp>
      <p:sp>
        <p:nvSpPr>
          <p:cNvPr id="13" name="Plus 12"/>
          <p:cNvSpPr/>
          <p:nvPr/>
        </p:nvSpPr>
        <p:spPr>
          <a:xfrm>
            <a:off x="5715000" y="1725613"/>
            <a:ext cx="457200" cy="563562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1638" y="5143500"/>
            <a:ext cx="5795962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Skills</a:t>
            </a:r>
            <a:r>
              <a:rPr lang="en-US" sz="2400" dirty="0">
                <a:solidFill>
                  <a:prstClr val="black"/>
                </a:solidFill>
              </a:rPr>
              <a:t> students need to complete the task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33600" y="5943600"/>
            <a:ext cx="512445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Mini-tasks</a:t>
            </a:r>
            <a:r>
              <a:rPr lang="en-US" sz="2400" dirty="0">
                <a:solidFill>
                  <a:prstClr val="black"/>
                </a:solidFill>
              </a:rPr>
              <a:t> for building each skill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71600" y="2289175"/>
            <a:ext cx="457200" cy="465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286000"/>
            <a:ext cx="0" cy="596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513263" y="2497137"/>
            <a:ext cx="520700" cy="2508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848600" y="2232025"/>
            <a:ext cx="152400" cy="4905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8404" y="2385660"/>
            <a:ext cx="70651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92409" y="2396408"/>
            <a:ext cx="70651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023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Build a Quality Instructional Ladder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Preparing for the Task</a:t>
            </a:r>
          </a:p>
          <a:p>
            <a:r>
              <a:rPr lang="en-US" sz="4000" dirty="0" smtClean="0"/>
              <a:t>Reading Processes</a:t>
            </a:r>
          </a:p>
          <a:p>
            <a:r>
              <a:rPr lang="en-US" sz="4000" dirty="0" smtClean="0"/>
              <a:t>Transition to Writing</a:t>
            </a:r>
          </a:p>
          <a:p>
            <a:r>
              <a:rPr lang="en-US" sz="4000" dirty="0" smtClean="0"/>
              <a:t>Writing Processes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33" y="1219199"/>
            <a:ext cx="3743752" cy="49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 strategy - Flipbook</a:t>
            </a:r>
            <a:endParaRPr lang="en-US" dirty="0"/>
          </a:p>
        </p:txBody>
      </p:sp>
      <p:pic>
        <p:nvPicPr>
          <p:cNvPr id="1026" name="Picture 2" descr="https://encrypted-tbn2.gstatic.com/images?q=tbn:ANd9GcRI6vlT1024EkD1p8ZGmq9nRzj5jA5Uf4fGLNmFUGG6CJHbSF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59519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83815"/>
              </p:ext>
            </p:extLst>
          </p:nvPr>
        </p:nvGraphicFramePr>
        <p:xfrm>
          <a:off x="228600" y="381000"/>
          <a:ext cx="8610600" cy="626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/>
              </a:tblGrid>
              <a:tr h="20694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Literacy Design Collaborative (LDC)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(You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will add your definition here.)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3910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Teaching Task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28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Preparing for the Task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Reading Process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481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Transition to Writing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77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Writing Process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rot="1019345">
            <a:off x="1283319" y="4725685"/>
            <a:ext cx="11430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Writing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98098"/>
            <a:ext cx="82296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Engaging ways to help students transition from reading to writing often collaboratively.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 rot="20231127">
            <a:off x="6549007" y="961961"/>
            <a:ext cx="1972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defined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5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Skill: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Transition to Writing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Mini-task: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Analyzing Writer’s Craft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202659" cy="4276076"/>
          </a:xfrm>
        </p:spPr>
      </p:pic>
    </p:spTree>
    <p:extLst>
      <p:ext uri="{BB962C8B-B14F-4D97-AF65-F5344CB8AC3E}">
        <p14:creationId xmlns:p14="http://schemas.microsoft.com/office/powerpoint/2010/main" val="333066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4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1741</Words>
  <Application>Microsoft Office PowerPoint</Application>
  <PresentationFormat>On-screen Show (4:3)</PresentationFormat>
  <Paragraphs>232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2_Default Design</vt:lpstr>
      <vt:lpstr>1_149</vt:lpstr>
      <vt:lpstr>3_Office Theme</vt:lpstr>
      <vt:lpstr>Jefferson County </vt:lpstr>
      <vt:lpstr>www.kellyphilbeck.com</vt:lpstr>
      <vt:lpstr>Our on-going targets</vt:lpstr>
      <vt:lpstr>LDC Framework</vt:lpstr>
      <vt:lpstr>Build a Quality Instructional Ladder</vt:lpstr>
      <vt:lpstr>Note-taking strategy - Flipbook</vt:lpstr>
      <vt:lpstr>PowerPoint Presentation</vt:lpstr>
      <vt:lpstr>Transition to Writing</vt:lpstr>
      <vt:lpstr>Skill: Transition to Writing Mini-task:  Analyzing Writer’s Craft</vt:lpstr>
      <vt:lpstr>Teaching Task</vt:lpstr>
      <vt:lpstr>Skill: Transition to Writing Mini-task:  Socratic Seminar</vt:lpstr>
      <vt:lpstr>Socratic Seminar:</vt:lpstr>
      <vt:lpstr>Socratic Seminar: Expectations</vt:lpstr>
      <vt:lpstr>Follow-Up Questions</vt:lpstr>
      <vt:lpstr>Socratic Seminar</vt:lpstr>
      <vt:lpstr>Sentence Starters</vt:lpstr>
      <vt:lpstr>Socratic Seminar</vt:lpstr>
      <vt:lpstr>Readying for a Socratic Seminar</vt:lpstr>
      <vt:lpstr>Sentence Starters</vt:lpstr>
      <vt:lpstr>Transition to Writing</vt:lpstr>
      <vt:lpstr>PowerPoint Presentation</vt:lpstr>
      <vt:lpstr>Writing Process</vt:lpstr>
      <vt:lpstr>Writing Process Scavenger Hunt</vt:lpstr>
      <vt:lpstr>Writing Process</vt:lpstr>
      <vt:lpstr>Time for Lunch!</vt:lpstr>
      <vt:lpstr>Comparison of Modules:</vt:lpstr>
      <vt:lpstr>LDC Module Workshop</vt:lpstr>
      <vt:lpstr>Semester-at-a-Glance</vt:lpstr>
      <vt:lpstr>LDC Module Workshop </vt:lpstr>
      <vt:lpstr>Relax and debrief.  </vt:lpstr>
      <vt:lpstr> Calendar Dates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Franks, Carol - Office of Next Generation Learners</dc:creator>
  <cp:lastModifiedBy>Kelly</cp:lastModifiedBy>
  <cp:revision>602</cp:revision>
  <cp:lastPrinted>2013-11-07T22:44:58Z</cp:lastPrinted>
  <dcterms:created xsi:type="dcterms:W3CDTF">2013-07-01T06:42:06Z</dcterms:created>
  <dcterms:modified xsi:type="dcterms:W3CDTF">2014-02-09T16:32:46Z</dcterms:modified>
</cp:coreProperties>
</file>