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7" r:id="rId2"/>
    <p:sldId id="368" r:id="rId3"/>
    <p:sldId id="369" r:id="rId4"/>
    <p:sldId id="279" r:id="rId5"/>
    <p:sldId id="307" r:id="rId6"/>
    <p:sldId id="258" r:id="rId7"/>
    <p:sldId id="259" r:id="rId8"/>
    <p:sldId id="266" r:id="rId9"/>
    <p:sldId id="268" r:id="rId10"/>
    <p:sldId id="261" r:id="rId11"/>
    <p:sldId id="262" r:id="rId12"/>
    <p:sldId id="263" r:id="rId13"/>
    <p:sldId id="308" r:id="rId14"/>
    <p:sldId id="337" r:id="rId15"/>
    <p:sldId id="305" r:id="rId16"/>
    <p:sldId id="309" r:id="rId17"/>
    <p:sldId id="334" r:id="rId18"/>
    <p:sldId id="339" r:id="rId19"/>
    <p:sldId id="340" r:id="rId20"/>
    <p:sldId id="341" r:id="rId21"/>
    <p:sldId id="342" r:id="rId22"/>
    <p:sldId id="343" r:id="rId23"/>
    <p:sldId id="335" r:id="rId24"/>
    <p:sldId id="281" r:id="rId25"/>
    <p:sldId id="284" r:id="rId26"/>
    <p:sldId id="287" r:id="rId27"/>
    <p:sldId id="312" r:id="rId28"/>
    <p:sldId id="314" r:id="rId29"/>
    <p:sldId id="315" r:id="rId30"/>
    <p:sldId id="316" r:id="rId31"/>
    <p:sldId id="317" r:id="rId32"/>
    <p:sldId id="313" r:id="rId33"/>
    <p:sldId id="354" r:id="rId34"/>
    <p:sldId id="356" r:id="rId35"/>
    <p:sldId id="357" r:id="rId36"/>
    <p:sldId id="358" r:id="rId37"/>
    <p:sldId id="366" r:id="rId38"/>
    <p:sldId id="370" r:id="rId39"/>
    <p:sldId id="323" r:id="rId40"/>
    <p:sldId id="365" r:id="rId41"/>
    <p:sldId id="362" r:id="rId42"/>
    <p:sldId id="363" r:id="rId43"/>
    <p:sldId id="364" r:id="rId44"/>
    <p:sldId id="291" r:id="rId45"/>
    <p:sldId id="292" r:id="rId46"/>
    <p:sldId id="293" r:id="rId47"/>
    <p:sldId id="294" r:id="rId48"/>
    <p:sldId id="295" r:id="rId49"/>
    <p:sldId id="296" r:id="rId50"/>
    <p:sldId id="298" r:id="rId51"/>
    <p:sldId id="299" r:id="rId52"/>
    <p:sldId id="300" r:id="rId53"/>
    <p:sldId id="301" r:id="rId54"/>
    <p:sldId id="302" r:id="rId55"/>
    <p:sldId id="372" r:id="rId56"/>
    <p:sldId id="373" r:id="rId57"/>
    <p:sldId id="374"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44" r:id="rId74"/>
    <p:sldId id="345" r:id="rId75"/>
    <p:sldId id="346" r:id="rId76"/>
    <p:sldId id="347" r:id="rId77"/>
    <p:sldId id="348" r:id="rId78"/>
    <p:sldId id="34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17" autoAdjust="0"/>
  </p:normalViewPr>
  <p:slideViewPr>
    <p:cSldViewPr>
      <p:cViewPr>
        <p:scale>
          <a:sx n="47" d="100"/>
          <a:sy n="47" d="100"/>
        </p:scale>
        <p:origin x="-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B8DF9-7A21-40A2-96FF-095D18FD804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8C6B536-3DCF-4D5D-8F38-8E408597C836}">
      <dgm:prSet phldrT="[Text]" custT="1"/>
      <dgm:spPr/>
      <dgm:t>
        <a:bodyPr/>
        <a:lstStyle/>
        <a:p>
          <a:r>
            <a:rPr lang="en-US" sz="1400" b="1" dirty="0"/>
            <a:t>Cluster 1:  </a:t>
          </a:r>
          <a:r>
            <a:rPr lang="en-US" sz="1400" b="0" dirty="0"/>
            <a:t>Preparing for the Task</a:t>
          </a:r>
        </a:p>
        <a:p>
          <a:r>
            <a:rPr lang="en-US" sz="1200" dirty="0"/>
            <a:t>	</a:t>
          </a:r>
          <a:r>
            <a:rPr lang="en-US" sz="1200" dirty="0" smtClean="0"/>
            <a:t>*Task Engagement</a:t>
          </a:r>
        </a:p>
        <a:p>
          <a:r>
            <a:rPr lang="en-US" sz="1200" dirty="0" smtClean="0"/>
            <a:t>	*Task Analysis </a:t>
          </a:r>
        </a:p>
        <a:p>
          <a:r>
            <a:rPr lang="en-US" sz="1200" dirty="0" smtClean="0"/>
            <a:t>	*Rubric Analysis</a:t>
          </a:r>
          <a:r>
            <a:rPr lang="en-US" sz="1200" b="0" dirty="0" smtClean="0"/>
            <a:t> </a:t>
          </a:r>
          <a:endParaRPr lang="en-US" sz="1200" b="0" dirty="0"/>
        </a:p>
      </dgm:t>
    </dgm:pt>
    <dgm:pt modelId="{4A8955BD-0D23-4767-9A27-6975B710F461}" type="parTrans" cxnId="{0AD60F75-C3AC-4C22-91AE-5F0FB9712500}">
      <dgm:prSet/>
      <dgm:spPr/>
      <dgm:t>
        <a:bodyPr/>
        <a:lstStyle/>
        <a:p>
          <a:endParaRPr lang="en-US"/>
        </a:p>
      </dgm:t>
    </dgm:pt>
    <dgm:pt modelId="{91FBB073-CB55-42C6-B500-8943B542E524}" type="sibTrans" cxnId="{0AD60F75-C3AC-4C22-91AE-5F0FB9712500}">
      <dgm:prSet/>
      <dgm:spPr/>
      <dgm:t>
        <a:bodyPr/>
        <a:lstStyle/>
        <a:p>
          <a:endParaRPr lang="en-US"/>
        </a:p>
      </dgm:t>
    </dgm:pt>
    <dgm:pt modelId="{95AD70FF-A793-49DB-A424-C202DB8B005D}">
      <dgm:prSet phldrT="[Text]" custT="1"/>
      <dgm:spPr/>
      <dgm:t>
        <a:bodyPr/>
        <a:lstStyle/>
        <a:p>
          <a:r>
            <a:rPr lang="en-US" sz="1400" b="1" dirty="0"/>
            <a:t>Cluster 2:  </a:t>
          </a:r>
          <a:r>
            <a:rPr lang="en-US" sz="1400" b="0" dirty="0"/>
            <a:t>The Reading Process</a:t>
          </a:r>
        </a:p>
        <a:p>
          <a:r>
            <a:rPr lang="en-US" sz="1200" dirty="0"/>
            <a:t>	*Text Selection </a:t>
          </a:r>
          <a:r>
            <a:rPr lang="en-US" sz="1200" dirty="0" smtClean="0"/>
            <a:t> (if using “After researching…..”)</a:t>
          </a:r>
          <a:endParaRPr lang="en-US" sz="1200" dirty="0"/>
        </a:p>
        <a:p>
          <a:r>
            <a:rPr lang="en-US" sz="1200" dirty="0"/>
            <a:t>	*Active </a:t>
          </a:r>
          <a:r>
            <a:rPr lang="en-US" sz="1200" dirty="0" smtClean="0"/>
            <a:t>Reading  - </a:t>
          </a:r>
          <a:r>
            <a:rPr lang="en-US" sz="1200" u="sng" dirty="0" smtClean="0"/>
            <a:t>(add Your Targeted ELL Skill)</a:t>
          </a:r>
        </a:p>
        <a:p>
          <a:r>
            <a:rPr lang="en-US" sz="1200" dirty="0"/>
            <a:t>	</a:t>
          </a:r>
          <a:r>
            <a:rPr lang="en-US" sz="1200" dirty="0" smtClean="0"/>
            <a:t>* Active Reading, Note Taking and Essential Vocabulary</a:t>
          </a:r>
          <a:r>
            <a:rPr lang="en-US" sz="1200" dirty="0"/>
            <a:t>	*Academic Integrity</a:t>
          </a:r>
        </a:p>
        <a:p>
          <a:r>
            <a:rPr lang="en-US" sz="1200" dirty="0"/>
            <a:t>	</a:t>
          </a:r>
          <a:r>
            <a:rPr lang="en-US" sz="1200" b="0" dirty="0" smtClean="0"/>
            <a:t> </a:t>
          </a:r>
          <a:endParaRPr lang="en-US" sz="1200" b="0" dirty="0"/>
        </a:p>
      </dgm:t>
    </dgm:pt>
    <dgm:pt modelId="{EA010093-2770-49B2-96F9-1D35D9BF9C7E}" type="parTrans" cxnId="{CD0A4A54-C6A1-4E7D-A997-70395AE73C67}">
      <dgm:prSet/>
      <dgm:spPr/>
      <dgm:t>
        <a:bodyPr/>
        <a:lstStyle/>
        <a:p>
          <a:endParaRPr lang="en-US"/>
        </a:p>
      </dgm:t>
    </dgm:pt>
    <dgm:pt modelId="{46E87743-7528-42C7-A83B-6D22F920F181}" type="sibTrans" cxnId="{CD0A4A54-C6A1-4E7D-A997-70395AE73C67}">
      <dgm:prSet/>
      <dgm:spPr/>
      <dgm:t>
        <a:bodyPr/>
        <a:lstStyle/>
        <a:p>
          <a:endParaRPr lang="en-US"/>
        </a:p>
      </dgm:t>
    </dgm:pt>
    <dgm:pt modelId="{FEB45C9B-7C69-4C0B-9D2F-F78319224B4B}">
      <dgm:prSet phldrT="[Text]" custT="1"/>
      <dgm:spPr/>
      <dgm:t>
        <a:bodyPr/>
        <a:lstStyle/>
        <a:p>
          <a:r>
            <a:rPr lang="en-US" sz="1400" b="1" dirty="0"/>
            <a:t>Cluster 3:  </a:t>
          </a:r>
          <a:r>
            <a:rPr lang="en-US" sz="1400" b="0" dirty="0"/>
            <a:t>Transition to Writing</a:t>
          </a:r>
        </a:p>
        <a:p>
          <a:r>
            <a:rPr lang="en-US" sz="1200" b="0" dirty="0"/>
            <a:t>	*Bridging </a:t>
          </a:r>
          <a:r>
            <a:rPr lang="en-US" sz="1200" b="0" dirty="0" smtClean="0"/>
            <a:t>Conversation  </a:t>
          </a:r>
          <a:endParaRPr lang="en-US" sz="1200" b="0" dirty="0"/>
        </a:p>
      </dgm:t>
    </dgm:pt>
    <dgm:pt modelId="{EB094DC2-FA9C-4D7D-A5DA-0B9C2BCD8619}" type="parTrans" cxnId="{4D0AC9A5-E900-4B9D-9E36-2359C4C76F0D}">
      <dgm:prSet/>
      <dgm:spPr/>
      <dgm:t>
        <a:bodyPr/>
        <a:lstStyle/>
        <a:p>
          <a:endParaRPr lang="en-US"/>
        </a:p>
      </dgm:t>
    </dgm:pt>
    <dgm:pt modelId="{21D3E35A-EFE7-46E8-9CFE-8132882FCAA0}" type="sibTrans" cxnId="{4D0AC9A5-E900-4B9D-9E36-2359C4C76F0D}">
      <dgm:prSet/>
      <dgm:spPr/>
      <dgm:t>
        <a:bodyPr/>
        <a:lstStyle/>
        <a:p>
          <a:endParaRPr lang="en-US"/>
        </a:p>
      </dgm:t>
    </dgm:pt>
    <dgm:pt modelId="{FDD2DECF-3F95-4238-9783-BBF29F898532}">
      <dgm:prSet phldrT="[Text]" custT="1"/>
      <dgm:spPr/>
      <dgm:t>
        <a:bodyPr/>
        <a:lstStyle/>
        <a:p>
          <a:r>
            <a:rPr lang="en-US" sz="1400" b="1" dirty="0"/>
            <a:t>Cluster 4:  </a:t>
          </a:r>
          <a:r>
            <a:rPr lang="en-US" sz="1400" b="0" dirty="0"/>
            <a:t>Writing Process</a:t>
          </a:r>
        </a:p>
        <a:p>
          <a:r>
            <a:rPr lang="en-US" sz="1200" dirty="0"/>
            <a:t>	*</a:t>
          </a:r>
          <a:r>
            <a:rPr lang="en-US" sz="1200" dirty="0" smtClean="0"/>
            <a:t>Claim or Thesis Statement </a:t>
          </a:r>
          <a:endParaRPr lang="en-US" sz="1200" dirty="0"/>
        </a:p>
        <a:p>
          <a:r>
            <a:rPr lang="en-US" sz="1200" dirty="0"/>
            <a:t>	*Planning </a:t>
          </a:r>
        </a:p>
        <a:p>
          <a:r>
            <a:rPr lang="en-US" sz="1200" dirty="0"/>
            <a:t>	*Developing</a:t>
          </a:r>
        </a:p>
        <a:p>
          <a:r>
            <a:rPr lang="en-US" sz="1200" dirty="0"/>
            <a:t>	*Revision</a:t>
          </a:r>
        </a:p>
        <a:p>
          <a:r>
            <a:rPr lang="en-US" sz="1200" dirty="0"/>
            <a:t>	*Editing </a:t>
          </a:r>
        </a:p>
        <a:p>
          <a:r>
            <a:rPr lang="en-US" sz="1200" dirty="0"/>
            <a:t>	*Completion </a:t>
          </a:r>
          <a:r>
            <a:rPr lang="en-US" sz="1200" b="0" dirty="0"/>
            <a:t> </a:t>
          </a:r>
        </a:p>
      </dgm:t>
    </dgm:pt>
    <dgm:pt modelId="{D8647389-21F5-4CCB-B8F7-16BEA73B02FA}" type="parTrans" cxnId="{B188B35D-5BB0-412F-B438-B4175F007FC4}">
      <dgm:prSet/>
      <dgm:spPr/>
      <dgm:t>
        <a:bodyPr/>
        <a:lstStyle/>
        <a:p>
          <a:endParaRPr lang="en-US"/>
        </a:p>
      </dgm:t>
    </dgm:pt>
    <dgm:pt modelId="{BA51D379-33CD-499E-9CDB-28487B498097}" type="sibTrans" cxnId="{B188B35D-5BB0-412F-B438-B4175F007FC4}">
      <dgm:prSet/>
      <dgm:spPr/>
      <dgm:t>
        <a:bodyPr/>
        <a:lstStyle/>
        <a:p>
          <a:endParaRPr lang="en-US"/>
        </a:p>
      </dgm:t>
    </dgm:pt>
    <dgm:pt modelId="{672DF2DC-48D7-43A3-9269-676A77B58F13}" type="pres">
      <dgm:prSet presAssocID="{B6EB8DF9-7A21-40A2-96FF-095D18FD8043}" presName="arrowDiagram" presStyleCnt="0">
        <dgm:presLayoutVars>
          <dgm:chMax val="5"/>
          <dgm:dir/>
          <dgm:resizeHandles val="exact"/>
        </dgm:presLayoutVars>
      </dgm:prSet>
      <dgm:spPr/>
      <dgm:t>
        <a:bodyPr/>
        <a:lstStyle/>
        <a:p>
          <a:endParaRPr lang="en-US"/>
        </a:p>
      </dgm:t>
    </dgm:pt>
    <dgm:pt modelId="{F6207E1D-4062-4CEA-8648-DF5BBAA466D1}" type="pres">
      <dgm:prSet presAssocID="{B6EB8DF9-7A21-40A2-96FF-095D18FD8043}" presName="arrow" presStyleLbl="bgShp" presStyleIdx="0" presStyleCnt="1" custLinFactNeighborX="1137" custLinFactNeighborY="17"/>
      <dgm:spPr/>
      <dgm:t>
        <a:bodyPr/>
        <a:lstStyle/>
        <a:p>
          <a:endParaRPr lang="en-US"/>
        </a:p>
      </dgm:t>
    </dgm:pt>
    <dgm:pt modelId="{B36DB4DC-5DD2-4560-979A-F1A03A3D9CC4}" type="pres">
      <dgm:prSet presAssocID="{B6EB8DF9-7A21-40A2-96FF-095D18FD8043}" presName="arrowDiagram4" presStyleCnt="0"/>
      <dgm:spPr/>
    </dgm:pt>
    <dgm:pt modelId="{99FDE11D-B02D-49D4-BD2C-8BA0E2C3FDE2}" type="pres">
      <dgm:prSet presAssocID="{98C6B536-3DCF-4D5D-8F38-8E408597C836}" presName="bullet4a" presStyleLbl="node1" presStyleIdx="0" presStyleCnt="4"/>
      <dgm:spPr/>
    </dgm:pt>
    <dgm:pt modelId="{378DAD94-F4D8-421B-A0AF-E95B11BCA3B8}" type="pres">
      <dgm:prSet presAssocID="{98C6B536-3DCF-4D5D-8F38-8E408597C836}" presName="textBox4a" presStyleLbl="revTx" presStyleIdx="0" presStyleCnt="4" custScaleX="243508" custScaleY="39976" custLinFactNeighborX="-5504" custLinFactNeighborY="-12005">
        <dgm:presLayoutVars>
          <dgm:bulletEnabled val="1"/>
        </dgm:presLayoutVars>
      </dgm:prSet>
      <dgm:spPr/>
      <dgm:t>
        <a:bodyPr/>
        <a:lstStyle/>
        <a:p>
          <a:endParaRPr lang="en-US"/>
        </a:p>
      </dgm:t>
    </dgm:pt>
    <dgm:pt modelId="{34AE1998-147B-4D7A-B22A-FBBE4AB6FE08}" type="pres">
      <dgm:prSet presAssocID="{95AD70FF-A793-49DB-A424-C202DB8B005D}" presName="bullet4b" presStyleLbl="node1" presStyleIdx="1" presStyleCnt="4"/>
      <dgm:spPr/>
    </dgm:pt>
    <dgm:pt modelId="{933A6FF1-3401-49A3-9340-4B0129AF2B58}" type="pres">
      <dgm:prSet presAssocID="{95AD70FF-A793-49DB-A424-C202DB8B005D}" presName="textBox4b" presStyleLbl="revTx" presStyleIdx="1" presStyleCnt="4" custScaleX="269815" custScaleY="28549" custLinFactNeighborX="30206" custLinFactNeighborY="-24809">
        <dgm:presLayoutVars>
          <dgm:bulletEnabled val="1"/>
        </dgm:presLayoutVars>
      </dgm:prSet>
      <dgm:spPr/>
      <dgm:t>
        <a:bodyPr/>
        <a:lstStyle/>
        <a:p>
          <a:endParaRPr lang="en-US"/>
        </a:p>
      </dgm:t>
    </dgm:pt>
    <dgm:pt modelId="{E6CCF971-B884-4C7B-BB7B-9A1A3579665E}" type="pres">
      <dgm:prSet presAssocID="{FEB45C9B-7C69-4C0B-9D2F-F78319224B4B}" presName="bullet4c" presStyleLbl="node1" presStyleIdx="2" presStyleCnt="4"/>
      <dgm:spPr/>
    </dgm:pt>
    <dgm:pt modelId="{8141BE79-2719-4838-AB50-C41436E253C2}" type="pres">
      <dgm:prSet presAssocID="{FEB45C9B-7C69-4C0B-9D2F-F78319224B4B}" presName="textBox4c" presStyleLbl="revTx" presStyleIdx="2" presStyleCnt="4" custFlipVert="0" custScaleX="183579" custScaleY="14801" custLinFactNeighborX="-27329" custLinFactNeighborY="-33683">
        <dgm:presLayoutVars>
          <dgm:bulletEnabled val="1"/>
        </dgm:presLayoutVars>
      </dgm:prSet>
      <dgm:spPr/>
      <dgm:t>
        <a:bodyPr/>
        <a:lstStyle/>
        <a:p>
          <a:endParaRPr lang="en-US"/>
        </a:p>
      </dgm:t>
    </dgm:pt>
    <dgm:pt modelId="{5DFF9B00-E2D2-4445-9B9D-20C554A81741}" type="pres">
      <dgm:prSet presAssocID="{FDD2DECF-3F95-4238-9783-BBF29F898532}" presName="bullet4d" presStyleLbl="node1" presStyleIdx="3" presStyleCnt="4"/>
      <dgm:spPr/>
    </dgm:pt>
    <dgm:pt modelId="{9175E83C-B8D0-4E96-80AC-15394110543B}" type="pres">
      <dgm:prSet presAssocID="{FDD2DECF-3F95-4238-9783-BBF29F898532}" presName="textBox4d" presStyleLbl="revTx" presStyleIdx="3" presStyleCnt="4" custScaleX="150342" custScaleY="14610" custLinFactNeighborX="-30789" custLinFactNeighborY="-32646">
        <dgm:presLayoutVars>
          <dgm:bulletEnabled val="1"/>
        </dgm:presLayoutVars>
      </dgm:prSet>
      <dgm:spPr/>
      <dgm:t>
        <a:bodyPr/>
        <a:lstStyle/>
        <a:p>
          <a:endParaRPr lang="en-US"/>
        </a:p>
      </dgm:t>
    </dgm:pt>
  </dgm:ptLst>
  <dgm:cxnLst>
    <dgm:cxn modelId="{0F7B727C-3C10-4955-B8F9-72436170B42C}" type="presOf" srcId="{98C6B536-3DCF-4D5D-8F38-8E408597C836}" destId="{378DAD94-F4D8-421B-A0AF-E95B11BCA3B8}" srcOrd="0" destOrd="0" presId="urn:microsoft.com/office/officeart/2005/8/layout/arrow2"/>
    <dgm:cxn modelId="{CD0A4A54-C6A1-4E7D-A997-70395AE73C67}" srcId="{B6EB8DF9-7A21-40A2-96FF-095D18FD8043}" destId="{95AD70FF-A793-49DB-A424-C202DB8B005D}" srcOrd="1" destOrd="0" parTransId="{EA010093-2770-49B2-96F9-1D35D9BF9C7E}" sibTransId="{46E87743-7528-42C7-A83B-6D22F920F181}"/>
    <dgm:cxn modelId="{A43FBFE7-F2EB-4005-8A92-E027DB64369E}" type="presOf" srcId="{95AD70FF-A793-49DB-A424-C202DB8B005D}" destId="{933A6FF1-3401-49A3-9340-4B0129AF2B58}" srcOrd="0" destOrd="0" presId="urn:microsoft.com/office/officeart/2005/8/layout/arrow2"/>
    <dgm:cxn modelId="{8DD83AB3-2A88-45D4-A29F-2DA9724886A7}" type="presOf" srcId="{B6EB8DF9-7A21-40A2-96FF-095D18FD8043}" destId="{672DF2DC-48D7-43A3-9269-676A77B58F13}" srcOrd="0" destOrd="0" presId="urn:microsoft.com/office/officeart/2005/8/layout/arrow2"/>
    <dgm:cxn modelId="{B188B35D-5BB0-412F-B438-B4175F007FC4}" srcId="{B6EB8DF9-7A21-40A2-96FF-095D18FD8043}" destId="{FDD2DECF-3F95-4238-9783-BBF29F898532}" srcOrd="3" destOrd="0" parTransId="{D8647389-21F5-4CCB-B8F7-16BEA73B02FA}" sibTransId="{BA51D379-33CD-499E-9CDB-28487B498097}"/>
    <dgm:cxn modelId="{4D0AC9A5-E900-4B9D-9E36-2359C4C76F0D}" srcId="{B6EB8DF9-7A21-40A2-96FF-095D18FD8043}" destId="{FEB45C9B-7C69-4C0B-9D2F-F78319224B4B}" srcOrd="2" destOrd="0" parTransId="{EB094DC2-FA9C-4D7D-A5DA-0B9C2BCD8619}" sibTransId="{21D3E35A-EFE7-46E8-9CFE-8132882FCAA0}"/>
    <dgm:cxn modelId="{E036E0D6-9024-4472-A5BC-C699C698BFF9}" type="presOf" srcId="{FDD2DECF-3F95-4238-9783-BBF29F898532}" destId="{9175E83C-B8D0-4E96-80AC-15394110543B}" srcOrd="0" destOrd="0" presId="urn:microsoft.com/office/officeart/2005/8/layout/arrow2"/>
    <dgm:cxn modelId="{0AD60F75-C3AC-4C22-91AE-5F0FB9712500}" srcId="{B6EB8DF9-7A21-40A2-96FF-095D18FD8043}" destId="{98C6B536-3DCF-4D5D-8F38-8E408597C836}" srcOrd="0" destOrd="0" parTransId="{4A8955BD-0D23-4767-9A27-6975B710F461}" sibTransId="{91FBB073-CB55-42C6-B500-8943B542E524}"/>
    <dgm:cxn modelId="{A07579A0-7A14-4C6D-86B9-098ADA8C81A9}" type="presOf" srcId="{FEB45C9B-7C69-4C0B-9D2F-F78319224B4B}" destId="{8141BE79-2719-4838-AB50-C41436E253C2}" srcOrd="0" destOrd="0" presId="urn:microsoft.com/office/officeart/2005/8/layout/arrow2"/>
    <dgm:cxn modelId="{C2B4816B-5CE1-49BD-A131-5134D30F1B09}" type="presParOf" srcId="{672DF2DC-48D7-43A3-9269-676A77B58F13}" destId="{F6207E1D-4062-4CEA-8648-DF5BBAA466D1}" srcOrd="0" destOrd="0" presId="urn:microsoft.com/office/officeart/2005/8/layout/arrow2"/>
    <dgm:cxn modelId="{A7FE2149-55FE-4FB9-A7BD-6ADF9EF01B08}" type="presParOf" srcId="{672DF2DC-48D7-43A3-9269-676A77B58F13}" destId="{B36DB4DC-5DD2-4560-979A-F1A03A3D9CC4}" srcOrd="1" destOrd="0" presId="urn:microsoft.com/office/officeart/2005/8/layout/arrow2"/>
    <dgm:cxn modelId="{8EC9CEDA-29A0-4483-8270-1CEFB458FDC0}" type="presParOf" srcId="{B36DB4DC-5DD2-4560-979A-F1A03A3D9CC4}" destId="{99FDE11D-B02D-49D4-BD2C-8BA0E2C3FDE2}" srcOrd="0" destOrd="0" presId="urn:microsoft.com/office/officeart/2005/8/layout/arrow2"/>
    <dgm:cxn modelId="{2CC40F1C-20F8-49C6-BCC3-1A710706E112}" type="presParOf" srcId="{B36DB4DC-5DD2-4560-979A-F1A03A3D9CC4}" destId="{378DAD94-F4D8-421B-A0AF-E95B11BCA3B8}" srcOrd="1" destOrd="0" presId="urn:microsoft.com/office/officeart/2005/8/layout/arrow2"/>
    <dgm:cxn modelId="{798F2E4E-3D28-4283-B373-9E6645B03219}" type="presParOf" srcId="{B36DB4DC-5DD2-4560-979A-F1A03A3D9CC4}" destId="{34AE1998-147B-4D7A-B22A-FBBE4AB6FE08}" srcOrd="2" destOrd="0" presId="urn:microsoft.com/office/officeart/2005/8/layout/arrow2"/>
    <dgm:cxn modelId="{E850B445-192D-4C83-B793-401663DDB29C}" type="presParOf" srcId="{B36DB4DC-5DD2-4560-979A-F1A03A3D9CC4}" destId="{933A6FF1-3401-49A3-9340-4B0129AF2B58}" srcOrd="3" destOrd="0" presId="urn:microsoft.com/office/officeart/2005/8/layout/arrow2"/>
    <dgm:cxn modelId="{EC5C3B16-6D01-4D0C-BDAF-A0D782504C7C}" type="presParOf" srcId="{B36DB4DC-5DD2-4560-979A-F1A03A3D9CC4}" destId="{E6CCF971-B884-4C7B-BB7B-9A1A3579665E}" srcOrd="4" destOrd="0" presId="urn:microsoft.com/office/officeart/2005/8/layout/arrow2"/>
    <dgm:cxn modelId="{5F6B3269-3C94-4DA1-858E-16AF490EA71E}" type="presParOf" srcId="{B36DB4DC-5DD2-4560-979A-F1A03A3D9CC4}" destId="{8141BE79-2719-4838-AB50-C41436E253C2}" srcOrd="5" destOrd="0" presId="urn:microsoft.com/office/officeart/2005/8/layout/arrow2"/>
    <dgm:cxn modelId="{6B57276F-8839-4DF1-8B92-36515875D067}" type="presParOf" srcId="{B36DB4DC-5DD2-4560-979A-F1A03A3D9CC4}" destId="{5DFF9B00-E2D2-4445-9B9D-20C554A81741}" srcOrd="6" destOrd="0" presId="urn:microsoft.com/office/officeart/2005/8/layout/arrow2"/>
    <dgm:cxn modelId="{43DEE4F4-9575-4622-90A9-AEBE06EF9C0F}" type="presParOf" srcId="{B36DB4DC-5DD2-4560-979A-F1A03A3D9CC4}" destId="{9175E83C-B8D0-4E96-80AC-15394110543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546A2-1800-4CF3-AF63-E64E0897CC95}" type="datetimeFigureOut">
              <a:rPr lang="en-US" smtClean="0"/>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2A1CC-4B15-42AD-99E8-507FD991E224}" type="slidenum">
              <a:rPr lang="en-US" smtClean="0"/>
              <a:t>‹#›</a:t>
            </a:fld>
            <a:endParaRPr lang="en-US"/>
          </a:p>
        </p:txBody>
      </p:sp>
    </p:spTree>
    <p:extLst>
      <p:ext uri="{BB962C8B-B14F-4D97-AF65-F5344CB8AC3E}">
        <p14:creationId xmlns:p14="http://schemas.microsoft.com/office/powerpoint/2010/main" val="145341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2A1CC-4B15-42AD-99E8-507FD991E224}" type="slidenum">
              <a:rPr lang="en-US" smtClean="0"/>
              <a:t>4</a:t>
            </a:fld>
            <a:endParaRPr lang="en-US"/>
          </a:p>
        </p:txBody>
      </p:sp>
    </p:spTree>
    <p:extLst>
      <p:ext uri="{BB962C8B-B14F-4D97-AF65-F5344CB8AC3E}">
        <p14:creationId xmlns:p14="http://schemas.microsoft.com/office/powerpoint/2010/main" val="266513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2A1CC-4B15-42AD-99E8-507FD991E224}" type="slidenum">
              <a:rPr lang="en-US" smtClean="0"/>
              <a:t>17</a:t>
            </a:fld>
            <a:endParaRPr lang="en-US"/>
          </a:p>
        </p:txBody>
      </p:sp>
    </p:spTree>
    <p:extLst>
      <p:ext uri="{BB962C8B-B14F-4D97-AF65-F5344CB8AC3E}">
        <p14:creationId xmlns:p14="http://schemas.microsoft.com/office/powerpoint/2010/main" val="196514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A0132E1C-3A88-4B88-9056-14B1A3E05128}" type="slidenum">
              <a:rPr lang="en-US" altLang="en-US" smtClean="0">
                <a:latin typeface="Arial" pitchFamily="34" charset="0"/>
              </a:rPr>
              <a:pPr>
                <a:lnSpc>
                  <a:spcPct val="100000"/>
                </a:lnSpc>
                <a:spcBef>
                  <a:spcPct val="0"/>
                </a:spcBef>
                <a:spcAft>
                  <a:spcPct val="0"/>
                </a:spcAft>
              </a:pPr>
              <a:t>18</a:t>
            </a:fld>
            <a:endParaRPr lang="en-US" altLang="en-US" smtClean="0">
              <a:latin typeface="Arial" pitchFamily="34" charset="0"/>
            </a:endParaRPr>
          </a:p>
        </p:txBody>
      </p:sp>
      <p:sp>
        <p:nvSpPr>
          <p:cNvPr id="921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11223C73-F77E-487D-968E-053B287B3B9F}" type="slidenum">
              <a:rPr lang="en-US" altLang="en-US" smtClean="0">
                <a:latin typeface="Arial" pitchFamily="34" charset="0"/>
              </a:rPr>
              <a:pPr>
                <a:lnSpc>
                  <a:spcPct val="100000"/>
                </a:lnSpc>
                <a:spcBef>
                  <a:spcPct val="0"/>
                </a:spcBef>
                <a:spcAft>
                  <a:spcPct val="0"/>
                </a:spcAft>
              </a:pPr>
              <a:t>19</a:t>
            </a:fld>
            <a:endParaRPr lang="en-US" altLang="en-US" smtClean="0">
              <a:latin typeface="Arial" pitchFamily="34" charset="0"/>
            </a:endParaRPr>
          </a:p>
        </p:txBody>
      </p:sp>
      <p:sp>
        <p:nvSpPr>
          <p:cNvPr id="931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04EB8898-185A-4620-A27E-4FC1DE6E4CDF}" type="slidenum">
              <a:rPr lang="en-US" altLang="en-US" smtClean="0">
                <a:latin typeface="Arial" pitchFamily="34" charset="0"/>
              </a:rPr>
              <a:pPr>
                <a:lnSpc>
                  <a:spcPct val="100000"/>
                </a:lnSpc>
                <a:spcBef>
                  <a:spcPct val="0"/>
                </a:spcBef>
                <a:spcAft>
                  <a:spcPct val="0"/>
                </a:spcAft>
              </a:pPr>
              <a:t>20</a:t>
            </a:fld>
            <a:endParaRPr lang="en-US" altLang="en-US" smtClean="0">
              <a:latin typeface="Arial" pitchFamily="34" charset="0"/>
            </a:endParaRPr>
          </a:p>
        </p:txBody>
      </p:sp>
      <p:sp>
        <p:nvSpPr>
          <p:cNvPr id="942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70E5AFAF-BA33-4721-A65E-914252DE27BA}" type="slidenum">
              <a:rPr lang="en-US" altLang="en-US" smtClean="0">
                <a:latin typeface="Arial" pitchFamily="34" charset="0"/>
              </a:rPr>
              <a:pPr>
                <a:lnSpc>
                  <a:spcPct val="100000"/>
                </a:lnSpc>
                <a:spcBef>
                  <a:spcPct val="0"/>
                </a:spcBef>
                <a:spcAft>
                  <a:spcPct val="0"/>
                </a:spcAft>
              </a:pPr>
              <a:t>21</a:t>
            </a:fld>
            <a:endParaRPr lang="en-US" altLang="en-US" smtClean="0">
              <a:latin typeface="Arial" pitchFamily="34" charset="0"/>
            </a:endParaRPr>
          </a:p>
        </p:txBody>
      </p:sp>
      <p:sp>
        <p:nvSpPr>
          <p:cNvPr id="952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83A7F6DC-BC77-4815-A812-4D0E45297A46}" type="slidenum">
              <a:rPr lang="en-US" altLang="en-US" smtClean="0">
                <a:latin typeface="Arial" pitchFamily="34" charset="0"/>
              </a:rPr>
              <a:pPr>
                <a:lnSpc>
                  <a:spcPct val="100000"/>
                </a:lnSpc>
                <a:spcBef>
                  <a:spcPct val="0"/>
                </a:spcBef>
                <a:spcAft>
                  <a:spcPct val="0"/>
                </a:spcAft>
              </a:pPr>
              <a:t>22</a:t>
            </a:fld>
            <a:endParaRPr lang="en-US" altLang="en-US" smtClean="0">
              <a:latin typeface="Arial" pitchFamily="34" charset="0"/>
            </a:endParaRPr>
          </a:p>
        </p:txBody>
      </p:sp>
      <p:sp>
        <p:nvSpPr>
          <p:cNvPr id="962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2A1CC-4B15-42AD-99E8-507FD991E224}" type="slidenum">
              <a:rPr lang="en-US" smtClean="0"/>
              <a:t>23</a:t>
            </a:fld>
            <a:endParaRPr lang="en-US"/>
          </a:p>
        </p:txBody>
      </p:sp>
    </p:spTree>
    <p:extLst>
      <p:ext uri="{BB962C8B-B14F-4D97-AF65-F5344CB8AC3E}">
        <p14:creationId xmlns:p14="http://schemas.microsoft.com/office/powerpoint/2010/main" val="313107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13 – Falling Awake,</a:t>
            </a:r>
            <a:r>
              <a:rPr lang="en-US" baseline="0" dirty="0" smtClean="0"/>
              <a:t> Chapter 7 – next 3 slides</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9421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14 – Listen Fully Graphic Organizer</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22136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Segoe"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spcAft>
                <a:spcPts val="328"/>
              </a:spcAft>
              <a:defRPr sz="900">
                <a:solidFill>
                  <a:schemeClr val="tx1"/>
                </a:solidFill>
                <a:latin typeface="Segoe" charset="0"/>
                <a:ea typeface="ＭＳ Ｐゴシック" pitchFamily="34" charset="-128"/>
              </a:defRPr>
            </a:lvl1pPr>
            <a:lvl2pPr marL="719345" indent="-275723"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7513"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1134"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4755"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8377"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1998"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5619"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69240"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eaLnBrk="1" hangingPunct="1">
              <a:lnSpc>
                <a:spcPct val="100000"/>
              </a:lnSpc>
              <a:spcBef>
                <a:spcPct val="0"/>
              </a:spcBef>
              <a:spcAft>
                <a:spcPct val="0"/>
              </a:spcAft>
            </a:pPr>
            <a:fld id="{04F316D4-CA8F-4DE8-8556-4D56092D9D0C}" type="slidenum">
              <a:rPr lang="en-US" altLang="en-US" smtClean="0">
                <a:solidFill>
                  <a:srgbClr val="000000"/>
                </a:solidFill>
                <a:latin typeface="Arial" pitchFamily="34" charset="0"/>
              </a:rPr>
              <a:pPr eaLnBrk="1" hangingPunct="1">
                <a:lnSpc>
                  <a:spcPct val="100000"/>
                </a:lnSpc>
                <a:spcBef>
                  <a:spcPct val="0"/>
                </a:spcBef>
                <a:spcAft>
                  <a:spcPct val="0"/>
                </a:spcAft>
              </a:pPr>
              <a:t>27</a:t>
            </a:fld>
            <a:endParaRPr lang="en-US" altLang="en-US"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the protocol</a:t>
            </a:r>
          </a:p>
          <a:p>
            <a:r>
              <a:rPr lang="en-US" dirty="0" smtClean="0"/>
              <a:t>5</a:t>
            </a:r>
            <a:r>
              <a:rPr lang="en-US" baseline="0" dirty="0" smtClean="0"/>
              <a:t> </a:t>
            </a:r>
            <a:r>
              <a:rPr lang="en-US" dirty="0" smtClean="0"/>
              <a:t>min minutes to read</a:t>
            </a:r>
          </a:p>
          <a:p>
            <a:r>
              <a:rPr lang="en-US" dirty="0" smtClean="0"/>
              <a:t>5 min per round x 3 rounds = 15 min</a:t>
            </a:r>
          </a:p>
          <a:p>
            <a:r>
              <a:rPr lang="en-US" dirty="0" smtClean="0"/>
              <a:t>Total 20 min</a:t>
            </a:r>
            <a:endParaRPr lang="en-US" dirty="0"/>
          </a:p>
        </p:txBody>
      </p:sp>
      <p:sp>
        <p:nvSpPr>
          <p:cNvPr id="4" name="Slide Number Placeholder 3"/>
          <p:cNvSpPr>
            <a:spLocks noGrp="1"/>
          </p:cNvSpPr>
          <p:nvPr>
            <p:ph type="sldNum" sz="quarter" idx="10"/>
          </p:nvPr>
        </p:nvSpPr>
        <p:spPr/>
        <p:txBody>
          <a:bodyPr/>
          <a:lstStyle/>
          <a:p>
            <a:fld id="{26B2A1CC-4B15-42AD-99E8-507FD991E224}" type="slidenum">
              <a:rPr lang="en-US" smtClean="0"/>
              <a:t>7</a:t>
            </a:fld>
            <a:endParaRPr lang="en-US"/>
          </a:p>
        </p:txBody>
      </p:sp>
    </p:spTree>
    <p:extLst>
      <p:ext uri="{BB962C8B-B14F-4D97-AF65-F5344CB8AC3E}">
        <p14:creationId xmlns:p14="http://schemas.microsoft.com/office/powerpoint/2010/main" val="3246875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into a handout</a:t>
            </a:r>
            <a:endParaRPr lang="en-US" dirty="0"/>
          </a:p>
        </p:txBody>
      </p:sp>
      <p:sp>
        <p:nvSpPr>
          <p:cNvPr id="4" name="Slide Number Placeholder 3"/>
          <p:cNvSpPr>
            <a:spLocks noGrp="1"/>
          </p:cNvSpPr>
          <p:nvPr>
            <p:ph type="sldNum" sz="quarter" idx="10"/>
          </p:nvPr>
        </p:nvSpPr>
        <p:spPr/>
        <p:txBody>
          <a:bodyPr/>
          <a:lstStyle/>
          <a:p>
            <a:pPr>
              <a:defRPr/>
            </a:pPr>
            <a:fld id="{ECDB1B6C-70FA-4A1D-A305-7534183848E3}"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 2009 Bill &amp; Melinda Gates Foundation</a:t>
            </a:r>
            <a:endParaRPr lang="en-US"/>
          </a:p>
        </p:txBody>
      </p:sp>
    </p:spTree>
    <p:extLst>
      <p:ext uri="{BB962C8B-B14F-4D97-AF65-F5344CB8AC3E}">
        <p14:creationId xmlns:p14="http://schemas.microsoft.com/office/powerpoint/2010/main" val="146556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eaLnBrk="1" hangingPunct="1">
              <a:lnSpc>
                <a:spcPct val="100000"/>
              </a:lnSpc>
              <a:spcBef>
                <a:spcPct val="0"/>
              </a:spcBef>
              <a:spcAft>
                <a:spcPct val="0"/>
              </a:spcAft>
            </a:pPr>
            <a:fld id="{A8DD7DA8-3375-40E3-906A-BBE53CE2DEB8}" type="slidenum">
              <a:rPr lang="en-US" altLang="en-US">
                <a:solidFill>
                  <a:prstClr val="black"/>
                </a:solidFill>
                <a:latin typeface="Arial" pitchFamily="34" charset="0"/>
              </a:rPr>
              <a:pPr eaLnBrk="1" hangingPunct="1">
                <a:lnSpc>
                  <a:spcPct val="100000"/>
                </a:lnSpc>
                <a:spcBef>
                  <a:spcPct val="0"/>
                </a:spcBef>
                <a:spcAft>
                  <a:spcPct val="0"/>
                </a:spcAft>
              </a:pPr>
              <a:t>29</a:t>
            </a:fld>
            <a:endParaRPr lang="en-US" altLang="en-US">
              <a:solidFill>
                <a:prstClr val="black"/>
              </a:solidFill>
              <a:latin typeface="Arial" pitchFamily="34" charset="0"/>
            </a:endParaRPr>
          </a:p>
        </p:txBody>
      </p:sp>
      <p:sp>
        <p:nvSpPr>
          <p:cNvPr id="1443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eaLnBrk="1" hangingPunct="1">
              <a:lnSpc>
                <a:spcPct val="100000"/>
              </a:lnSpc>
              <a:spcBef>
                <a:spcPct val="0"/>
              </a:spcBef>
              <a:spcAft>
                <a:spcPct val="0"/>
              </a:spcAft>
            </a:pPr>
            <a:r>
              <a:rPr lang="en-US" altLang="en-US">
                <a:solidFill>
                  <a:prstClr val="black"/>
                </a:solidFill>
                <a:latin typeface="Arial" pitchFamily="34" charset="0"/>
              </a:rPr>
              <a:t>© 2009 Bill &amp; Melinda Gates Foundation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of 3 – discuss task</a:t>
            </a:r>
          </a:p>
          <a:p>
            <a:r>
              <a:rPr lang="en-US" dirty="0" smtClean="0"/>
              <a:t>One then</a:t>
            </a:r>
            <a:r>
              <a:rPr lang="en-US" baseline="0" dirty="0" smtClean="0"/>
              <a:t> acts as coach</a:t>
            </a:r>
          </a:p>
          <a:p>
            <a:r>
              <a:rPr lang="en-US" baseline="0" dirty="0" smtClean="0"/>
              <a:t>One as teacher</a:t>
            </a:r>
          </a:p>
          <a:p>
            <a:r>
              <a:rPr lang="en-US" baseline="0" dirty="0" smtClean="0"/>
              <a:t>One observes and </a:t>
            </a:r>
            <a:r>
              <a:rPr lang="en-US" baseline="0" smtClean="0"/>
              <a:t>offers feedback</a:t>
            </a:r>
            <a:endParaRPr lang="en-US" dirty="0"/>
          </a:p>
        </p:txBody>
      </p:sp>
      <p:sp>
        <p:nvSpPr>
          <p:cNvPr id="4" name="Slide Number Placeholder 3"/>
          <p:cNvSpPr>
            <a:spLocks noGrp="1"/>
          </p:cNvSpPr>
          <p:nvPr>
            <p:ph type="sldNum" sz="quarter" idx="10"/>
          </p:nvPr>
        </p:nvSpPr>
        <p:spPr/>
        <p:txBody>
          <a:bodyPr/>
          <a:lstStyle/>
          <a:p>
            <a:pPr>
              <a:defRPr/>
            </a:pPr>
            <a:fld id="{CD011349-F7F2-47C8-AA2C-933DB1D8BAAF}"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 2009 Bill &amp; Melinda Gates Foundation</a:t>
            </a:r>
            <a:endParaRPr lang="en-US"/>
          </a:p>
        </p:txBody>
      </p:sp>
    </p:spTree>
    <p:extLst>
      <p:ext uri="{BB962C8B-B14F-4D97-AF65-F5344CB8AC3E}">
        <p14:creationId xmlns:p14="http://schemas.microsoft.com/office/powerpoint/2010/main" val="187921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Segoe" charset="0"/>
              </a:rPr>
              <a:t>Video Clip – lens of teacher and students</a:t>
            </a:r>
          </a:p>
          <a:p>
            <a:r>
              <a:rPr lang="en-US" altLang="en-US" smtClean="0">
                <a:latin typeface="Segoe" charset="0"/>
              </a:rPr>
              <a:t>9.5 minutes --- Brooklyn New York</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A3E40D73-91E0-4DB8-888C-DA92F4A2FD57}" type="slidenum">
              <a:rPr lang="en-US" altLang="en-US" smtClean="0">
                <a:latin typeface="Arial" pitchFamily="34" charset="0"/>
              </a:rPr>
              <a:pPr>
                <a:lnSpc>
                  <a:spcPct val="100000"/>
                </a:lnSpc>
                <a:spcBef>
                  <a:spcPct val="0"/>
                </a:spcBef>
                <a:spcAft>
                  <a:spcPct val="0"/>
                </a:spcAft>
              </a:pPr>
              <a:t>33</a:t>
            </a:fld>
            <a:endParaRPr lang="en-US" altLang="en-US" smtClean="0">
              <a:latin typeface="Arial" pitchFamily="34" charset="0"/>
            </a:endParaRPr>
          </a:p>
        </p:txBody>
      </p:sp>
      <p:sp>
        <p:nvSpPr>
          <p:cNvPr id="1167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latin typeface="Arial" pitchFamily="34" charset="0"/>
              </a:rPr>
              <a:t>© 2009 Bill &amp; Melinda Gates Foundation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of 3 – discuss task</a:t>
            </a:r>
          </a:p>
          <a:p>
            <a:r>
              <a:rPr lang="en-US" dirty="0" smtClean="0"/>
              <a:t>One then</a:t>
            </a:r>
            <a:r>
              <a:rPr lang="en-US" baseline="0" dirty="0" smtClean="0"/>
              <a:t> acts as coach</a:t>
            </a:r>
          </a:p>
          <a:p>
            <a:r>
              <a:rPr lang="en-US" baseline="0" dirty="0" smtClean="0"/>
              <a:t>One as teacher</a:t>
            </a:r>
          </a:p>
          <a:p>
            <a:r>
              <a:rPr lang="en-US" baseline="0" dirty="0" smtClean="0"/>
              <a:t>One observes and </a:t>
            </a:r>
            <a:r>
              <a:rPr lang="en-US" baseline="0" smtClean="0"/>
              <a:t>offers feedback</a:t>
            </a:r>
            <a:endParaRPr lang="en-US" dirty="0"/>
          </a:p>
        </p:txBody>
      </p:sp>
      <p:sp>
        <p:nvSpPr>
          <p:cNvPr id="4" name="Slide Number Placeholder 3"/>
          <p:cNvSpPr>
            <a:spLocks noGrp="1"/>
          </p:cNvSpPr>
          <p:nvPr>
            <p:ph type="sldNum" sz="quarter" idx="10"/>
          </p:nvPr>
        </p:nvSpPr>
        <p:spPr/>
        <p:txBody>
          <a:bodyPr/>
          <a:lstStyle/>
          <a:p>
            <a:pPr>
              <a:defRPr/>
            </a:pPr>
            <a:fld id="{CD011349-F7F2-47C8-AA2C-933DB1D8BAAF}"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 2009 Bill &amp; Melinda Gates Foundation</a:t>
            </a:r>
            <a:endParaRPr lang="en-US"/>
          </a:p>
        </p:txBody>
      </p:sp>
    </p:spTree>
    <p:extLst>
      <p:ext uri="{BB962C8B-B14F-4D97-AF65-F5344CB8AC3E}">
        <p14:creationId xmlns:p14="http://schemas.microsoft.com/office/powerpoint/2010/main" val="187921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min intro</a:t>
            </a:r>
            <a:endParaRPr lang="en-US" dirty="0"/>
          </a:p>
        </p:txBody>
      </p:sp>
      <p:sp>
        <p:nvSpPr>
          <p:cNvPr id="4" name="Slide Number Placeholder 3"/>
          <p:cNvSpPr>
            <a:spLocks noGrp="1"/>
          </p:cNvSpPr>
          <p:nvPr>
            <p:ph type="sldNum" sz="quarter" idx="10"/>
          </p:nvPr>
        </p:nvSpPr>
        <p:spPr/>
        <p:txBody>
          <a:bodyPr/>
          <a:lstStyle/>
          <a:p>
            <a:fld id="{6D8C495C-7F51-4B64-9B92-688C5F976A7E}" type="slidenum">
              <a:rPr lang="en-US" smtClean="0"/>
              <a:t>39</a:t>
            </a:fld>
            <a:endParaRPr lang="en-US"/>
          </a:p>
        </p:txBody>
      </p:sp>
    </p:spTree>
    <p:extLst>
      <p:ext uri="{BB962C8B-B14F-4D97-AF65-F5344CB8AC3E}">
        <p14:creationId xmlns:p14="http://schemas.microsoft.com/office/powerpoint/2010/main" val="4151701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 in</a:t>
            </a:r>
          </a:p>
          <a:p>
            <a:r>
              <a:rPr lang="en-US" dirty="0" smtClean="0"/>
              <a:t>5 min intro</a:t>
            </a:r>
            <a:r>
              <a:rPr lang="en-US" baseline="0" dirty="0" smtClean="0"/>
              <a:t> trust and paraphrase</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9629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 in</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33720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6153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 down to a more specific level</a:t>
            </a:r>
          </a:p>
          <a:p>
            <a:r>
              <a:rPr lang="en-US" dirty="0" smtClean="0"/>
              <a:t>Or</a:t>
            </a:r>
          </a:p>
          <a:p>
            <a:r>
              <a:rPr lang="en-US" dirty="0" smtClean="0"/>
              <a:t>Shift up to a more general term/category</a:t>
            </a:r>
            <a:r>
              <a:rPr lang="en-US" baseline="0" dirty="0" smtClean="0"/>
              <a:t> and off specifics</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0912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(25)</a:t>
            </a:r>
          </a:p>
          <a:p>
            <a:r>
              <a:rPr lang="en-US" dirty="0" smtClean="0"/>
              <a:t>Process</a:t>
            </a:r>
            <a:r>
              <a:rPr lang="en-US" baseline="0" dirty="0" smtClean="0"/>
              <a:t> for engaging people</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8</a:t>
            </a:fld>
            <a:endParaRPr lang="en-US"/>
          </a:p>
        </p:txBody>
      </p:sp>
    </p:spTree>
    <p:extLst>
      <p:ext uri="{BB962C8B-B14F-4D97-AF65-F5344CB8AC3E}">
        <p14:creationId xmlns:p14="http://schemas.microsoft.com/office/powerpoint/2010/main" val="939235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78059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intro questioning</a:t>
            </a:r>
            <a:endParaRPr lang="en-US" dirty="0"/>
          </a:p>
        </p:txBody>
      </p:sp>
      <p:sp>
        <p:nvSpPr>
          <p:cNvPr id="4" name="Slide Number Placeholder 3"/>
          <p:cNvSpPr>
            <a:spLocks noGrp="1"/>
          </p:cNvSpPr>
          <p:nvPr>
            <p:ph type="sldNum" sz="quarter" idx="10"/>
          </p:nvPr>
        </p:nvSpPr>
        <p:spPr/>
        <p:txBody>
          <a:bodyPr/>
          <a:lstStyle/>
          <a:p>
            <a:fld id="{6D8C495C-7F51-4B64-9B92-688C5F976A7E}" type="slidenum">
              <a:rPr lang="en-US" smtClean="0"/>
              <a:t>52</a:t>
            </a:fld>
            <a:endParaRPr lang="en-US"/>
          </a:p>
        </p:txBody>
      </p:sp>
    </p:spTree>
    <p:extLst>
      <p:ext uri="{BB962C8B-B14F-4D97-AF65-F5344CB8AC3E}">
        <p14:creationId xmlns:p14="http://schemas.microsoft.com/office/powerpoint/2010/main" val="795296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 in</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53</a:t>
            </a:fld>
            <a:endParaRPr lang="en-US"/>
          </a:p>
        </p:txBody>
      </p:sp>
    </p:spTree>
    <p:extLst>
      <p:ext uri="{BB962C8B-B14F-4D97-AF65-F5344CB8AC3E}">
        <p14:creationId xmlns:p14="http://schemas.microsoft.com/office/powerpoint/2010/main" val="3224882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54</a:t>
            </a:fld>
            <a:endParaRPr lang="en-US"/>
          </a:p>
        </p:txBody>
      </p:sp>
    </p:spTree>
    <p:extLst>
      <p:ext uri="{BB962C8B-B14F-4D97-AF65-F5344CB8AC3E}">
        <p14:creationId xmlns:p14="http://schemas.microsoft.com/office/powerpoint/2010/main" val="595988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r>
              <a:rPr lang="en-US" dirty="0">
                <a:solidFill>
                  <a:srgbClr val="C00000"/>
                </a:solidFill>
                <a:latin typeface="Calibri" pitchFamily="34" charset="0"/>
              </a:rPr>
              <a:t>Criteria-based:</a:t>
            </a:r>
            <a:r>
              <a:rPr lang="en-US" dirty="0">
                <a:solidFill>
                  <a:srgbClr val="5E5E5D"/>
                </a:solidFill>
                <a:latin typeface="Calibri" pitchFamily="34" charset="0"/>
              </a:rPr>
              <a:t> Written comments are based on the criteria used for review in each dimension. No extraneous or personal comments are included. </a:t>
            </a:r>
          </a:p>
          <a:p>
            <a:pPr defTabSz="914303"/>
            <a:r>
              <a:rPr lang="en-US" dirty="0">
                <a:solidFill>
                  <a:srgbClr val="C00000"/>
                </a:solidFill>
                <a:latin typeface="Calibri" pitchFamily="34" charset="0"/>
              </a:rPr>
              <a:t>Evidence Cited: </a:t>
            </a:r>
            <a:r>
              <a:rPr lang="en-US" dirty="0">
                <a:solidFill>
                  <a:srgbClr val="5E5E5D"/>
                </a:solidFill>
                <a:latin typeface="Calibri" pitchFamily="34" charset="0"/>
              </a:rPr>
              <a:t>Written comments suggest that the reviewer looked for evidence in the lesson or unit that address each criterion of a given dimension. Examples are provided that cite where and how the criteria are met or not met. </a:t>
            </a:r>
          </a:p>
          <a:p>
            <a:pPr defTabSz="914303"/>
            <a:r>
              <a:rPr lang="en-US" dirty="0">
                <a:solidFill>
                  <a:srgbClr val="C00000"/>
                </a:solidFill>
                <a:latin typeface="Calibri" pitchFamily="34" charset="0"/>
              </a:rPr>
              <a:t>Improvement Suggested:</a:t>
            </a:r>
            <a:r>
              <a:rPr lang="en-US" dirty="0">
                <a:solidFill>
                  <a:srgbClr val="5E5E5D"/>
                </a:solidFill>
                <a:latin typeface="Calibri" pitchFamily="34" charset="0"/>
              </a:rPr>
              <a:t> When improvements are identified to meet criteria or strengthen the lesson or unit, specific information is provided about how and where such improvement should be added to the material.</a:t>
            </a:r>
          </a:p>
          <a:p>
            <a:r>
              <a:rPr lang="en-US" dirty="0">
                <a:solidFill>
                  <a:srgbClr val="C00000"/>
                </a:solidFill>
                <a:latin typeface="Calibri" pitchFamily="34" charset="0"/>
              </a:rPr>
              <a:t>Clarity Provided: </a:t>
            </a:r>
            <a:r>
              <a:rPr lang="en-US" dirty="0">
                <a:solidFill>
                  <a:srgbClr val="5E5E5D"/>
                </a:solidFill>
                <a:latin typeface="Calibri" pitchFamily="34" charset="0"/>
              </a:rPr>
              <a:t>Written comment are constructed in a manner keeping with basic grammar, spelling, sentence structure and conventions.</a:t>
            </a:r>
          </a:p>
        </p:txBody>
      </p:sp>
      <p:sp>
        <p:nvSpPr>
          <p:cNvPr id="4" name="Slide Number Placeholder 3"/>
          <p:cNvSpPr>
            <a:spLocks noGrp="1"/>
          </p:cNvSpPr>
          <p:nvPr>
            <p:ph type="sldNum" sz="quarter" idx="10"/>
          </p:nvPr>
        </p:nvSpPr>
        <p:spPr/>
        <p:txBody>
          <a:bodyPr/>
          <a:lstStyle/>
          <a:p>
            <a:fld id="{51C88D08-8D82-49E9-A14E-BD96CD46FD50}" type="slidenum">
              <a:rPr lang="en-US" smtClean="0"/>
              <a:t>59</a:t>
            </a:fld>
            <a:endParaRPr lang="en-US" dirty="0"/>
          </a:p>
        </p:txBody>
      </p:sp>
    </p:spTree>
    <p:extLst>
      <p:ext uri="{BB962C8B-B14F-4D97-AF65-F5344CB8AC3E}">
        <p14:creationId xmlns:p14="http://schemas.microsoft.com/office/powerpoint/2010/main" val="319608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65</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66</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67</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68</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69</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a:t>
            </a:r>
            <a:r>
              <a:rPr lang="en-US" baseline="0" dirty="0" smtClean="0"/>
              <a:t> min to generate</a:t>
            </a:r>
          </a:p>
          <a:p>
            <a:r>
              <a:rPr lang="en-US" baseline="0" dirty="0" smtClean="0"/>
              <a:t>5-10 min to share</a:t>
            </a:r>
          </a:p>
          <a:p>
            <a:r>
              <a:rPr lang="en-US" dirty="0" smtClean="0"/>
              <a:t>20 min total</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9</a:t>
            </a:fld>
            <a:endParaRPr lang="en-US"/>
          </a:p>
        </p:txBody>
      </p:sp>
    </p:spTree>
    <p:extLst>
      <p:ext uri="{BB962C8B-B14F-4D97-AF65-F5344CB8AC3E}">
        <p14:creationId xmlns:p14="http://schemas.microsoft.com/office/powerpoint/2010/main" val="3178979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70</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2EE69-760D-49CE-9AE0-96F70B57F93D}" type="slidenum">
              <a:rPr lang="en-US" smtClean="0"/>
              <a:t>71</a:t>
            </a:fld>
            <a:endParaRPr lang="en-US"/>
          </a:p>
        </p:txBody>
      </p:sp>
    </p:spTree>
    <p:extLst>
      <p:ext uri="{BB962C8B-B14F-4D97-AF65-F5344CB8AC3E}">
        <p14:creationId xmlns:p14="http://schemas.microsoft.com/office/powerpoint/2010/main" val="3188638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73</a:t>
            </a:fld>
            <a:endParaRPr lang="en-US"/>
          </a:p>
        </p:txBody>
      </p:sp>
    </p:spTree>
    <p:extLst>
      <p:ext uri="{BB962C8B-B14F-4D97-AF65-F5344CB8AC3E}">
        <p14:creationId xmlns:p14="http://schemas.microsoft.com/office/powerpoint/2010/main" val="2294397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74</a:t>
            </a:fld>
            <a:endParaRPr lang="en-US"/>
          </a:p>
        </p:txBody>
      </p:sp>
    </p:spTree>
    <p:extLst>
      <p:ext uri="{BB962C8B-B14F-4D97-AF65-F5344CB8AC3E}">
        <p14:creationId xmlns:p14="http://schemas.microsoft.com/office/powerpoint/2010/main" val="3390420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75</a:t>
            </a:fld>
            <a:endParaRPr lang="en-US"/>
          </a:p>
        </p:txBody>
      </p:sp>
    </p:spTree>
    <p:extLst>
      <p:ext uri="{BB962C8B-B14F-4D97-AF65-F5344CB8AC3E}">
        <p14:creationId xmlns:p14="http://schemas.microsoft.com/office/powerpoint/2010/main" val="4092117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76</a:t>
            </a:fld>
            <a:endParaRPr lang="en-US"/>
          </a:p>
        </p:txBody>
      </p:sp>
    </p:spTree>
    <p:extLst>
      <p:ext uri="{BB962C8B-B14F-4D97-AF65-F5344CB8AC3E}">
        <p14:creationId xmlns:p14="http://schemas.microsoft.com/office/powerpoint/2010/main" val="581472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77</a:t>
            </a:fld>
            <a:endParaRPr lang="en-US"/>
          </a:p>
        </p:txBody>
      </p:sp>
    </p:spTree>
    <p:extLst>
      <p:ext uri="{BB962C8B-B14F-4D97-AF65-F5344CB8AC3E}">
        <p14:creationId xmlns:p14="http://schemas.microsoft.com/office/powerpoint/2010/main" val="4251000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78</a:t>
            </a:fld>
            <a:endParaRPr lang="en-US"/>
          </a:p>
        </p:txBody>
      </p:sp>
    </p:spTree>
    <p:extLst>
      <p:ext uri="{BB962C8B-B14F-4D97-AF65-F5344CB8AC3E}">
        <p14:creationId xmlns:p14="http://schemas.microsoft.com/office/powerpoint/2010/main" val="416308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Pedagogy is derived from the Greek word "paid," meaning child plus "</a:t>
            </a:r>
            <a:r>
              <a:rPr lang="en-US" dirty="0" err="1"/>
              <a:t>agogos</a:t>
            </a:r>
            <a:r>
              <a:rPr lang="en-US" dirty="0"/>
              <a:t>," meaning leading. Thus, pedagogy has been defined as the art and science of teaching children. In the pedagogical model, the teacher has full responsibility for making decisions about what will be learned, how it will be learned, when it will be learned, and if the material has been learned. Pedagogy, or teacher-directed instruction as it is commonly known, places the student in a submissive role requiring obedience to the teacher's instructions. It is based on the assumption that learners need to know only what the teacher teaches them. The result is a teaching and learning situation that actively promotes dependency on the instructor (Knowles, 1984).</a:t>
            </a:r>
          </a:p>
          <a:p>
            <a:r>
              <a:rPr lang="en-US" dirty="0"/>
              <a:t>Up until very recently, the pedagogical model has been applied equally to the teaching of children and adults, and in a sense, is a contradiction in terms. The reason is that as adults mature, they become increasingly independent and responsible for their own actions. They are often motivated to learn by a sincere desire to solve immediate problems in their lives. Additionally, they have an increasing need to be self-directing. In many ways the pedagogical model does not account for such developmental changes on the part of adults, and thus produces tension, resentment, and resistance in individuals (Knowles, 1984</a:t>
            </a:r>
          </a:p>
        </p:txBody>
      </p:sp>
      <p:sp>
        <p:nvSpPr>
          <p:cNvPr id="4" name="Slide Number Placeholder 3"/>
          <p:cNvSpPr>
            <a:spLocks noGrp="1"/>
          </p:cNvSpPr>
          <p:nvPr>
            <p:ph type="sldNum" sz="quarter" idx="10"/>
          </p:nvPr>
        </p:nvSpPr>
        <p:spPr/>
        <p:txBody>
          <a:bodyPr/>
          <a:lstStyle/>
          <a:p>
            <a:fld id="{058B2C36-D44C-4ABF-8DCE-A8472C1AF1E0}" type="slidenum">
              <a:rPr lang="en-US" smtClean="0"/>
              <a:t>10</a:t>
            </a:fld>
            <a:endParaRPr lang="en-US"/>
          </a:p>
        </p:txBody>
      </p:sp>
    </p:spTree>
    <p:extLst>
      <p:ext uri="{BB962C8B-B14F-4D97-AF65-F5344CB8AC3E}">
        <p14:creationId xmlns:p14="http://schemas.microsoft.com/office/powerpoint/2010/main" val="57957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 in</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11</a:t>
            </a:fld>
            <a:endParaRPr lang="en-US"/>
          </a:p>
        </p:txBody>
      </p:sp>
    </p:spTree>
    <p:extLst>
      <p:ext uri="{BB962C8B-B14F-4D97-AF65-F5344CB8AC3E}">
        <p14:creationId xmlns:p14="http://schemas.microsoft.com/office/powerpoint/2010/main" val="327924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a:t>
            </a:r>
            <a:endParaRPr lang="en-US" dirty="0"/>
          </a:p>
        </p:txBody>
      </p:sp>
      <p:sp>
        <p:nvSpPr>
          <p:cNvPr id="4" name="Slide Number Placeholder 3"/>
          <p:cNvSpPr>
            <a:spLocks noGrp="1"/>
          </p:cNvSpPr>
          <p:nvPr>
            <p:ph type="sldNum" sz="quarter" idx="10"/>
          </p:nvPr>
        </p:nvSpPr>
        <p:spPr/>
        <p:txBody>
          <a:bodyPr/>
          <a:lstStyle/>
          <a:p>
            <a:fld id="{058B2C36-D44C-4ABF-8DCE-A8472C1AF1E0}" type="slidenum">
              <a:rPr lang="en-US" smtClean="0"/>
              <a:t>12</a:t>
            </a:fld>
            <a:endParaRPr lang="en-US"/>
          </a:p>
        </p:txBody>
      </p:sp>
    </p:spTree>
    <p:extLst>
      <p:ext uri="{BB962C8B-B14F-4D97-AF65-F5344CB8AC3E}">
        <p14:creationId xmlns:p14="http://schemas.microsoft.com/office/powerpoint/2010/main" val="312504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Segoe" charset="0"/>
              </a:rPr>
              <a:t>Use Mother to Son as example for </a:t>
            </a:r>
            <a:r>
              <a:rPr lang="en-US" altLang="en-US" smtClean="0">
                <a:latin typeface="Segoe" charset="0"/>
              </a:rPr>
              <a:t>each section</a:t>
            </a:r>
            <a:endParaRPr lang="en-US" altLang="en-US" dirty="0" smtClean="0">
              <a:latin typeface="Segoe"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30000"/>
              </a:spcBef>
              <a:spcAft>
                <a:spcPts val="328"/>
              </a:spcAft>
              <a:defRPr sz="900">
                <a:solidFill>
                  <a:schemeClr val="tx1"/>
                </a:solidFill>
                <a:latin typeface="Segoe" charset="0"/>
                <a:ea typeface="ＭＳ Ｐゴシック" pitchFamily="34" charset="-128"/>
              </a:defRPr>
            </a:lvl1pPr>
            <a:lvl2pPr marL="719345" indent="-275723"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7513"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1134"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4755" indent="-220271" eaLnBrk="0"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8377"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1998"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5619"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69240" indent="-22027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eaLnBrk="1" hangingPunct="1">
              <a:lnSpc>
                <a:spcPct val="100000"/>
              </a:lnSpc>
              <a:spcBef>
                <a:spcPct val="0"/>
              </a:spcBef>
              <a:spcAft>
                <a:spcPct val="0"/>
              </a:spcAft>
            </a:pPr>
            <a:fld id="{04F316D4-CA8F-4DE8-8556-4D56092D9D0C}" type="slidenum">
              <a:rPr lang="en-US" altLang="en-US" smtClean="0">
                <a:solidFill>
                  <a:srgbClr val="000000"/>
                </a:solidFill>
                <a:latin typeface="Arial" pitchFamily="34" charset="0"/>
              </a:rPr>
              <a:pPr eaLnBrk="1" hangingPunct="1">
                <a:lnSpc>
                  <a:spcPct val="100000"/>
                </a:lnSpc>
                <a:spcBef>
                  <a:spcPct val="0"/>
                </a:spcBef>
                <a:spcAft>
                  <a:spcPct val="0"/>
                </a:spcAft>
              </a:pPr>
              <a:t>13</a:t>
            </a:fld>
            <a:endParaRPr lang="en-US" altLang="en-US"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Segoe"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fld id="{BA7BBB09-93FA-41F9-B71F-D3E302AF3C81}" type="slidenum">
              <a:rPr lang="en-US" altLang="en-US" smtClean="0">
                <a:solidFill>
                  <a:srgbClr val="000000"/>
                </a:solidFill>
                <a:latin typeface="Arial" pitchFamily="34" charset="0"/>
              </a:rPr>
              <a:pPr>
                <a:lnSpc>
                  <a:spcPct val="100000"/>
                </a:lnSpc>
                <a:spcBef>
                  <a:spcPct val="0"/>
                </a:spcBef>
                <a:spcAft>
                  <a:spcPct val="0"/>
                </a:spcAft>
              </a:pPr>
              <a:t>14</a:t>
            </a:fld>
            <a:endParaRPr lang="en-US" altLang="en-US" smtClean="0">
              <a:solidFill>
                <a:srgbClr val="000000"/>
              </a:solidFill>
              <a:latin typeface="Arial" pitchFamily="34" charset="0"/>
            </a:endParaRPr>
          </a:p>
        </p:txBody>
      </p:sp>
      <p:sp>
        <p:nvSpPr>
          <p:cNvPr id="860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spcAft>
                <a:spcPts val="328"/>
              </a:spcAft>
              <a:defRPr sz="900">
                <a:solidFill>
                  <a:schemeClr val="tx1"/>
                </a:solidFill>
                <a:latin typeface="Segoe" charset="0"/>
                <a:ea typeface="ＭＳ Ｐゴシック" pitchFamily="34" charset="-128"/>
              </a:defRPr>
            </a:lvl1pPr>
            <a:lvl2pPr marL="720884" indent="-277263">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2pPr>
            <a:lvl3pPr marL="1109053"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3pPr>
            <a:lvl4pPr marL="1552674"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4pPr>
            <a:lvl5pPr marL="1996295" indent="-221811">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5pPr>
            <a:lvl6pPr marL="2439916"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6pPr>
            <a:lvl7pPr marL="2883538"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7pPr>
            <a:lvl8pPr marL="3327159"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8pPr>
            <a:lvl9pPr marL="3770780" indent="-221811" defTabSz="885702" eaLnBrk="0" fontAlgn="base" hangingPunct="0">
              <a:lnSpc>
                <a:spcPct val="90000"/>
              </a:lnSpc>
              <a:spcBef>
                <a:spcPct val="30000"/>
              </a:spcBef>
              <a:spcAft>
                <a:spcPts val="328"/>
              </a:spcAft>
              <a:buFont typeface="Arial" pitchFamily="34" charset="0"/>
              <a:buChar char="•"/>
              <a:defRPr sz="900">
                <a:solidFill>
                  <a:schemeClr val="tx1"/>
                </a:solidFill>
                <a:latin typeface="Segoe" charset="0"/>
                <a:ea typeface="ＭＳ Ｐゴシック" pitchFamily="34" charset="-128"/>
              </a:defRPr>
            </a:lvl9pPr>
          </a:lstStyle>
          <a:p>
            <a:pPr>
              <a:lnSpc>
                <a:spcPct val="100000"/>
              </a:lnSpc>
              <a:spcBef>
                <a:spcPct val="0"/>
              </a:spcBef>
              <a:spcAft>
                <a:spcPct val="0"/>
              </a:spcAft>
            </a:pPr>
            <a:r>
              <a:rPr lang="en-US" altLang="en-US" smtClean="0">
                <a:solidFill>
                  <a:srgbClr val="000000"/>
                </a:solidFill>
                <a:latin typeface="Arial" pitchFamily="34" charset="0"/>
              </a:rPr>
              <a:t>© 2009 Bill &amp; Melinda Gates Foundation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E1A9BB-290E-4B4A-852C-ECEA5EF83177}" type="datetime1">
              <a:rPr lang="en-US" smtClean="0">
                <a:solidFill>
                  <a:srgbClr val="E9E5DC"/>
                </a:solidFill>
              </a:rPr>
              <a:t>10/29/2014</a:t>
            </a:fld>
            <a:endParaRPr lang="en-US">
              <a:solidFill>
                <a:srgbClr val="E9E5DC"/>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89797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78C30-F470-46AE-A328-FF095021E698}" type="datetime1">
              <a:rPr lang="en-US" smtClean="0">
                <a:solidFill>
                  <a:srgbClr val="E9E5DC"/>
                </a:solidFill>
              </a:rPr>
              <a:t>10/29/2014</a:t>
            </a:fld>
            <a:endParaRPr lang="en-US">
              <a:solidFill>
                <a:srgbClr val="E9E5DC"/>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141620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6815B-7D32-42F0-BAB3-ED69B9022428}" type="datetime1">
              <a:rPr lang="en-US" smtClean="0">
                <a:solidFill>
                  <a:srgbClr val="E9E5DC"/>
                </a:solidFill>
              </a:rPr>
              <a:t>10/29/2014</a:t>
            </a:fld>
            <a:endParaRPr lang="en-US">
              <a:solidFill>
                <a:srgbClr val="E9E5DC"/>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263294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smtClean="0"/>
              <a:t>6/29/2014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Reach Associates 2014</a:t>
            </a: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1618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51A01-E86E-462B-B951-8FCF38C70F41}" type="datetime1">
              <a:rPr lang="en-US" smtClean="0">
                <a:solidFill>
                  <a:srgbClr val="E9E5DC"/>
                </a:solidFill>
              </a:rPr>
              <a:t>10/29/2014</a:t>
            </a:fld>
            <a:endParaRPr lang="en-US">
              <a:solidFill>
                <a:srgbClr val="E9E5DC"/>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2138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549A-C3D9-4B93-84BE-BCFAE916E24F}" type="datetime1">
              <a:rPr lang="en-US" smtClean="0">
                <a:solidFill>
                  <a:srgbClr val="E9E5DC"/>
                </a:solidFill>
              </a:rPr>
              <a:t>10/29/2014</a:t>
            </a:fld>
            <a:endParaRPr lang="en-US">
              <a:solidFill>
                <a:srgbClr val="E9E5DC"/>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22548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4C3CEC-BC70-4A15-BBEC-5E2AA5C27864}" type="datetime1">
              <a:rPr lang="en-US" smtClean="0">
                <a:solidFill>
                  <a:srgbClr val="E9E5DC"/>
                </a:solidFill>
              </a:rPr>
              <a:t>10/29/2014</a:t>
            </a:fld>
            <a:endParaRPr lang="en-US">
              <a:solidFill>
                <a:srgbClr val="E9E5DC"/>
              </a:solidFill>
            </a:endParaRPr>
          </a:p>
        </p:txBody>
      </p:sp>
      <p:sp>
        <p:nvSpPr>
          <p:cNvPr id="6" name="Footer Placeholder 5"/>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161746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9DD3A-D449-491B-BB1A-2F9542D69131}" type="datetime1">
              <a:rPr lang="en-US" smtClean="0">
                <a:solidFill>
                  <a:srgbClr val="E9E5DC"/>
                </a:solidFill>
              </a:rPr>
              <a:t>10/29/2014</a:t>
            </a:fld>
            <a:endParaRPr lang="en-US">
              <a:solidFill>
                <a:srgbClr val="E9E5DC"/>
              </a:solidFill>
            </a:endParaRPr>
          </a:p>
        </p:txBody>
      </p:sp>
      <p:sp>
        <p:nvSpPr>
          <p:cNvPr id="8" name="Footer Placeholder 7"/>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9" name="Slide Number Placeholder 8"/>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379479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B049E-82ED-489A-9B30-AB96BA222756}" type="datetime1">
              <a:rPr lang="en-US" smtClean="0">
                <a:solidFill>
                  <a:srgbClr val="E9E5DC"/>
                </a:solidFill>
              </a:rPr>
              <a:t>10/29/2014</a:t>
            </a:fld>
            <a:endParaRPr lang="en-US">
              <a:solidFill>
                <a:srgbClr val="E9E5DC"/>
              </a:solidFill>
            </a:endParaRP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31194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B530A-3AF7-4EF7-9A45-11A1B35C3E3F}" type="datetime1">
              <a:rPr lang="en-US" smtClean="0">
                <a:solidFill>
                  <a:srgbClr val="E9E5DC"/>
                </a:solidFill>
              </a:rPr>
              <a:t>10/29/2014</a:t>
            </a:fld>
            <a:endParaRPr lang="en-US">
              <a:solidFill>
                <a:srgbClr val="E9E5DC"/>
              </a:solidFill>
            </a:endParaRPr>
          </a:p>
        </p:txBody>
      </p:sp>
      <p:sp>
        <p:nvSpPr>
          <p:cNvPr id="3" name="Footer Placeholder 2"/>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4" name="Slide Number Placeholder 3"/>
          <p:cNvSpPr>
            <a:spLocks noGrp="1"/>
          </p:cNvSpPr>
          <p:nvPr>
            <p:ph type="sldNum" sz="quarter" idx="12"/>
          </p:nvPr>
        </p:nvSpPr>
        <p:spPr/>
        <p:txBody>
          <a:bodyPr/>
          <a:lstStyle/>
          <a:p>
            <a:fld id="{EE991952-B9CC-4505-849B-AD0052149D3F}" type="slidenum">
              <a:rPr lang="en-US" smtClean="0"/>
              <a:pPr/>
              <a:t>‹#›</a:t>
            </a:fld>
            <a:endParaRPr lang="en-US"/>
          </a:p>
        </p:txBody>
      </p:sp>
    </p:spTree>
    <p:extLst>
      <p:ext uri="{BB962C8B-B14F-4D97-AF65-F5344CB8AC3E}">
        <p14:creationId xmlns:p14="http://schemas.microsoft.com/office/powerpoint/2010/main" val="352673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1F03A-17E1-463F-A077-263A91BA1361}" type="datetime1">
              <a:rPr lang="en-US" smtClean="0">
                <a:solidFill>
                  <a:srgbClr val="E9E5DC"/>
                </a:solidFill>
              </a:rPr>
              <a:t>10/29/2014</a:t>
            </a:fld>
            <a:endParaRPr lang="en-US">
              <a:solidFill>
                <a:srgbClr val="E9E5DC"/>
              </a:solidFill>
            </a:endParaRPr>
          </a:p>
        </p:txBody>
      </p:sp>
      <p:sp>
        <p:nvSpPr>
          <p:cNvPr id="6" name="Footer Placeholder 5"/>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82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C8EC44-68B2-4788-8DD2-935D9BC26B15}" type="datetime1">
              <a:rPr lang="en-US" smtClean="0">
                <a:solidFill>
                  <a:srgbClr val="E9E5DC"/>
                </a:solidFill>
              </a:rPr>
              <a:t>10/29/2014</a:t>
            </a:fld>
            <a:endParaRPr lang="en-US">
              <a:solidFill>
                <a:srgbClr val="E9E5DC"/>
              </a:solidFill>
            </a:endParaRPr>
          </a:p>
        </p:txBody>
      </p:sp>
      <p:sp>
        <p:nvSpPr>
          <p:cNvPr id="9" name="Slide Number Placeholder 8"/>
          <p:cNvSpPr>
            <a:spLocks noGrp="1"/>
          </p:cNvSpPr>
          <p:nvPr>
            <p:ph type="sldNum" sz="quarter" idx="11"/>
          </p:nvPr>
        </p:nvSpPr>
        <p:spPr/>
        <p:txBody>
          <a:bodyPr/>
          <a:lstStyle/>
          <a:p>
            <a:fld id="{EE991952-B9CC-4505-849B-AD0052149D3F}"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E9E5DC"/>
                </a:solidFill>
              </a:rPr>
              <a:t>Reach Associates 2014</a:t>
            </a:r>
            <a:endParaRPr lang="en-US">
              <a:solidFill>
                <a:srgbClr val="E9E5DC"/>
              </a:solidFill>
            </a:endParaRPr>
          </a:p>
        </p:txBody>
      </p:sp>
    </p:spTree>
    <p:extLst>
      <p:ext uri="{BB962C8B-B14F-4D97-AF65-F5344CB8AC3E}">
        <p14:creationId xmlns:p14="http://schemas.microsoft.com/office/powerpoint/2010/main" val="251702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E991952-B9CC-4505-849B-AD0052149D3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E9E5DC"/>
                </a:solidFill>
              </a:rPr>
              <a:t>Reach Associates 2014</a:t>
            </a:r>
            <a:endParaRPr lang="en-US">
              <a:solidFill>
                <a:srgbClr val="E9E5DC"/>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E5F4448-93CD-4E53-A82A-506FB8E0AA66}" type="datetime1">
              <a:rPr lang="en-US" smtClean="0">
                <a:solidFill>
                  <a:srgbClr val="E9E5DC"/>
                </a:solidFill>
              </a:rPr>
              <a:t>10/29/2014</a:t>
            </a:fld>
            <a:endParaRPr lang="en-US">
              <a:solidFill>
                <a:srgbClr val="E9E5DC"/>
              </a:solidFill>
            </a:endParaRPr>
          </a:p>
        </p:txBody>
      </p:sp>
    </p:spTree>
    <p:extLst>
      <p:ext uri="{BB962C8B-B14F-4D97-AF65-F5344CB8AC3E}">
        <p14:creationId xmlns:p14="http://schemas.microsoft.com/office/powerpoint/2010/main" val="891058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O5EnOVjRPGI"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package" Target="../embeddings/Microsoft_Word_Document2.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emf"/><Relationship Id="rId5" Type="http://schemas.openxmlformats.org/officeDocument/2006/relationships/package" Target="../embeddings/Microsoft_Word_Document3.docx"/><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dreads.com/work/quotes/265616" TargetMode="External"/><Relationship Id="rId2" Type="http://schemas.openxmlformats.org/officeDocument/2006/relationships/hyperlink" Target="http://www.goodreads.com/author/show/1049.Elie_Wiesel"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emf"/><Relationship Id="rId5" Type="http://schemas.openxmlformats.org/officeDocument/2006/relationships/package" Target="../embeddings/Microsoft_Word_Document4.docx"/><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jpeg"/><Relationship Id="rId5" Type="http://schemas.openxmlformats.org/officeDocument/2006/relationships/image" Target="../media/image50.emf"/><Relationship Id="rId4" Type="http://schemas.openxmlformats.org/officeDocument/2006/relationships/oleObject" Target="../embeddings/Microsoft_Word_97_-_2003_Document1.doc"/></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5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itsmfusa.org/resource/resmgr/images/leade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15640"/>
            <a:ext cx="5372100" cy="32232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1828800"/>
            <a:ext cx="7543800" cy="2593975"/>
          </a:xfrm>
        </p:spPr>
        <p:txBody>
          <a:bodyPr/>
          <a:lstStyle/>
          <a:p>
            <a:r>
              <a:rPr lang="en-US" dirty="0" smtClean="0">
                <a:solidFill>
                  <a:srgbClr val="C00000"/>
                </a:solidFill>
              </a:rPr>
              <a:t>Facilitating LDC</a:t>
            </a:r>
            <a:br>
              <a:rPr lang="en-US" dirty="0" smtClean="0">
                <a:solidFill>
                  <a:srgbClr val="C00000"/>
                </a:solidFill>
              </a:rPr>
            </a:b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1</a:t>
            </a:fld>
            <a:endParaRPr lang="en-US"/>
          </a:p>
        </p:txBody>
      </p:sp>
      <p:sp>
        <p:nvSpPr>
          <p:cNvPr id="6" name="Rectangle 5"/>
          <p:cNvSpPr/>
          <p:nvPr/>
        </p:nvSpPr>
        <p:spPr>
          <a:xfrm>
            <a:off x="0" y="6248400"/>
            <a:ext cx="4572000" cy="923330"/>
          </a:xfrm>
          <a:prstGeom prst="rect">
            <a:avLst/>
          </a:prstGeom>
        </p:spPr>
        <p:txBody>
          <a:bodyPr>
            <a:spAutoFit/>
          </a:bodyPr>
          <a:lstStyle/>
          <a:p>
            <a:r>
              <a:rPr lang="en-US" dirty="0"/>
              <a:t>Adapted from </a:t>
            </a:r>
            <a:r>
              <a:rPr lang="en-US" i="1" dirty="0"/>
              <a:t>NSDC Coaches Academy            </a:t>
            </a:r>
            <a:br>
              <a:rPr lang="en-US" i="1" dirty="0"/>
            </a:br>
            <a:r>
              <a:rPr lang="en-US" i="1" dirty="0"/>
              <a:t>www.nsdc.org</a:t>
            </a:r>
            <a:r>
              <a:rPr lang="en-US" dirty="0"/>
              <a:t/>
            </a:r>
            <a:br>
              <a:rPr lang="en-US" dirty="0"/>
            </a:br>
            <a:endParaRPr lang="en-US" dirty="0"/>
          </a:p>
        </p:txBody>
      </p:sp>
    </p:spTree>
    <p:extLst>
      <p:ext uri="{BB962C8B-B14F-4D97-AF65-F5344CB8AC3E}">
        <p14:creationId xmlns:p14="http://schemas.microsoft.com/office/powerpoint/2010/main" val="2306597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48650" cy="1447800"/>
          </a:xfrm>
        </p:spPr>
        <p:txBody>
          <a:bodyPr/>
          <a:lstStyle/>
          <a:p>
            <a:r>
              <a:rPr lang="en-US" dirty="0" smtClean="0">
                <a:solidFill>
                  <a:srgbClr val="C00000"/>
                </a:solidFill>
              </a:rPr>
              <a:t>The </a:t>
            </a:r>
            <a:r>
              <a:rPr lang="en-US" dirty="0" err="1" smtClean="0">
                <a:solidFill>
                  <a:srgbClr val="C00000"/>
                </a:solidFill>
              </a:rPr>
              <a:t>Andragogical</a:t>
            </a:r>
            <a:r>
              <a:rPr lang="en-US" dirty="0" smtClean="0">
                <a:solidFill>
                  <a:srgbClr val="C00000"/>
                </a:solidFill>
              </a:rPr>
              <a:t> Model vs. Pedagogical Model of Instruction</a:t>
            </a:r>
            <a:endParaRPr lang="en-US" dirty="0">
              <a:solidFill>
                <a:srgbClr val="C00000"/>
              </a:solidFill>
            </a:endParaRPr>
          </a:p>
        </p:txBody>
      </p:sp>
      <p:sp>
        <p:nvSpPr>
          <p:cNvPr id="3" name="Content Placeholder 2"/>
          <p:cNvSpPr>
            <a:spLocks noGrp="1"/>
          </p:cNvSpPr>
          <p:nvPr>
            <p:ph idx="1"/>
          </p:nvPr>
        </p:nvSpPr>
        <p:spPr>
          <a:xfrm>
            <a:off x="457200" y="2667000"/>
            <a:ext cx="7620000" cy="4191000"/>
          </a:xfrm>
        </p:spPr>
        <p:txBody>
          <a:bodyPr>
            <a:normAutofit/>
          </a:bodyPr>
          <a:lstStyle/>
          <a:p>
            <a:pPr marL="114300" indent="0">
              <a:buNone/>
            </a:pPr>
            <a:r>
              <a:rPr lang="en-US" sz="2400" b="1" dirty="0" smtClean="0"/>
              <a:t>The Pedagogical Model:</a:t>
            </a:r>
          </a:p>
          <a:p>
            <a:r>
              <a:rPr lang="en-US" sz="2400" dirty="0" smtClean="0"/>
              <a:t>Teacher is the decision maker.</a:t>
            </a:r>
          </a:p>
          <a:p>
            <a:pPr marL="114300" indent="0">
              <a:buNone/>
            </a:pPr>
            <a:endParaRPr lang="en-US" sz="2400" dirty="0"/>
          </a:p>
          <a:p>
            <a:pPr marL="114300" indent="0">
              <a:buNone/>
            </a:pPr>
            <a:r>
              <a:rPr lang="en-US" sz="2400" b="1" dirty="0" smtClean="0"/>
              <a:t>The </a:t>
            </a:r>
            <a:r>
              <a:rPr lang="en-US" sz="2400" b="1" dirty="0" err="1" smtClean="0"/>
              <a:t>Andragogic</a:t>
            </a:r>
            <a:r>
              <a:rPr lang="en-US" sz="2400" b="1" dirty="0" smtClean="0"/>
              <a:t> Model:</a:t>
            </a:r>
          </a:p>
          <a:p>
            <a:r>
              <a:rPr lang="en-US" sz="2400" dirty="0" smtClean="0"/>
              <a:t>Adults are independent and responsible for their own actions.</a:t>
            </a:r>
          </a:p>
          <a:p>
            <a:r>
              <a:rPr lang="en-US" sz="2400" dirty="0" smtClean="0"/>
              <a:t>They are often motivated to learn to solve immediate problems they encounter.</a:t>
            </a:r>
          </a:p>
          <a:p>
            <a:r>
              <a:rPr lang="en-US" sz="2400" dirty="0" smtClean="0"/>
              <a:t>They have need to be self-directing.</a:t>
            </a:r>
          </a:p>
        </p:txBody>
      </p:sp>
      <p:pic>
        <p:nvPicPr>
          <p:cNvPr id="1026" name="Picture 2" descr="http://psyched101.files.wordpress.com/2012/01/pedagogy-andragogy.jpg?w=386&amp;h=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676650" cy="234315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10</a:t>
            </a:fld>
            <a:endParaRPr lang="en-US"/>
          </a:p>
        </p:txBody>
      </p:sp>
    </p:spTree>
    <p:extLst>
      <p:ext uri="{BB962C8B-B14F-4D97-AF65-F5344CB8AC3E}">
        <p14:creationId xmlns:p14="http://schemas.microsoft.com/office/powerpoint/2010/main" val="173234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7620000" cy="1143000"/>
          </a:xfrm>
        </p:spPr>
        <p:txBody>
          <a:bodyPr/>
          <a:lstStyle/>
          <a:p>
            <a:r>
              <a:rPr lang="en-US" dirty="0" smtClean="0">
                <a:solidFill>
                  <a:srgbClr val="C00000"/>
                </a:solidFill>
              </a:rPr>
              <a:t>Adult Learning Theory</a:t>
            </a:r>
            <a:endParaRPr lang="en-US" dirty="0">
              <a:solidFill>
                <a:srgbClr val="C00000"/>
              </a:solidFill>
            </a:endParaRPr>
          </a:p>
        </p:txBody>
      </p:sp>
      <p:sp>
        <p:nvSpPr>
          <p:cNvPr id="3" name="Content Placeholder 2"/>
          <p:cNvSpPr>
            <a:spLocks noGrp="1"/>
          </p:cNvSpPr>
          <p:nvPr>
            <p:ph idx="1"/>
          </p:nvPr>
        </p:nvSpPr>
        <p:spPr>
          <a:xfrm>
            <a:off x="304800" y="914400"/>
            <a:ext cx="8153400" cy="5486400"/>
          </a:xfrm>
        </p:spPr>
        <p:txBody>
          <a:bodyPr>
            <a:noAutofit/>
          </a:bodyPr>
          <a:lstStyle/>
          <a:p>
            <a:pPr marL="114300" indent="0">
              <a:buNone/>
            </a:pPr>
            <a:r>
              <a:rPr lang="en-US" sz="2500" b="1" dirty="0" smtClean="0"/>
              <a:t>What do adults want in learning opportunities?</a:t>
            </a:r>
          </a:p>
          <a:p>
            <a:pPr marL="114300" indent="0">
              <a:buNone/>
            </a:pPr>
            <a:endParaRPr lang="en-US" sz="2500" b="1" dirty="0" smtClean="0"/>
          </a:p>
          <a:p>
            <a:pPr marL="571500" indent="-457200">
              <a:buFont typeface="+mj-lt"/>
              <a:buAutoNum type="arabicPeriod"/>
            </a:pPr>
            <a:r>
              <a:rPr lang="en-US" sz="2500" dirty="0" smtClean="0"/>
              <a:t>Realistic and important goals</a:t>
            </a:r>
          </a:p>
          <a:p>
            <a:pPr marL="571500" indent="-457200">
              <a:buFont typeface="+mj-lt"/>
              <a:buAutoNum type="arabicPeriod"/>
            </a:pPr>
            <a:r>
              <a:rPr lang="en-US" sz="2500" dirty="0"/>
              <a:t>T</a:t>
            </a:r>
            <a:r>
              <a:rPr lang="en-US" sz="2500" dirty="0" smtClean="0"/>
              <a:t>o be self-learners</a:t>
            </a:r>
          </a:p>
          <a:p>
            <a:pPr marL="571500" indent="-457200">
              <a:buFont typeface="+mj-lt"/>
              <a:buAutoNum type="arabicPeriod"/>
            </a:pPr>
            <a:r>
              <a:rPr lang="en-US" sz="2500" dirty="0" smtClean="0"/>
              <a:t>To see relationship between PD and day-to-day activities</a:t>
            </a:r>
          </a:p>
          <a:p>
            <a:pPr marL="571500" indent="-457200">
              <a:buFont typeface="+mj-lt"/>
              <a:buAutoNum type="arabicPeriod"/>
            </a:pPr>
            <a:r>
              <a:rPr lang="en-US" sz="2500" dirty="0" smtClean="0"/>
              <a:t>Direct, concrete experiences</a:t>
            </a:r>
          </a:p>
          <a:p>
            <a:pPr marL="571500" indent="-457200">
              <a:buFont typeface="+mj-lt"/>
              <a:buAutoNum type="arabicPeriod"/>
            </a:pPr>
            <a:r>
              <a:rPr lang="en-US" sz="2500" dirty="0" smtClean="0"/>
              <a:t>Support from peers and reduced fear of judgment</a:t>
            </a:r>
          </a:p>
          <a:p>
            <a:pPr marL="571500" indent="-457200">
              <a:buFont typeface="+mj-lt"/>
              <a:buAutoNum type="arabicPeriod"/>
            </a:pPr>
            <a:r>
              <a:rPr lang="en-US" sz="2500" dirty="0" smtClean="0"/>
              <a:t>Specific, timely and abundant feedback</a:t>
            </a:r>
          </a:p>
          <a:p>
            <a:pPr marL="571500" indent="-457200">
              <a:buFont typeface="+mj-lt"/>
              <a:buAutoNum type="arabicPeriod"/>
            </a:pPr>
            <a:r>
              <a:rPr lang="en-US" sz="2500" dirty="0" smtClean="0"/>
              <a:t>Small group activities to apply, analyze, synthesize and evaluate</a:t>
            </a:r>
          </a:p>
          <a:p>
            <a:pPr marL="571500" indent="-457200">
              <a:buFont typeface="+mj-lt"/>
              <a:buAutoNum type="arabicPeriod"/>
            </a:pPr>
            <a:r>
              <a:rPr lang="en-US" sz="2500" dirty="0" smtClean="0"/>
              <a:t>Honoring of previous experiences, knowledge and interests</a:t>
            </a:r>
          </a:p>
          <a:p>
            <a:pPr marL="571500" indent="-457200">
              <a:buFont typeface="+mj-lt"/>
              <a:buAutoNum type="arabicPeriod"/>
            </a:pPr>
            <a:r>
              <a:rPr lang="en-US" sz="2500" dirty="0" smtClean="0"/>
              <a:t>Practice to transfer new learning</a:t>
            </a:r>
          </a:p>
        </p:txBody>
      </p:sp>
      <p:pic>
        <p:nvPicPr>
          <p:cNvPr id="2050" name="Picture 2" descr="http://www.conseho.com/wp-content/uploads/2012/07/Pedagogy-Andragogy-Comparison-Project_Management_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2041624" cy="137469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11</a:t>
            </a:fld>
            <a:endParaRPr lang="en-US"/>
          </a:p>
        </p:txBody>
      </p:sp>
    </p:spTree>
    <p:extLst>
      <p:ext uri="{BB962C8B-B14F-4D97-AF65-F5344CB8AC3E}">
        <p14:creationId xmlns:p14="http://schemas.microsoft.com/office/powerpoint/2010/main" val="393528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th.se/ing/summerschool.nsf/images/CLIPART_OF_16339_SM_2_8_jpg/$file/CLIPART_OF_16339_SM_2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74345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C00000"/>
                </a:solidFill>
              </a:rPr>
              <a:t>Adult Learning</a:t>
            </a:r>
            <a:endParaRPr lang="en-US" dirty="0">
              <a:solidFill>
                <a:srgbClr val="C00000"/>
              </a:solidFill>
            </a:endParaRPr>
          </a:p>
        </p:txBody>
      </p:sp>
      <p:sp>
        <p:nvSpPr>
          <p:cNvPr id="3" name="Content Placeholder 2"/>
          <p:cNvSpPr>
            <a:spLocks noGrp="1"/>
          </p:cNvSpPr>
          <p:nvPr>
            <p:ph idx="1"/>
          </p:nvPr>
        </p:nvSpPr>
        <p:spPr>
          <a:xfrm>
            <a:off x="152400" y="1600200"/>
            <a:ext cx="8305800" cy="4800600"/>
          </a:xfrm>
        </p:spPr>
        <p:txBody>
          <a:bodyPr>
            <a:normAutofit/>
          </a:bodyPr>
          <a:lstStyle/>
          <a:p>
            <a:pPr marL="114300" indent="0">
              <a:buNone/>
            </a:pPr>
            <a:r>
              <a:rPr lang="en-US" sz="2800" dirty="0" smtClean="0"/>
              <a:t>Read </a:t>
            </a:r>
            <a:r>
              <a:rPr lang="en-US" sz="2800" i="1" dirty="0" smtClean="0"/>
              <a:t>Considerations When Working with Adults.</a:t>
            </a:r>
          </a:p>
          <a:p>
            <a:pPr marL="114300" indent="0">
              <a:buNone/>
            </a:pPr>
            <a:endParaRPr lang="en-US" sz="2800" dirty="0" smtClean="0"/>
          </a:p>
          <a:p>
            <a:r>
              <a:rPr lang="en-US" sz="2800" dirty="0" smtClean="0"/>
              <a:t>Identify 5 which are your strengths.  </a:t>
            </a:r>
          </a:p>
          <a:p>
            <a:r>
              <a:rPr lang="en-US" sz="2800" dirty="0" smtClean="0"/>
              <a:t> Select 5 that you will focus on to improve the quality of your work as a trainer/facilitator.  </a:t>
            </a:r>
          </a:p>
          <a:p>
            <a:pPr marL="114300" indent="0">
              <a:buNone/>
            </a:pPr>
            <a:endParaRPr lang="en-US" sz="2800" dirty="0"/>
          </a:p>
          <a:p>
            <a:pPr marL="114300" indent="0">
              <a:buNone/>
            </a:pPr>
            <a:endParaRPr lang="en-US" sz="2800" dirty="0"/>
          </a:p>
        </p:txBody>
      </p:sp>
      <p:sp>
        <p:nvSpPr>
          <p:cNvPr id="4" name="Smiley Face 3"/>
          <p:cNvSpPr/>
          <p:nvPr/>
        </p:nvSpPr>
        <p:spPr>
          <a:xfrm>
            <a:off x="6241473" y="2514600"/>
            <a:ext cx="457200" cy="4572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177305" y="3633537"/>
            <a:ext cx="609600" cy="60960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9" name="Slide Number Placeholder 8"/>
          <p:cNvSpPr>
            <a:spLocks noGrp="1"/>
          </p:cNvSpPr>
          <p:nvPr>
            <p:ph type="sldNum" sz="quarter" idx="12"/>
          </p:nvPr>
        </p:nvSpPr>
        <p:spPr/>
        <p:txBody>
          <a:bodyPr/>
          <a:lstStyle/>
          <a:p>
            <a:fld id="{EE991952-B9CC-4505-849B-AD0052149D3F}" type="slidenum">
              <a:rPr lang="en-US" smtClean="0"/>
              <a:pPr/>
              <a:t>12</a:t>
            </a:fld>
            <a:endParaRPr lang="en-US"/>
          </a:p>
        </p:txBody>
      </p:sp>
    </p:spTree>
    <p:extLst>
      <p:ext uri="{BB962C8B-B14F-4D97-AF65-F5344CB8AC3E}">
        <p14:creationId xmlns:p14="http://schemas.microsoft.com/office/powerpoint/2010/main" val="3457662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7657" y="131817"/>
            <a:ext cx="7983537" cy="563563"/>
          </a:xfrm>
        </p:spPr>
        <p:txBody>
          <a:bodyPr/>
          <a:lstStyle/>
          <a:p>
            <a:pPr algn="ctr" eaLnBrk="1" fontAlgn="auto" hangingPunct="1">
              <a:spcAft>
                <a:spcPts val="0"/>
              </a:spcAft>
              <a:defRPr/>
            </a:pPr>
            <a:r>
              <a:rPr lang="en-US" sz="4000" b="1" dirty="0" smtClean="0">
                <a:solidFill>
                  <a:srgbClr val="C00000"/>
                </a:solidFill>
                <a:latin typeface="+mn-lt"/>
                <a:ea typeface="+mn-ea"/>
                <a:cs typeface="Arial" pitchFamily="34" charset="0"/>
              </a:rPr>
              <a:t>Section 1:  What Task?</a:t>
            </a:r>
            <a:endParaRPr sz="4000" b="1" dirty="0" smtClean="0">
              <a:solidFill>
                <a:srgbClr val="C00000"/>
              </a:solidFill>
              <a:latin typeface="+mn-lt"/>
              <a:ea typeface="+mn-ea"/>
              <a:cs typeface="Arial" pitchFamily="34" charset="0"/>
            </a:endParaRPr>
          </a:p>
        </p:txBody>
      </p:sp>
      <p:pic>
        <p:nvPicPr>
          <p:cNvPr id="5" name="Picture 3" descr="C:\Users\Marilyn\AppData\Local\Microsoft\Windows\Temporary Internet Files\Content.Outlook\TG5SLEFU\LDC_square.jpg"/>
          <p:cNvPicPr>
            <a:picLocks noChangeAspect="1" noChangeArrowheads="1"/>
          </p:cNvPicPr>
          <p:nvPr/>
        </p:nvPicPr>
        <p:blipFill>
          <a:blip r:embed="rId3"/>
          <a:srcRect/>
          <a:stretch>
            <a:fillRect/>
          </a:stretch>
        </p:blipFill>
        <p:spPr bwMode="auto">
          <a:xfrm>
            <a:off x="2326966" y="1843413"/>
            <a:ext cx="3426736" cy="2946466"/>
          </a:xfrm>
          <a:prstGeom prst="rect">
            <a:avLst/>
          </a:prstGeom>
          <a:noFill/>
          <a:ln w="9525">
            <a:solidFill>
              <a:schemeClr val="accent6"/>
            </a:solidFill>
            <a:miter lim="800000"/>
            <a:headEnd/>
            <a:tailEnd/>
          </a:ln>
        </p:spPr>
      </p:pic>
      <p:sp>
        <p:nvSpPr>
          <p:cNvPr id="2" name="Left Arrow 1"/>
          <p:cNvSpPr/>
          <p:nvPr/>
        </p:nvSpPr>
        <p:spPr>
          <a:xfrm>
            <a:off x="4673407" y="1867634"/>
            <a:ext cx="2160587" cy="39528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749"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E202DC2-BC13-4193-A821-ED1B43C10960}" type="slidenum">
              <a:rPr lang="en-US" altLang="en-US" smtClean="0">
                <a:ea typeface="ＭＳ Ｐゴシック" pitchFamily="34" charset="-128"/>
              </a:rPr>
              <a:pPr/>
              <a:t>13</a:t>
            </a:fld>
            <a:endParaRPr lang="en-US" altLang="en-US" smtClean="0">
              <a:ea typeface="ＭＳ Ｐゴシック" pitchFamily="34" charset="-128"/>
            </a:endParaRPr>
          </a:p>
        </p:txBody>
      </p:sp>
      <p:sp>
        <p:nvSpPr>
          <p:cNvPr id="317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solidFill>
                  <a:srgbClr val="E9E5DC"/>
                </a:solidFill>
                <a:ea typeface="ＭＳ Ｐゴシック" pitchFamily="34" charset="-128"/>
              </a:rPr>
              <a:t>Reach Associates 2014</a:t>
            </a:r>
          </a:p>
        </p:txBody>
      </p:sp>
      <p:sp>
        <p:nvSpPr>
          <p:cNvPr id="7" name="TextBox 6"/>
          <p:cNvSpPr txBox="1"/>
          <p:nvPr/>
        </p:nvSpPr>
        <p:spPr>
          <a:xfrm>
            <a:off x="4496184" y="1134937"/>
            <a:ext cx="3256728" cy="646331"/>
          </a:xfrm>
          <a:prstGeom prst="rect">
            <a:avLst/>
          </a:prstGeom>
          <a:noFill/>
          <a:ln w="25400" cmpd="sng">
            <a:solidFill>
              <a:schemeClr val="tx1"/>
            </a:solidFill>
          </a:ln>
        </p:spPr>
        <p:txBody>
          <a:bodyPr wrap="square" rtlCol="0">
            <a:spAutoFit/>
          </a:bodyPr>
          <a:lstStyle/>
          <a:p>
            <a:pPr marL="285750" indent="-285750">
              <a:buFont typeface="Arial" panose="020B0604020202020204" pitchFamily="34" charset="0"/>
              <a:buChar char="•"/>
            </a:pPr>
            <a:r>
              <a:rPr lang="en-US" b="1" dirty="0" smtClean="0"/>
              <a:t>Rich tasks</a:t>
            </a:r>
          </a:p>
          <a:p>
            <a:pPr marL="285750" indent="-285750">
              <a:buFont typeface="Arial" panose="020B0604020202020204" pitchFamily="34" charset="0"/>
              <a:buChar char="•"/>
            </a:pPr>
            <a:r>
              <a:rPr lang="en-US" b="1" dirty="0" smtClean="0"/>
              <a:t>Choosing text</a:t>
            </a:r>
            <a:endParaRPr lang="en-US" b="1" dirty="0"/>
          </a:p>
        </p:txBody>
      </p:sp>
      <p:sp>
        <p:nvSpPr>
          <p:cNvPr id="8" name="TextBox 4"/>
          <p:cNvSpPr txBox="1">
            <a:spLocks noChangeArrowheads="1"/>
          </p:cNvSpPr>
          <p:nvPr/>
        </p:nvSpPr>
        <p:spPr bwMode="auto">
          <a:xfrm>
            <a:off x="267657" y="5073869"/>
            <a:ext cx="7772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200" b="1" dirty="0">
                <a:solidFill>
                  <a:schemeClr val="bg2">
                    <a:lumMod val="10000"/>
                  </a:schemeClr>
                </a:solidFill>
              </a:rPr>
              <a:t>LDC provides a context for shared and collaborative </a:t>
            </a:r>
            <a:r>
              <a:rPr lang="en-US" altLang="en-US" sz="2200" b="1" dirty="0" smtClean="0">
                <a:solidFill>
                  <a:schemeClr val="bg2">
                    <a:lumMod val="10000"/>
                  </a:schemeClr>
                </a:solidFill>
              </a:rPr>
              <a:t>responsibility.</a:t>
            </a:r>
          </a:p>
          <a:p>
            <a:endParaRPr lang="en-US" altLang="en-US" sz="1000" b="1" dirty="0" smtClean="0">
              <a:solidFill>
                <a:schemeClr val="bg2">
                  <a:lumMod val="10000"/>
                </a:schemeClr>
              </a:solidFill>
            </a:endParaRPr>
          </a:p>
          <a:p>
            <a:r>
              <a:rPr lang="en-US" altLang="en-US" sz="2200" b="1" dirty="0" smtClean="0">
                <a:solidFill>
                  <a:schemeClr val="bg2">
                    <a:lumMod val="10000"/>
                  </a:schemeClr>
                </a:solidFill>
              </a:rPr>
              <a:t>LDC provides a context for continuous </a:t>
            </a:r>
            <a:r>
              <a:rPr lang="en-US" altLang="en-US" sz="2200" b="1" dirty="0">
                <a:solidFill>
                  <a:schemeClr val="bg2">
                    <a:lumMod val="10000"/>
                  </a:schemeClr>
                </a:solidFill>
              </a:rPr>
              <a:t>professional </a:t>
            </a:r>
            <a:r>
              <a:rPr lang="en-US" altLang="en-US" sz="2200" b="1" dirty="0" smtClean="0">
                <a:solidFill>
                  <a:schemeClr val="bg2">
                    <a:lumMod val="10000"/>
                  </a:schemeClr>
                </a:solidFill>
              </a:rPr>
              <a:t>learning.</a:t>
            </a:r>
            <a:endParaRPr lang="en-US" altLang="en-US" sz="2200" b="1" dirty="0">
              <a:solidFill>
                <a:schemeClr val="bg2">
                  <a:lumMod val="10000"/>
                </a:schemeClr>
              </a:solidFill>
            </a:endParaRPr>
          </a:p>
        </p:txBody>
      </p:sp>
    </p:spTree>
    <p:extLst>
      <p:ext uri="{BB962C8B-B14F-4D97-AF65-F5344CB8AC3E}">
        <p14:creationId xmlns:p14="http://schemas.microsoft.com/office/powerpoint/2010/main" val="96648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246063" y="107950"/>
            <a:ext cx="7983537" cy="452438"/>
          </a:xfrm>
        </p:spPr>
        <p:txBody>
          <a:bodyPr/>
          <a:lstStyle/>
          <a:p>
            <a:pPr algn="ctr" eaLnBrk="1" fontAlgn="auto" hangingPunct="1">
              <a:spcAft>
                <a:spcPts val="0"/>
              </a:spcAft>
              <a:defRPr/>
            </a:pPr>
            <a:r>
              <a:rPr sz="3200" b="1" dirty="0" smtClean="0">
                <a:solidFill>
                  <a:srgbClr val="A70000"/>
                </a:solidFill>
                <a:cs typeface="Arial" pitchFamily="34" charset="0"/>
              </a:rPr>
              <a:t>Template Task Collection</a:t>
            </a:r>
            <a:r>
              <a:rPr lang="en-US" sz="3200" b="1" dirty="0" smtClean="0">
                <a:solidFill>
                  <a:srgbClr val="A70000"/>
                </a:solidFill>
                <a:cs typeface="Arial" pitchFamily="34" charset="0"/>
              </a:rPr>
              <a:t> 3.0</a:t>
            </a:r>
            <a:endParaRPr sz="3200" dirty="0" smtClean="0">
              <a:solidFill>
                <a:srgbClr val="A70000"/>
              </a:solidFill>
              <a:cs typeface="Arial" pitchFamily="34" charset="0"/>
            </a:endParaRPr>
          </a:p>
        </p:txBody>
      </p:sp>
      <p:sp>
        <p:nvSpPr>
          <p:cNvPr id="50179" name="Content Placeholder 5"/>
          <p:cNvSpPr>
            <a:spLocks noGrp="1"/>
          </p:cNvSpPr>
          <p:nvPr>
            <p:ph idx="1"/>
          </p:nvPr>
        </p:nvSpPr>
        <p:spPr>
          <a:xfrm>
            <a:off x="177800" y="606425"/>
            <a:ext cx="8118475" cy="1885950"/>
          </a:xfrm>
        </p:spPr>
        <p:txBody>
          <a:bodyPr/>
          <a:lstStyle/>
          <a:p>
            <a:pPr eaLnBrk="1" hangingPunct="1">
              <a:lnSpc>
                <a:spcPct val="70000"/>
              </a:lnSpc>
              <a:defRPr/>
            </a:pPr>
            <a:r>
              <a:rPr lang="en-US" altLang="en-US" sz="2400" b="1" u="sng" dirty="0" smtClean="0">
                <a:solidFill>
                  <a:srgbClr val="43341F"/>
                </a:solidFill>
              </a:rPr>
              <a:t>Writing Type</a:t>
            </a:r>
            <a:r>
              <a:rPr lang="en-US" altLang="en-US" sz="2400" b="1" dirty="0" smtClean="0">
                <a:solidFill>
                  <a:srgbClr val="43341F"/>
                </a:solidFill>
              </a:rPr>
              <a:t>:  </a:t>
            </a:r>
            <a:r>
              <a:rPr lang="en-US" altLang="en-US" sz="2400" dirty="0" smtClean="0">
                <a:solidFill>
                  <a:srgbClr val="43341F"/>
                </a:solidFill>
              </a:rPr>
              <a:t>Argumentation or Informational/Explanatory</a:t>
            </a:r>
            <a:endParaRPr lang="en-US" altLang="en-US" sz="2400" dirty="0">
              <a:solidFill>
                <a:srgbClr val="43341F"/>
              </a:solidFill>
            </a:endParaRPr>
          </a:p>
          <a:p>
            <a:pPr marL="114300" indent="0" eaLnBrk="1" hangingPunct="1">
              <a:lnSpc>
                <a:spcPct val="70000"/>
              </a:lnSpc>
              <a:buFont typeface="Arial" pitchFamily="34" charset="0"/>
              <a:buNone/>
              <a:defRPr/>
            </a:pPr>
            <a:endParaRPr lang="en-US" altLang="en-US" sz="2400" dirty="0" smtClean="0">
              <a:solidFill>
                <a:srgbClr val="43341F"/>
              </a:solidFill>
            </a:endParaRPr>
          </a:p>
          <a:p>
            <a:pPr eaLnBrk="1" hangingPunct="1">
              <a:lnSpc>
                <a:spcPct val="70000"/>
              </a:lnSpc>
              <a:defRPr/>
            </a:pPr>
            <a:r>
              <a:rPr lang="en-US" altLang="en-US" sz="2400" b="1" u="sng" dirty="0" smtClean="0">
                <a:solidFill>
                  <a:srgbClr val="43341F"/>
                </a:solidFill>
              </a:rPr>
              <a:t>Text Structure</a:t>
            </a:r>
            <a:r>
              <a:rPr lang="en-US" altLang="en-US" sz="2400" b="1" dirty="0" smtClean="0">
                <a:solidFill>
                  <a:srgbClr val="43341F"/>
                </a:solidFill>
              </a:rPr>
              <a:t>:  </a:t>
            </a:r>
            <a:r>
              <a:rPr lang="en-US" altLang="en-US" sz="2400" dirty="0" smtClean="0">
                <a:solidFill>
                  <a:srgbClr val="43341F"/>
                </a:solidFill>
              </a:rPr>
              <a:t>Definition, Description, Analysis, Problem-Solution, etc. </a:t>
            </a:r>
          </a:p>
          <a:p>
            <a:pPr eaLnBrk="1" hangingPunct="1">
              <a:lnSpc>
                <a:spcPct val="70000"/>
              </a:lnSpc>
              <a:buFont typeface="Wingdings" pitchFamily="2" charset="2"/>
              <a:buNone/>
              <a:defRPr/>
            </a:pPr>
            <a:endParaRPr lang="en-US" altLang="en-US" sz="1500" dirty="0" smtClean="0"/>
          </a:p>
        </p:txBody>
      </p:sp>
      <p:sp>
        <p:nvSpPr>
          <p:cNvPr id="33796"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16F34FF1-D306-4657-9C2C-7DECB1DEC1B8}" type="slidenum">
              <a:rPr lang="en-US" altLang="en-US" smtClean="0"/>
              <a:pPr/>
              <a:t>14</a:t>
            </a:fld>
            <a:endParaRPr lang="en-US" altLang="en-US" smtClean="0"/>
          </a:p>
        </p:txBody>
      </p:sp>
      <p:sp>
        <p:nvSpPr>
          <p:cNvPr id="337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a:t>
            </a:r>
          </a:p>
        </p:txBody>
      </p:sp>
      <p:pic>
        <p:nvPicPr>
          <p:cNvPr id="33798" name="Picture 7"/>
          <p:cNvPicPr>
            <a:picLocks noChangeAspect="1" noChangeArrowheads="1"/>
          </p:cNvPicPr>
          <p:nvPr/>
        </p:nvPicPr>
        <p:blipFill>
          <a:blip r:embed="rId3">
            <a:extLst>
              <a:ext uri="{28A0092B-C50C-407E-A947-70E740481C1C}">
                <a14:useLocalDpi xmlns:a14="http://schemas.microsoft.com/office/drawing/2010/main" val="0"/>
              </a:ext>
            </a:extLst>
          </a:blip>
          <a:srcRect l="27867" t="19847" r="22420" b="14833"/>
          <a:stretch>
            <a:fillRect/>
          </a:stretch>
        </p:blipFill>
        <p:spPr bwMode="auto">
          <a:xfrm>
            <a:off x="566738" y="1803400"/>
            <a:ext cx="7443787"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14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solidFill>
                  <a:srgbClr val="C00000"/>
                </a:solidFill>
              </a:rPr>
              <a:t>Strong Teaching Tasks</a:t>
            </a:r>
            <a:endParaRPr lang="en-US" dirty="0">
              <a:solidFill>
                <a:srgbClr val="C00000"/>
              </a:solidFill>
            </a:endParaRPr>
          </a:p>
        </p:txBody>
      </p:sp>
      <p:sp>
        <p:nvSpPr>
          <p:cNvPr id="3" name="Content Placeholder 2"/>
          <p:cNvSpPr>
            <a:spLocks noGrp="1"/>
          </p:cNvSpPr>
          <p:nvPr>
            <p:ph idx="1"/>
          </p:nvPr>
        </p:nvSpPr>
        <p:spPr>
          <a:xfrm>
            <a:off x="0" y="838200"/>
            <a:ext cx="8382000" cy="6019800"/>
          </a:xfrm>
        </p:spPr>
        <p:txBody>
          <a:bodyPr>
            <a:normAutofit/>
          </a:bodyPr>
          <a:lstStyle/>
          <a:p>
            <a:pPr marL="114300" indent="0">
              <a:buNone/>
            </a:pPr>
            <a:r>
              <a:rPr lang="en-US" sz="2100" b="1" dirty="0" smtClean="0"/>
              <a:t>Strong Teaching Tasks are:</a:t>
            </a:r>
            <a:endParaRPr lang="en-US" sz="2100" dirty="0" smtClean="0"/>
          </a:p>
          <a:p>
            <a:pPr lvl="0"/>
            <a:r>
              <a:rPr lang="en-US" sz="2100" dirty="0" smtClean="0"/>
              <a:t>Are worthy of 2, 3 or 4 weeks of instruction</a:t>
            </a:r>
          </a:p>
          <a:p>
            <a:pPr lvl="0"/>
            <a:r>
              <a:rPr lang="en-US" sz="2100" dirty="0" smtClean="0"/>
              <a:t>Ask students to grapple with important content to the discipline</a:t>
            </a:r>
          </a:p>
          <a:p>
            <a:pPr lvl="0"/>
            <a:r>
              <a:rPr lang="en-US" sz="2100" dirty="0" smtClean="0"/>
              <a:t>Target grade specific Common Core literacy standards and content GLEs</a:t>
            </a:r>
          </a:p>
          <a:p>
            <a:pPr lvl="0"/>
            <a:r>
              <a:rPr lang="en-US" sz="2100" dirty="0" smtClean="0"/>
              <a:t>Evolve from a rigorous text-dependent question directly related to the content or standard(s)being taught</a:t>
            </a:r>
          </a:p>
          <a:p>
            <a:pPr lvl="0"/>
            <a:r>
              <a:rPr lang="en-US" sz="2100" dirty="0" smtClean="0"/>
              <a:t>Provide opportunities to read informational text of appropriate text complexity and content specific to the grade level </a:t>
            </a:r>
          </a:p>
          <a:p>
            <a:pPr lvl="0"/>
            <a:r>
              <a:rPr lang="en-US" sz="2100" dirty="0" smtClean="0"/>
              <a:t>Have students working in the most effective mode of discourse/text structure to demonstrate understanding and new knowledge</a:t>
            </a:r>
          </a:p>
          <a:p>
            <a:pPr lvl="0"/>
            <a:r>
              <a:rPr lang="en-US" sz="2100" dirty="0" smtClean="0"/>
              <a:t>Involve products written for an authentic audiences</a:t>
            </a:r>
          </a:p>
          <a:p>
            <a:pPr lvl="0"/>
            <a:r>
              <a:rPr lang="en-US" sz="2100" dirty="0" smtClean="0"/>
              <a:t>Stay true to the wording of the template task</a:t>
            </a:r>
          </a:p>
          <a:p>
            <a:pPr marL="114300" indent="0">
              <a:buNone/>
            </a:pPr>
            <a:r>
              <a:rPr lang="en-US" sz="2100" b="1" dirty="0" smtClean="0"/>
              <a:t> </a:t>
            </a:r>
            <a:endParaRPr lang="en-US" sz="2100" dirty="0" smtClean="0"/>
          </a:p>
          <a:p>
            <a:pPr marL="114300" indent="0">
              <a:buNone/>
            </a:pPr>
            <a:r>
              <a:rPr lang="en-US" sz="2100" b="1" dirty="0" smtClean="0"/>
              <a:t>Important Note:        </a:t>
            </a:r>
            <a:endParaRPr lang="en-US" sz="2100" dirty="0" smtClean="0"/>
          </a:p>
          <a:p>
            <a:r>
              <a:rPr lang="en-US" sz="2100" dirty="0" smtClean="0"/>
              <a:t>When looked at cumulatively, strong teaching tasks engage students in a balanced set of rich writing tasks over the course of the year.</a:t>
            </a: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15</a:t>
            </a:fld>
            <a:endParaRPr lang="en-US"/>
          </a:p>
        </p:txBody>
      </p:sp>
    </p:spTree>
    <p:extLst>
      <p:ext uri="{BB962C8B-B14F-4D97-AF65-F5344CB8AC3E}">
        <p14:creationId xmlns:p14="http://schemas.microsoft.com/office/powerpoint/2010/main" val="246239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Providing Feedback on </a:t>
            </a:r>
            <a:r>
              <a:rPr lang="en-US" sz="4200" dirty="0">
                <a:solidFill>
                  <a:srgbClr val="C00000"/>
                </a:solidFill>
              </a:rPr>
              <a:t>Teaching Tasks</a:t>
            </a:r>
            <a:endParaRPr lang="en-US" sz="4200" dirty="0"/>
          </a:p>
        </p:txBody>
      </p:sp>
      <p:sp>
        <p:nvSpPr>
          <p:cNvPr id="3" name="Content Placeholder 2"/>
          <p:cNvSpPr>
            <a:spLocks noGrp="1"/>
          </p:cNvSpPr>
          <p:nvPr>
            <p:ph idx="1"/>
          </p:nvPr>
        </p:nvSpPr>
        <p:spPr>
          <a:xfrm>
            <a:off x="838200" y="1600200"/>
            <a:ext cx="7620000" cy="4114800"/>
          </a:xfrm>
        </p:spPr>
        <p:txBody>
          <a:bodyPr>
            <a:normAutofit/>
          </a:bodyPr>
          <a:lstStyle/>
          <a:p>
            <a:r>
              <a:rPr lang="en-US" sz="2800" dirty="0" smtClean="0"/>
              <a:t>Use the LDC Jurying Tool and </a:t>
            </a:r>
          </a:p>
          <a:p>
            <a:pPr marL="114300" indent="0">
              <a:buNone/>
            </a:pPr>
            <a:r>
              <a:rPr lang="en-US" sz="2800" dirty="0"/>
              <a:t> </a:t>
            </a:r>
            <a:r>
              <a:rPr lang="en-US" sz="2800" dirty="0" smtClean="0"/>
              <a:t>   review the Teaching Task.</a:t>
            </a:r>
          </a:p>
          <a:p>
            <a:r>
              <a:rPr lang="en-US" sz="2800" dirty="0" smtClean="0"/>
              <a:t>Work in groups of 3.</a:t>
            </a:r>
          </a:p>
          <a:p>
            <a:r>
              <a:rPr lang="en-US" sz="2800" dirty="0" smtClean="0"/>
              <a:t>Each person takes a role:</a:t>
            </a:r>
          </a:p>
          <a:p>
            <a:pPr lvl="1"/>
            <a:r>
              <a:rPr lang="en-US" sz="2800" dirty="0" smtClean="0"/>
              <a:t>The presenting teacher</a:t>
            </a:r>
          </a:p>
          <a:p>
            <a:pPr lvl="1"/>
            <a:r>
              <a:rPr lang="en-US" sz="2800" dirty="0" smtClean="0"/>
              <a:t>The coach</a:t>
            </a:r>
          </a:p>
          <a:p>
            <a:pPr lvl="1"/>
            <a:r>
              <a:rPr lang="en-US" sz="2800" dirty="0" smtClean="0"/>
              <a:t>The observer</a:t>
            </a:r>
          </a:p>
          <a:p>
            <a:pPr marL="411480" lvl="1" indent="0">
              <a:buNone/>
            </a:pPr>
            <a:r>
              <a:rPr lang="en-US" sz="2800" dirty="0" smtClean="0"/>
              <a:t>.</a:t>
            </a:r>
            <a:endParaRPr lang="en-US" sz="2800" dirty="0"/>
          </a:p>
          <a:p>
            <a:pPr marL="411480" lvl="1" indent="0">
              <a:buNone/>
            </a:pPr>
            <a:endParaRPr lang="en-US" sz="2800" dirty="0" smtClean="0"/>
          </a:p>
        </p:txBody>
      </p:sp>
      <p:sp>
        <p:nvSpPr>
          <p:cNvPr id="4" name="Slide Number Placeholder 3"/>
          <p:cNvSpPr>
            <a:spLocks noGrp="1"/>
          </p:cNvSpPr>
          <p:nvPr>
            <p:ph type="sldNum" sz="quarter" idx="10"/>
          </p:nvPr>
        </p:nvSpPr>
        <p:spPr/>
        <p:txBody>
          <a:bodyPr/>
          <a:lstStyle/>
          <a:p>
            <a:pPr>
              <a:defRPr/>
            </a:pPr>
            <a:fld id="{0072D4F9-4FDE-4044-91D3-57141776E956}"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Reach Associates 2014</a:t>
            </a:r>
            <a:endParaRPr lang="en-US"/>
          </a:p>
        </p:txBody>
      </p:sp>
      <p:pic>
        <p:nvPicPr>
          <p:cNvPr id="7" name="Picture 6" descr="http://www.staceyreid.com/news/wp-content/uploads/2011/12/andresr249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038600"/>
            <a:ext cx="2839084" cy="2208876"/>
          </a:xfrm>
          <a:prstGeom prst="rect">
            <a:avLst/>
          </a:prstGeom>
          <a:noFill/>
          <a:ln>
            <a:solidFill>
              <a:srgbClr val="C00000"/>
            </a:solidFill>
          </a:ln>
          <a:extLst/>
        </p:spPr>
      </p:pic>
    </p:spTree>
    <p:extLst>
      <p:ext uri="{BB962C8B-B14F-4D97-AF65-F5344CB8AC3E}">
        <p14:creationId xmlns:p14="http://schemas.microsoft.com/office/powerpoint/2010/main" val="26507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17</a:t>
            </a:fld>
            <a:endParaRPr lang="en-US"/>
          </a:p>
        </p:txBody>
      </p:sp>
      <p:sp>
        <p:nvSpPr>
          <p:cNvPr id="7" name="Content Placeholder 2"/>
          <p:cNvSpPr>
            <a:spLocks noGrp="1"/>
          </p:cNvSpPr>
          <p:nvPr>
            <p:ph idx="1"/>
          </p:nvPr>
        </p:nvSpPr>
        <p:spPr>
          <a:xfrm>
            <a:off x="228600" y="1743075"/>
            <a:ext cx="7981950" cy="5102225"/>
          </a:xfrm>
        </p:spPr>
        <p:txBody>
          <a:bodyPr/>
          <a:lstStyle/>
          <a:p>
            <a:pPr eaLnBrk="1" hangingPunct="1">
              <a:defRPr/>
            </a:pPr>
            <a:r>
              <a:rPr lang="en-US" altLang="en-US" sz="3200" b="1" u="sng" dirty="0" smtClean="0"/>
              <a:t>Step 1</a:t>
            </a:r>
            <a:r>
              <a:rPr lang="en-US" altLang="en-US" sz="3200" b="1" dirty="0" smtClean="0"/>
              <a:t>:</a:t>
            </a:r>
            <a:r>
              <a:rPr lang="en-US" altLang="en-US" sz="3200" dirty="0" smtClean="0"/>
              <a:t> </a:t>
            </a:r>
            <a:r>
              <a:rPr lang="en-US" altLang="en-US" sz="3200" b="1" dirty="0" smtClean="0"/>
              <a:t> What is the topic and/or text that will be addressed in this module and w</a:t>
            </a:r>
            <a:r>
              <a:rPr lang="en-US" sz="3200" b="1" dirty="0" smtClean="0"/>
              <a:t>hat </a:t>
            </a:r>
            <a:r>
              <a:rPr lang="en-US" sz="3200" b="1" dirty="0"/>
              <a:t>do you want students to learn while studying this topic (enduring understandings)?</a:t>
            </a:r>
            <a:r>
              <a:rPr lang="en-US" sz="3200" b="1" u="sng" dirty="0"/>
              <a:t> </a:t>
            </a:r>
          </a:p>
          <a:p>
            <a:pPr marL="114300" indent="0" eaLnBrk="1" hangingPunct="1">
              <a:buFont typeface="Arial" pitchFamily="34" charset="0"/>
              <a:buNone/>
              <a:defRPr/>
            </a:pPr>
            <a:r>
              <a:rPr lang="en-US" altLang="en-US" sz="3200" b="1" i="1" dirty="0">
                <a:solidFill>
                  <a:srgbClr val="C00000"/>
                </a:solidFill>
              </a:rPr>
              <a:t>Students should understand that there benefits of the British Industrial Revolution, but also that there were costs</a:t>
            </a:r>
            <a:r>
              <a:rPr lang="en-US" altLang="en-US" sz="3200" b="1" i="1" dirty="0" smtClean="0">
                <a:solidFill>
                  <a:srgbClr val="C00000"/>
                </a:solidFill>
              </a:rPr>
              <a:t>.</a:t>
            </a:r>
            <a:endParaRPr lang="en-US" altLang="en-US" sz="3600" i="1" dirty="0" smtClean="0">
              <a:solidFill>
                <a:srgbClr val="C00000"/>
              </a:solidFill>
            </a:endParaRPr>
          </a:p>
        </p:txBody>
      </p:sp>
      <p:pic>
        <p:nvPicPr>
          <p:cNvPr id="8"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257799"/>
            <a:ext cx="1197259"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794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4464050"/>
            <a:ext cx="1930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2"/>
          <p:cNvSpPr>
            <a:spLocks noGrp="1"/>
          </p:cNvSpPr>
          <p:nvPr>
            <p:ph idx="1"/>
          </p:nvPr>
        </p:nvSpPr>
        <p:spPr>
          <a:xfrm>
            <a:off x="0" y="1600200"/>
            <a:ext cx="7981950" cy="5102225"/>
          </a:xfrm>
        </p:spPr>
        <p:txBody>
          <a:bodyPr/>
          <a:lstStyle/>
          <a:p>
            <a:pPr eaLnBrk="1" hangingPunct="1"/>
            <a:r>
              <a:rPr lang="en-US" altLang="en-US" sz="3200" b="1" u="sng" dirty="0" smtClean="0"/>
              <a:t>Step 2</a:t>
            </a:r>
            <a:r>
              <a:rPr lang="en-US" altLang="en-US" sz="3200" b="1" dirty="0" smtClean="0"/>
              <a:t>:  What reading standard (in addition to #1 and 10) will be targeted/taught through this module? </a:t>
            </a:r>
          </a:p>
          <a:p>
            <a:pPr eaLnBrk="1" hangingPunct="1"/>
            <a:endParaRPr lang="en-US" altLang="en-US" sz="3200" b="1" dirty="0" smtClean="0"/>
          </a:p>
          <a:p>
            <a:pPr marL="776288" lvl="2" indent="0" eaLnBrk="1" hangingPunct="1">
              <a:buFont typeface="Arial" pitchFamily="34" charset="0"/>
              <a:buNone/>
            </a:pPr>
            <a:r>
              <a:rPr lang="en-US" altLang="en-US" sz="3200" b="1" i="1" dirty="0" smtClean="0">
                <a:solidFill>
                  <a:srgbClr val="C00000"/>
                </a:solidFill>
              </a:rPr>
              <a:t>RH9-10.9  Compare and contrast treatments of the same topic</a:t>
            </a:r>
            <a:r>
              <a:rPr lang="en-US" altLang="en-US" sz="2800" b="1" i="1" dirty="0" smtClean="0">
                <a:solidFill>
                  <a:srgbClr val="C00000"/>
                </a:solidFill>
              </a:rPr>
              <a:t> </a:t>
            </a:r>
            <a:r>
              <a:rPr lang="en-US" altLang="en-US" sz="3200" b="1" i="1" dirty="0" smtClean="0">
                <a:solidFill>
                  <a:srgbClr val="C00000"/>
                </a:solidFill>
              </a:rPr>
              <a:t>in several primary and secondary sources.</a:t>
            </a:r>
          </a:p>
        </p:txBody>
      </p:sp>
      <p:sp>
        <p:nvSpPr>
          <p:cNvPr id="41989"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D9A3C316-3477-4D4F-8439-5F0900CC3355}" type="slidenum">
              <a:rPr lang="en-US" altLang="en-US" smtClean="0"/>
              <a:pPr/>
              <a:t>18</a:t>
            </a:fld>
            <a:endParaRPr lang="en-US" altLang="en-US" smtClean="0"/>
          </a:p>
        </p:txBody>
      </p:sp>
      <p:sp>
        <p:nvSpPr>
          <p:cNvPr id="4199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
        <p:nvSpPr>
          <p:cNvPr id="7"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Tree>
    <p:extLst>
      <p:ext uri="{BB962C8B-B14F-4D97-AF65-F5344CB8AC3E}">
        <p14:creationId xmlns:p14="http://schemas.microsoft.com/office/powerpoint/2010/main" val="397726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 calcmode="lin" valueType="num">
                                      <p:cBhvr additive="base">
                                        <p:cTn id="7"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480" y="5333999"/>
            <a:ext cx="113579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2"/>
          <p:cNvSpPr>
            <a:spLocks noGrp="1"/>
          </p:cNvSpPr>
          <p:nvPr>
            <p:ph idx="1"/>
          </p:nvPr>
        </p:nvSpPr>
        <p:spPr>
          <a:xfrm>
            <a:off x="152400" y="1371600"/>
            <a:ext cx="7981950" cy="5102225"/>
          </a:xfrm>
        </p:spPr>
        <p:txBody>
          <a:bodyPr/>
          <a:lstStyle/>
          <a:p>
            <a:pPr eaLnBrk="1" hangingPunct="1"/>
            <a:r>
              <a:rPr lang="en-US" altLang="en-US" sz="3200" b="1" u="sng" dirty="0" smtClean="0"/>
              <a:t>Step 3</a:t>
            </a:r>
            <a:r>
              <a:rPr lang="en-US" altLang="en-US" sz="3200" b="1" dirty="0" smtClean="0"/>
              <a:t>: What content standards will be targeted/taught through this module? </a:t>
            </a:r>
          </a:p>
          <a:p>
            <a:pPr eaLnBrk="1" hangingPunct="1"/>
            <a:r>
              <a:rPr lang="en-US" altLang="en-US" sz="2800" b="1" dirty="0" smtClean="0">
                <a:solidFill>
                  <a:srgbClr val="C00000"/>
                </a:solidFill>
              </a:rPr>
              <a:t>Students will analyze the factors and conditions needed to industrialize and to expand  industrial production as well as shifts in economic practices. </a:t>
            </a:r>
          </a:p>
          <a:p>
            <a:pPr eaLnBrk="1" hangingPunct="1"/>
            <a:r>
              <a:rPr lang="en-US" altLang="en-US" sz="2800" b="1" dirty="0" smtClean="0">
                <a:solidFill>
                  <a:srgbClr val="C00000"/>
                </a:solidFill>
              </a:rPr>
              <a:t>Students will examine changes and innovations in energy, technology, communication, and transportation that enabled industrialization. </a:t>
            </a:r>
          </a:p>
          <a:p>
            <a:pPr eaLnBrk="1" hangingPunct="1"/>
            <a:r>
              <a:rPr lang="en-US" altLang="en-US" sz="2800" b="1" dirty="0" smtClean="0">
                <a:solidFill>
                  <a:srgbClr val="C00000"/>
                </a:solidFill>
              </a:rPr>
              <a:t>Students will investigate the social, political, and economic impacts of industrialization…</a:t>
            </a:r>
          </a:p>
        </p:txBody>
      </p:sp>
      <p:sp>
        <p:nvSpPr>
          <p:cNvPr id="43013"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EE2D326C-5ABA-47E3-8B82-62443E0B62DA}" type="slidenum">
              <a:rPr lang="en-US" altLang="en-US" smtClean="0"/>
              <a:pPr/>
              <a:t>19</a:t>
            </a:fld>
            <a:endParaRPr lang="en-US" altLang="en-US" smtClean="0"/>
          </a:p>
        </p:txBody>
      </p:sp>
      <p:sp>
        <p:nvSpPr>
          <p:cNvPr id="4301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
        <p:nvSpPr>
          <p:cNvPr id="8"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Tree>
    <p:extLst>
      <p:ext uri="{BB962C8B-B14F-4D97-AF65-F5344CB8AC3E}">
        <p14:creationId xmlns:p14="http://schemas.microsoft.com/office/powerpoint/2010/main" val="19644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1" end="1"/>
                                            </p:txEl>
                                          </p:spTgt>
                                        </p:tgtEl>
                                        <p:attrNameLst>
                                          <p:attrName>style.visibility</p:attrName>
                                        </p:attrNameLst>
                                      </p:cBhvr>
                                      <p:to>
                                        <p:strVal val="visible"/>
                                      </p:to>
                                    </p:set>
                                    <p:anim calcmode="lin" valueType="num">
                                      <p:cBhvr additive="base">
                                        <p:cTn id="7"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4">
                                            <p:txEl>
                                              <p:pRg st="2" end="2"/>
                                            </p:txEl>
                                          </p:spTgt>
                                        </p:tgtEl>
                                        <p:attrNameLst>
                                          <p:attrName>style.visibility</p:attrName>
                                        </p:attrNameLst>
                                      </p:cBhvr>
                                      <p:to>
                                        <p:strVal val="visible"/>
                                      </p:to>
                                    </p:set>
                                    <p:anim calcmode="lin" valueType="num">
                                      <p:cBhvr additive="base">
                                        <p:cTn id="11"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04">
                                            <p:txEl>
                                              <p:pRg st="3" end="3"/>
                                            </p:txEl>
                                          </p:spTgt>
                                        </p:tgtEl>
                                        <p:attrNameLst>
                                          <p:attrName>style.visibility</p:attrName>
                                        </p:attrNameLst>
                                      </p:cBhvr>
                                      <p:to>
                                        <p:strVal val="visible"/>
                                      </p:to>
                                    </p:set>
                                    <p:anim calcmode="lin" valueType="num">
                                      <p:cBhvr additive="base">
                                        <p:cTn id="15"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Good to See You!</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endParaRPr lang="en-US" dirty="0"/>
          </a:p>
        </p:txBody>
      </p:sp>
      <p:sp>
        <p:nvSpPr>
          <p:cNvPr id="4" name="Footer Placeholder 3"/>
          <p:cNvSpPr>
            <a:spLocks noGrp="1"/>
          </p:cNvSpPr>
          <p:nvPr>
            <p:ph type="ftr" sz="quarter" idx="11"/>
          </p:nvPr>
        </p:nvSpPr>
        <p:spPr/>
        <p:txBody>
          <a:bodyPr/>
          <a:lstStyle/>
          <a:p>
            <a:r>
              <a:rPr lang="en-US" smtClean="0">
                <a:solidFill>
                  <a:srgbClr val="C9C2D1"/>
                </a:solidFill>
              </a:rPr>
              <a:t>Reach Associates 2014</a:t>
            </a:r>
            <a:endParaRPr lang="en-US">
              <a:solidFill>
                <a:srgbClr val="C9C2D1"/>
              </a:solidFill>
            </a:endParaRPr>
          </a:p>
        </p:txBody>
      </p:sp>
      <p:sp>
        <p:nvSpPr>
          <p:cNvPr id="5" name="Slide Number Placeholder 4"/>
          <p:cNvSpPr>
            <a:spLocks noGrp="1"/>
          </p:cNvSpPr>
          <p:nvPr>
            <p:ph type="sldNum" sz="quarter" idx="12"/>
          </p:nvPr>
        </p:nvSpPr>
        <p:spPr/>
        <p:txBody>
          <a:bodyPr/>
          <a:lstStyle/>
          <a:p>
            <a:fld id="{47A12E3D-32C6-44D3-9AB3-E4245DF05185}" type="slidenum">
              <a:rPr lang="en-US" smtClean="0"/>
              <a:pPr/>
              <a:t>2</a:t>
            </a:fld>
            <a:endParaRPr lang="en-US"/>
          </a:p>
        </p:txBody>
      </p:sp>
      <p:pic>
        <p:nvPicPr>
          <p:cNvPr id="6" name="Picture 5" descr="http://www.loudoun.k12.va.us/cms/lib4/va01000195/centricity/domain/5426/red-welcome-imag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57400"/>
            <a:ext cx="7315200" cy="3139440"/>
          </a:xfrm>
          <a:prstGeom prst="rect">
            <a:avLst/>
          </a:prstGeom>
          <a:noFill/>
          <a:ln>
            <a:noFill/>
          </a:ln>
        </p:spPr>
      </p:pic>
    </p:spTree>
    <p:extLst>
      <p:ext uri="{BB962C8B-B14F-4D97-AF65-F5344CB8AC3E}">
        <p14:creationId xmlns:p14="http://schemas.microsoft.com/office/powerpoint/2010/main" val="3626780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908" y="5105400"/>
            <a:ext cx="141299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2"/>
          <p:cNvSpPr>
            <a:spLocks noGrp="1"/>
          </p:cNvSpPr>
          <p:nvPr>
            <p:ph idx="1"/>
          </p:nvPr>
        </p:nvSpPr>
        <p:spPr>
          <a:xfrm>
            <a:off x="171450" y="1600200"/>
            <a:ext cx="7981950" cy="5102225"/>
          </a:xfrm>
        </p:spPr>
        <p:txBody>
          <a:bodyPr/>
          <a:lstStyle/>
          <a:p>
            <a:pPr eaLnBrk="1" hangingPunct="1">
              <a:defRPr/>
            </a:pPr>
            <a:r>
              <a:rPr lang="en-US" sz="3200" b="1" u="sng" dirty="0"/>
              <a:t>Step </a:t>
            </a:r>
            <a:r>
              <a:rPr lang="en-US" sz="3200" b="1" u="sng" dirty="0" smtClean="0"/>
              <a:t>4</a:t>
            </a:r>
            <a:r>
              <a:rPr lang="en-US" sz="3200" b="1" dirty="0" smtClean="0"/>
              <a:t>:  </a:t>
            </a:r>
            <a:r>
              <a:rPr lang="en-US" sz="3200" b="1" dirty="0"/>
              <a:t>What writing standard(s) will be targeted/taught through this module? </a:t>
            </a:r>
            <a:endParaRPr lang="en-US" sz="3200" b="1" dirty="0" smtClean="0"/>
          </a:p>
          <a:p>
            <a:pPr marL="114300" indent="0" eaLnBrk="1" hangingPunct="1">
              <a:buFont typeface="Arial" pitchFamily="34" charset="0"/>
              <a:buNone/>
              <a:defRPr/>
            </a:pPr>
            <a:r>
              <a:rPr lang="en-US" altLang="en-US" sz="2800" b="1" i="1" dirty="0" smtClean="0">
                <a:solidFill>
                  <a:srgbClr val="C00000"/>
                </a:solidFill>
              </a:rPr>
              <a:t>WHST9-10.1</a:t>
            </a:r>
          </a:p>
          <a:p>
            <a:pPr marL="411163" lvl="1" indent="0">
              <a:buFont typeface="Arial" pitchFamily="34" charset="0"/>
              <a:buNone/>
              <a:defRPr/>
            </a:pPr>
            <a:r>
              <a:rPr lang="en-US" sz="2800" dirty="0">
                <a:solidFill>
                  <a:srgbClr val="C00000"/>
                </a:solidFill>
              </a:rPr>
              <a:t>Write arguments focused on </a:t>
            </a:r>
            <a:r>
              <a:rPr lang="en-US" sz="2800" i="1" dirty="0">
                <a:solidFill>
                  <a:srgbClr val="C00000"/>
                </a:solidFill>
              </a:rPr>
              <a:t>discipline-specific</a:t>
            </a:r>
          </a:p>
          <a:p>
            <a:pPr marL="411163" lvl="1" indent="0">
              <a:buFont typeface="Arial" pitchFamily="34" charset="0"/>
              <a:buNone/>
              <a:defRPr/>
            </a:pPr>
            <a:r>
              <a:rPr lang="en-US" sz="2800" i="1" dirty="0" smtClean="0">
                <a:solidFill>
                  <a:srgbClr val="C00000"/>
                </a:solidFill>
              </a:rPr>
              <a:t>Content…</a:t>
            </a:r>
          </a:p>
          <a:p>
            <a:pPr marL="114300" indent="0">
              <a:buFont typeface="Arial" pitchFamily="34" charset="0"/>
              <a:buNone/>
              <a:defRPr/>
            </a:pPr>
            <a:r>
              <a:rPr lang="en-US" altLang="en-US" sz="3000" b="1" i="1" dirty="0" smtClean="0">
                <a:solidFill>
                  <a:srgbClr val="C00000"/>
                </a:solidFill>
              </a:rPr>
              <a:t>and WHST9-10.9</a:t>
            </a:r>
          </a:p>
          <a:p>
            <a:pPr marL="411163" lvl="1" indent="0">
              <a:buFont typeface="Arial" pitchFamily="34" charset="0"/>
              <a:buNone/>
              <a:defRPr/>
            </a:pPr>
            <a:r>
              <a:rPr lang="en-US" sz="2800" dirty="0">
                <a:solidFill>
                  <a:srgbClr val="C00000"/>
                </a:solidFill>
              </a:rPr>
              <a:t>Draw evidence from informational texts to support</a:t>
            </a:r>
          </a:p>
          <a:p>
            <a:pPr marL="411163" lvl="1" indent="0">
              <a:buFont typeface="Arial" pitchFamily="34" charset="0"/>
              <a:buNone/>
              <a:defRPr/>
            </a:pPr>
            <a:r>
              <a:rPr lang="en-US" sz="2800" dirty="0">
                <a:solidFill>
                  <a:srgbClr val="C00000"/>
                </a:solidFill>
              </a:rPr>
              <a:t>analysis, reflection, and research.</a:t>
            </a:r>
            <a:endParaRPr lang="en-US" sz="2800" b="1" i="1" dirty="0">
              <a:solidFill>
                <a:srgbClr val="C00000"/>
              </a:solidFill>
            </a:endParaRPr>
          </a:p>
        </p:txBody>
      </p:sp>
      <p:sp>
        <p:nvSpPr>
          <p:cNvPr id="44037"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592601E2-54C5-4C98-93BB-F979B1F054DD}" type="slidenum">
              <a:rPr lang="en-US" altLang="en-US" smtClean="0"/>
              <a:pPr/>
              <a:t>20</a:t>
            </a:fld>
            <a:endParaRPr lang="en-US" altLang="en-US" smtClean="0"/>
          </a:p>
        </p:txBody>
      </p:sp>
      <p:sp>
        <p:nvSpPr>
          <p:cNvPr id="440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
        <p:nvSpPr>
          <p:cNvPr id="8" name="Title 1"/>
          <p:cNvSpPr txBox="1">
            <a:spLocks/>
          </p:cNvSpPr>
          <p:nvPr/>
        </p:nvSpPr>
        <p:spPr>
          <a:xfrm>
            <a:off x="533400" y="152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Tree>
    <p:extLst>
      <p:ext uri="{BB962C8B-B14F-4D97-AF65-F5344CB8AC3E}">
        <p14:creationId xmlns:p14="http://schemas.microsoft.com/office/powerpoint/2010/main" val="28585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1" end="1"/>
                                            </p:txEl>
                                          </p:spTgt>
                                        </p:tgtEl>
                                        <p:attrNameLst>
                                          <p:attrName>style.visibility</p:attrName>
                                        </p:attrNameLst>
                                      </p:cBhvr>
                                      <p:to>
                                        <p:strVal val="visible"/>
                                      </p:to>
                                    </p:set>
                                    <p:anim calcmode="lin" valueType="num">
                                      <p:cBhvr additive="base">
                                        <p:cTn id="7"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4">
                                            <p:txEl>
                                              <p:pRg st="2" end="2"/>
                                            </p:txEl>
                                          </p:spTgt>
                                        </p:tgtEl>
                                        <p:attrNameLst>
                                          <p:attrName>style.visibility</p:attrName>
                                        </p:attrNameLst>
                                      </p:cBhvr>
                                      <p:to>
                                        <p:strVal val="visible"/>
                                      </p:to>
                                    </p:set>
                                    <p:anim calcmode="lin" valueType="num">
                                      <p:cBhvr additive="base">
                                        <p:cTn id="11"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04">
                                            <p:txEl>
                                              <p:pRg st="3" end="3"/>
                                            </p:txEl>
                                          </p:spTgt>
                                        </p:tgtEl>
                                        <p:attrNameLst>
                                          <p:attrName>style.visibility</p:attrName>
                                        </p:attrNameLst>
                                      </p:cBhvr>
                                      <p:to>
                                        <p:strVal val="visible"/>
                                      </p:to>
                                    </p:set>
                                    <p:anim calcmode="lin" valueType="num">
                                      <p:cBhvr additive="base">
                                        <p:cTn id="15"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1204">
                                            <p:txEl>
                                              <p:pRg st="4" end="4"/>
                                            </p:txEl>
                                          </p:spTgt>
                                        </p:tgtEl>
                                        <p:attrNameLst>
                                          <p:attrName>style.visibility</p:attrName>
                                        </p:attrNameLst>
                                      </p:cBhvr>
                                      <p:to>
                                        <p:strVal val="visible"/>
                                      </p:to>
                                    </p:set>
                                    <p:anim calcmode="lin" valueType="num">
                                      <p:cBhvr additive="base">
                                        <p:cTn id="21" dur="500" fill="hold"/>
                                        <p:tgtEl>
                                          <p:spTgt spid="5120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0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204">
                                            <p:txEl>
                                              <p:pRg st="5" end="5"/>
                                            </p:txEl>
                                          </p:spTgt>
                                        </p:tgtEl>
                                        <p:attrNameLst>
                                          <p:attrName>style.visibility</p:attrName>
                                        </p:attrNameLst>
                                      </p:cBhvr>
                                      <p:to>
                                        <p:strVal val="visible"/>
                                      </p:to>
                                    </p:set>
                                    <p:anim calcmode="lin" valueType="num">
                                      <p:cBhvr additive="base">
                                        <p:cTn id="25"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04">
                                            <p:txEl>
                                              <p:pRg st="6" end="6"/>
                                            </p:txEl>
                                          </p:spTgt>
                                        </p:tgtEl>
                                        <p:attrNameLst>
                                          <p:attrName>style.visibility</p:attrName>
                                        </p:attrNameLst>
                                      </p:cBhvr>
                                      <p:to>
                                        <p:strVal val="visible"/>
                                      </p:to>
                                    </p:set>
                                    <p:anim calcmode="lin" valueType="num">
                                      <p:cBhvr additive="base">
                                        <p:cTn id="29" dur="500" fill="hold"/>
                                        <p:tgtEl>
                                          <p:spTgt spid="5120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2312988"/>
            <a:ext cx="12747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2"/>
          <p:cNvSpPr>
            <a:spLocks noGrp="1"/>
          </p:cNvSpPr>
          <p:nvPr>
            <p:ph idx="1"/>
          </p:nvPr>
        </p:nvSpPr>
        <p:spPr>
          <a:xfrm>
            <a:off x="0" y="1447800"/>
            <a:ext cx="8293100" cy="5102225"/>
          </a:xfrm>
        </p:spPr>
        <p:txBody>
          <a:bodyPr>
            <a:normAutofit lnSpcReduction="10000"/>
          </a:bodyPr>
          <a:lstStyle/>
          <a:p>
            <a:r>
              <a:rPr lang="en-US" altLang="en-US" sz="3200" b="1" u="sng" dirty="0" smtClean="0"/>
              <a:t>Step 5</a:t>
            </a:r>
            <a:r>
              <a:rPr lang="en-US" altLang="en-US" sz="3200" b="1" dirty="0" smtClean="0"/>
              <a:t>:</a:t>
            </a:r>
            <a:r>
              <a:rPr lang="en-US" altLang="en-US" sz="3200" dirty="0" smtClean="0"/>
              <a:t>  </a:t>
            </a:r>
            <a:r>
              <a:rPr lang="en-US" altLang="en-US" sz="3200" b="1" dirty="0" smtClean="0"/>
              <a:t>Considering your topic, ask yourself what text structure would be most conducive to a successful student response (i.e. compare/contrast, define, describe, cause/effect, etc.)?</a:t>
            </a:r>
          </a:p>
          <a:p>
            <a:pPr>
              <a:buFont typeface="Arial" pitchFamily="34" charset="0"/>
              <a:buNone/>
            </a:pPr>
            <a:endParaRPr lang="en-US" altLang="en-US" sz="1600" dirty="0" smtClean="0"/>
          </a:p>
          <a:p>
            <a:pPr eaLnBrk="1" hangingPunct="1">
              <a:lnSpc>
                <a:spcPct val="90000"/>
              </a:lnSpc>
              <a:spcBef>
                <a:spcPct val="0"/>
              </a:spcBef>
              <a:buClr>
                <a:srgbClr val="CE6B28"/>
              </a:buClr>
              <a:buFont typeface="Arial" pitchFamily="34" charset="0"/>
              <a:buNone/>
            </a:pPr>
            <a:r>
              <a:rPr lang="en-US" altLang="en-US" sz="2400" b="1" dirty="0" smtClean="0">
                <a:solidFill>
                  <a:srgbClr val="C00000"/>
                </a:solidFill>
                <a:latin typeface="Arial" pitchFamily="34" charset="0"/>
                <a:ea typeface="ＭＳ Ｐゴシック" pitchFamily="34" charset="-128"/>
                <a:cs typeface="Arial" pitchFamily="34" charset="0"/>
              </a:rPr>
              <a:t>Original Task 2 Template (Argumentation/Analysis): </a:t>
            </a:r>
            <a:r>
              <a:rPr lang="en-US" altLang="en-US" sz="2400" dirty="0" smtClean="0">
                <a:solidFill>
                  <a:srgbClr val="C00000"/>
                </a:solidFill>
                <a:latin typeface="Arial" pitchFamily="34" charset="0"/>
                <a:ea typeface="ＭＳ Ｐゴシック" pitchFamily="34" charset="-128"/>
                <a:cs typeface="Arial" pitchFamily="34" charset="0"/>
              </a:rPr>
              <a:t>[Insert question] After reading </a:t>
            </a:r>
            <a:r>
              <a:rPr lang="en-US" altLang="en-US" sz="2400" b="1" dirty="0" smtClean="0">
                <a:solidFill>
                  <a:srgbClr val="C00000"/>
                </a:solidFill>
                <a:latin typeface="Arial" pitchFamily="34" charset="0"/>
                <a:ea typeface="ＭＳ Ｐゴシック" pitchFamily="34" charset="-128"/>
                <a:cs typeface="Arial" pitchFamily="34" charset="0"/>
              </a:rPr>
              <a:t>________ </a:t>
            </a:r>
            <a:r>
              <a:rPr lang="en-US" altLang="en-US" sz="2400" dirty="0" smtClean="0">
                <a:solidFill>
                  <a:srgbClr val="C00000"/>
                </a:solidFill>
                <a:latin typeface="Arial" pitchFamily="34" charset="0"/>
                <a:ea typeface="ＭＳ Ｐゴシック" pitchFamily="34" charset="-128"/>
                <a:cs typeface="Arial" pitchFamily="34" charset="0"/>
              </a:rPr>
              <a:t>(literature or informational texts), write a/an </a:t>
            </a:r>
            <a:r>
              <a:rPr lang="en-US" altLang="en-US" sz="2400" b="1" dirty="0" smtClean="0">
                <a:solidFill>
                  <a:srgbClr val="C00000"/>
                </a:solidFill>
                <a:latin typeface="Arial" pitchFamily="34" charset="0"/>
                <a:ea typeface="ＭＳ Ｐゴシック" pitchFamily="34" charset="-128"/>
                <a:cs typeface="Arial" pitchFamily="34" charset="0"/>
              </a:rPr>
              <a:t>________</a:t>
            </a:r>
            <a:r>
              <a:rPr lang="en-US" altLang="en-US" sz="2400" dirty="0" smtClean="0">
                <a:solidFill>
                  <a:srgbClr val="C00000"/>
                </a:solidFill>
                <a:latin typeface="Arial" pitchFamily="34" charset="0"/>
                <a:ea typeface="ＭＳ Ｐゴシック" pitchFamily="34" charset="-128"/>
                <a:cs typeface="Arial" pitchFamily="34" charset="0"/>
              </a:rPr>
              <a:t> (essay or substitute) that addresses the question and support your</a:t>
            </a:r>
          </a:p>
          <a:p>
            <a:pPr eaLnBrk="1" hangingPunct="1">
              <a:lnSpc>
                <a:spcPct val="90000"/>
              </a:lnSpc>
              <a:spcBef>
                <a:spcPct val="0"/>
              </a:spcBef>
              <a:buClr>
                <a:srgbClr val="CE6B28"/>
              </a:buClr>
              <a:buFont typeface="Arial" pitchFamily="34" charset="0"/>
              <a:buNone/>
            </a:pPr>
            <a:r>
              <a:rPr lang="en-US" altLang="en-US" sz="2400" dirty="0" smtClean="0">
                <a:solidFill>
                  <a:srgbClr val="C00000"/>
                </a:solidFill>
                <a:latin typeface="Arial" pitchFamily="34" charset="0"/>
                <a:ea typeface="ＭＳ Ｐゴシック" pitchFamily="34" charset="-128"/>
                <a:cs typeface="Arial" pitchFamily="34" charset="0"/>
              </a:rPr>
              <a:t>   position with evidence from the text(s). L2 Be sure to acknowledge competing views. L3 Give examples from past or current events or issues to illustrate and clarify your position.</a:t>
            </a:r>
          </a:p>
          <a:p>
            <a:pPr eaLnBrk="1" hangingPunct="1">
              <a:buFont typeface="Arial" pitchFamily="34" charset="0"/>
              <a:buNone/>
            </a:pPr>
            <a:endParaRPr lang="en-US" altLang="en-US" sz="2400" b="1" i="1" dirty="0" smtClean="0">
              <a:solidFill>
                <a:srgbClr val="C00000"/>
              </a:solidFill>
            </a:endParaRPr>
          </a:p>
        </p:txBody>
      </p:sp>
      <p:sp>
        <p:nvSpPr>
          <p:cNvPr id="45061"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CCF39745-6C7F-44F0-97FB-84B9D13D37FF}" type="slidenum">
              <a:rPr lang="en-US" altLang="en-US" smtClean="0"/>
              <a:pPr/>
              <a:t>21</a:t>
            </a:fld>
            <a:endParaRPr lang="en-US" altLang="en-US" smtClean="0"/>
          </a:p>
        </p:txBody>
      </p:sp>
      <p:sp>
        <p:nvSpPr>
          <p:cNvPr id="4506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
        <p:nvSpPr>
          <p:cNvPr id="8"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Tree>
    <p:extLst>
      <p:ext uri="{BB962C8B-B14F-4D97-AF65-F5344CB8AC3E}">
        <p14:creationId xmlns:p14="http://schemas.microsoft.com/office/powerpoint/2010/main" val="264795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 calcmode="lin" valueType="num">
                                      <p:cBhvr additive="base">
                                        <p:cTn id="7"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4">
                                            <p:txEl>
                                              <p:pRg st="3" end="3"/>
                                            </p:txEl>
                                          </p:spTgt>
                                        </p:tgtEl>
                                        <p:attrNameLst>
                                          <p:attrName>style.visibility</p:attrName>
                                        </p:attrNameLst>
                                      </p:cBhvr>
                                      <p:to>
                                        <p:strVal val="visible"/>
                                      </p:to>
                                    </p:set>
                                    <p:anim calcmode="lin" valueType="num">
                                      <p:cBhvr additive="base">
                                        <p:cTn id="11"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http://www.imageenvision.com/150/34515-clip-art-graphic-of-a-blue-guy-character-leaning-heavily-while-writing-with-a-giant-pencil-by-jester-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86264"/>
            <a:ext cx="1135063" cy="14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Content Placeholder 2"/>
          <p:cNvSpPr>
            <a:spLocks noGrp="1"/>
          </p:cNvSpPr>
          <p:nvPr>
            <p:ph idx="1"/>
          </p:nvPr>
        </p:nvSpPr>
        <p:spPr>
          <a:xfrm>
            <a:off x="0" y="1524000"/>
            <a:ext cx="7981950" cy="5102225"/>
          </a:xfrm>
        </p:spPr>
        <p:txBody>
          <a:bodyPr>
            <a:normAutofit lnSpcReduction="10000"/>
          </a:bodyPr>
          <a:lstStyle/>
          <a:p>
            <a:pPr>
              <a:defRPr/>
            </a:pPr>
            <a:r>
              <a:rPr lang="en-US" sz="3200" b="1" u="sng" dirty="0"/>
              <a:t>Step 6</a:t>
            </a:r>
            <a:r>
              <a:rPr lang="en-US" sz="3200" b="1" dirty="0" smtClean="0"/>
              <a:t>:  </a:t>
            </a:r>
            <a:r>
              <a:rPr lang="en-US" sz="3200" b="1" dirty="0"/>
              <a:t>Decide if you will begin the teaching task with a question.  </a:t>
            </a:r>
            <a:r>
              <a:rPr lang="en-US" sz="3200" b="1" dirty="0" smtClean="0"/>
              <a:t>Decide </a:t>
            </a:r>
            <a:r>
              <a:rPr lang="en-US" sz="3200" b="1" dirty="0"/>
              <a:t>which (if any) demands to include in the teaching task</a:t>
            </a:r>
            <a:r>
              <a:rPr lang="en-US" sz="3200" b="1" dirty="0" smtClean="0"/>
              <a:t>.</a:t>
            </a:r>
          </a:p>
          <a:p>
            <a:pPr marL="114300" indent="0">
              <a:buFont typeface="Arial" pitchFamily="34" charset="0"/>
              <a:buNone/>
              <a:defRPr/>
            </a:pPr>
            <a:endParaRPr lang="en-US" sz="3200" dirty="0"/>
          </a:p>
          <a:p>
            <a:pPr eaLnBrk="1" hangingPunct="1">
              <a:lnSpc>
                <a:spcPct val="115000"/>
              </a:lnSpc>
              <a:spcBef>
                <a:spcPct val="0"/>
              </a:spcBef>
              <a:buClrTx/>
              <a:buFont typeface="Wingdings" pitchFamily="2" charset="2"/>
              <a:buNone/>
              <a:defRPr/>
            </a:pPr>
            <a:r>
              <a:rPr lang="en-US" altLang="en-US" sz="2600" b="1" dirty="0" smtClean="0">
                <a:solidFill>
                  <a:srgbClr val="C00000"/>
                </a:solidFill>
                <a:ea typeface="MS Mincho" pitchFamily="49" charset="-128"/>
              </a:rPr>
              <a:t>    </a:t>
            </a:r>
            <a:r>
              <a:rPr lang="en-US" altLang="en-US" sz="2600" b="1" u="sng" dirty="0" smtClean="0">
                <a:solidFill>
                  <a:srgbClr val="C00000"/>
                </a:solidFill>
                <a:ea typeface="MS Mincho" pitchFamily="49" charset="-128"/>
              </a:rPr>
              <a:t>Were the achievements and growth of the Industrial Revolution Era worth the cost to society?</a:t>
            </a:r>
            <a:r>
              <a:rPr lang="en-US" altLang="en-US" sz="2600" b="1" dirty="0" smtClean="0">
                <a:solidFill>
                  <a:srgbClr val="C00000"/>
                </a:solidFill>
                <a:ea typeface="MS Mincho" pitchFamily="49" charset="-128"/>
              </a:rPr>
              <a:t> After reading </a:t>
            </a:r>
            <a:r>
              <a:rPr lang="en-US" altLang="en-US" sz="2600" b="1" u="sng" dirty="0" smtClean="0">
                <a:solidFill>
                  <a:srgbClr val="C00000"/>
                </a:solidFill>
                <a:ea typeface="MS Mincho" pitchFamily="49" charset="-128"/>
              </a:rPr>
              <a:t>secondary and primary sources pertaining to the British Industrial Revolution</a:t>
            </a:r>
            <a:r>
              <a:rPr lang="en-US" altLang="en-US" sz="2600" b="1" dirty="0" smtClean="0">
                <a:solidFill>
                  <a:srgbClr val="C00000"/>
                </a:solidFill>
                <a:ea typeface="MS Mincho" pitchFamily="49" charset="-128"/>
              </a:rPr>
              <a:t>, write an </a:t>
            </a:r>
            <a:r>
              <a:rPr lang="en-US" altLang="en-US" sz="2600" b="1" u="sng" dirty="0" smtClean="0">
                <a:solidFill>
                  <a:srgbClr val="C00000"/>
                </a:solidFill>
                <a:ea typeface="MS Mincho" pitchFamily="49" charset="-128"/>
              </a:rPr>
              <a:t>argumentation essay </a:t>
            </a:r>
            <a:r>
              <a:rPr lang="en-US" altLang="en-US" sz="2600" b="1" dirty="0" smtClean="0">
                <a:solidFill>
                  <a:srgbClr val="C00000"/>
                </a:solidFill>
                <a:ea typeface="MS Mincho" pitchFamily="49" charset="-128"/>
              </a:rPr>
              <a:t>that addresses the question and support your position with evidence from the texts. Be sure to acknowledge competing views.</a:t>
            </a:r>
          </a:p>
          <a:p>
            <a:pPr marL="114300" indent="0" eaLnBrk="1" hangingPunct="1">
              <a:buFont typeface="Arial" pitchFamily="34" charset="0"/>
              <a:buNone/>
              <a:defRPr/>
            </a:pPr>
            <a:endParaRPr lang="en-US" altLang="en-US" sz="2400" b="1" i="1" dirty="0">
              <a:solidFill>
                <a:srgbClr val="C00000"/>
              </a:solidFill>
            </a:endParaRPr>
          </a:p>
        </p:txBody>
      </p:sp>
      <p:sp>
        <p:nvSpPr>
          <p:cNvPr id="46085"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AD0C0E6E-EBDF-4C46-BF5A-FF1C3DBEB94D}" type="slidenum">
              <a:rPr lang="en-US" altLang="en-US" smtClean="0"/>
              <a:pPr/>
              <a:t>22</a:t>
            </a:fld>
            <a:endParaRPr lang="en-US" altLang="en-US" smtClean="0"/>
          </a:p>
        </p:txBody>
      </p:sp>
      <p:sp>
        <p:nvSpPr>
          <p:cNvPr id="4608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
        <p:nvSpPr>
          <p:cNvPr id="8" name="Title 1"/>
          <p:cNvSpPr>
            <a:spLocks noGrp="1"/>
          </p:cNvSpPr>
          <p:nvPr>
            <p:ph type="title"/>
          </p:nvPr>
        </p:nvSpPr>
        <p:spPr>
          <a:xfrm>
            <a:off x="457200" y="152400"/>
            <a:ext cx="7620000" cy="1143000"/>
          </a:xfrm>
        </p:spPr>
        <p:txBody>
          <a:bodyPr/>
          <a:lstStyle/>
          <a:p>
            <a:pPr algn="ctr"/>
            <a:r>
              <a:rPr lang="en-US" sz="4200" dirty="0" smtClean="0">
                <a:solidFill>
                  <a:srgbClr val="C00000"/>
                </a:solidFill>
              </a:rPr>
              <a:t>Guiding Teachers in Writing a Strong Teaching Task </a:t>
            </a:r>
            <a:endParaRPr lang="en-US" sz="4200" dirty="0">
              <a:solidFill>
                <a:srgbClr val="C00000"/>
              </a:solidFill>
            </a:endParaRPr>
          </a:p>
        </p:txBody>
      </p:sp>
    </p:spTree>
    <p:extLst>
      <p:ext uri="{BB962C8B-B14F-4D97-AF65-F5344CB8AC3E}">
        <p14:creationId xmlns:p14="http://schemas.microsoft.com/office/powerpoint/2010/main" val="351254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 calcmode="lin" valueType="num">
                                      <p:cBhvr additive="base">
                                        <p:cTn id="7"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1143000"/>
          </a:xfrm>
        </p:spPr>
        <p:txBody>
          <a:bodyPr/>
          <a:lstStyle/>
          <a:p>
            <a:pPr algn="ctr"/>
            <a:r>
              <a:rPr lang="en-US" sz="4200" dirty="0" smtClean="0">
                <a:solidFill>
                  <a:srgbClr val="C00000"/>
                </a:solidFill>
              </a:rPr>
              <a:t>Key Talking Points, Protocols and Processes </a:t>
            </a:r>
            <a:r>
              <a:rPr lang="en-US" sz="4200" dirty="0">
                <a:solidFill>
                  <a:srgbClr val="C00000"/>
                </a:solidFill>
              </a:rPr>
              <a:t>w</a:t>
            </a:r>
            <a:r>
              <a:rPr lang="en-US" sz="4200" dirty="0" smtClean="0">
                <a:solidFill>
                  <a:srgbClr val="C00000"/>
                </a:solidFill>
              </a:rPr>
              <a:t>hen Discussing…</a:t>
            </a:r>
            <a:endParaRPr lang="en-US" sz="4200" dirty="0">
              <a:solidFill>
                <a:srgbClr val="C00000"/>
              </a:solidFill>
            </a:endParaRPr>
          </a:p>
        </p:txBody>
      </p:sp>
      <p:sp>
        <p:nvSpPr>
          <p:cNvPr id="3" name="Content Placeholder 2"/>
          <p:cNvSpPr>
            <a:spLocks noGrp="1"/>
          </p:cNvSpPr>
          <p:nvPr>
            <p:ph idx="1"/>
          </p:nvPr>
        </p:nvSpPr>
        <p:spPr>
          <a:xfrm>
            <a:off x="838200" y="1905000"/>
            <a:ext cx="7620000" cy="4800600"/>
          </a:xfrm>
        </p:spPr>
        <p:txBody>
          <a:bodyPr/>
          <a:lstStyle/>
          <a:p>
            <a:r>
              <a:rPr lang="en-US" sz="4000" dirty="0" smtClean="0">
                <a:solidFill>
                  <a:schemeClr val="bg2">
                    <a:lumMod val="10000"/>
                  </a:schemeClr>
                </a:solidFill>
              </a:rPr>
              <a:t>Overview</a:t>
            </a:r>
          </a:p>
          <a:p>
            <a:r>
              <a:rPr lang="en-US" sz="4000" dirty="0" smtClean="0">
                <a:solidFill>
                  <a:schemeClr val="bg2">
                    <a:lumMod val="10000"/>
                  </a:schemeClr>
                </a:solidFill>
              </a:rPr>
              <a:t>Text Choice</a:t>
            </a:r>
          </a:p>
          <a:p>
            <a:r>
              <a:rPr lang="en-US" sz="4000" dirty="0" smtClean="0">
                <a:solidFill>
                  <a:schemeClr val="bg2">
                    <a:lumMod val="10000"/>
                  </a:schemeClr>
                </a:solidFill>
              </a:rPr>
              <a:t>Background</a:t>
            </a:r>
          </a:p>
          <a:p>
            <a:r>
              <a:rPr lang="en-US" sz="4000" dirty="0" smtClean="0">
                <a:solidFill>
                  <a:schemeClr val="bg2">
                    <a:lumMod val="10000"/>
                  </a:schemeClr>
                </a:solidFill>
              </a:rPr>
              <a:t>Extension</a:t>
            </a:r>
            <a:endParaRPr lang="en-US" sz="4000" dirty="0">
              <a:solidFill>
                <a:schemeClr val="bg2">
                  <a:lumMod val="10000"/>
                </a:schemeClr>
              </a:solidFill>
            </a:endParaRPr>
          </a:p>
          <a:p>
            <a:endParaRPr lang="en-US" dirty="0" smtClean="0"/>
          </a:p>
          <a:p>
            <a:endParaRPr lang="en-US" dirty="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23</a:t>
            </a:fld>
            <a:endParaRPr lang="en-US"/>
          </a:p>
        </p:txBody>
      </p:sp>
    </p:spTree>
    <p:extLst>
      <p:ext uri="{BB962C8B-B14F-4D97-AF65-F5344CB8AC3E}">
        <p14:creationId xmlns:p14="http://schemas.microsoft.com/office/powerpoint/2010/main" val="209199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photos2.fotosearch.com/bthumb/CSP/CSP991/k122571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576" y="20782"/>
            <a:ext cx="3266274" cy="2036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2743200"/>
            <a:ext cx="7543800" cy="2593975"/>
          </a:xfrm>
        </p:spPr>
        <p:txBody>
          <a:bodyPr/>
          <a:lstStyle/>
          <a:p>
            <a:r>
              <a:rPr lang="en-US" dirty="0" smtClean="0">
                <a:solidFill>
                  <a:srgbClr val="C00000"/>
                </a:solidFill>
              </a:rPr>
              <a:t/>
            </a:r>
            <a:br>
              <a:rPr lang="en-US" dirty="0" smtClean="0">
                <a:solidFill>
                  <a:srgbClr val="C00000"/>
                </a:solidFill>
              </a:rPr>
            </a:br>
            <a:r>
              <a:rPr lang="en-US" sz="4800" dirty="0" smtClean="0">
                <a:solidFill>
                  <a:srgbClr val="C00000"/>
                </a:solidFill>
              </a:rPr>
              <a:t>Active Listening</a:t>
            </a:r>
            <a:br>
              <a:rPr lang="en-US" sz="4800" dirty="0" smtClean="0">
                <a:solidFill>
                  <a:srgbClr val="C00000"/>
                </a:solidFill>
              </a:rPr>
            </a:br>
            <a:r>
              <a:rPr lang="en-US" sz="1600" dirty="0">
                <a:solidFill>
                  <a:srgbClr val="696464"/>
                </a:solidFill>
              </a:rPr>
              <a:t>Adapted from </a:t>
            </a:r>
            <a:r>
              <a:rPr lang="en-US" sz="1600" i="1" dirty="0">
                <a:solidFill>
                  <a:srgbClr val="696464"/>
                </a:solidFill>
              </a:rPr>
              <a:t>NSDC Coaches Academy            </a:t>
            </a:r>
            <a:br>
              <a:rPr lang="en-US" sz="1600" i="1" dirty="0">
                <a:solidFill>
                  <a:srgbClr val="696464"/>
                </a:solidFill>
              </a:rPr>
            </a:br>
            <a:r>
              <a:rPr lang="en-US" sz="1600" i="1" dirty="0">
                <a:solidFill>
                  <a:srgbClr val="696464"/>
                </a:solidFill>
              </a:rPr>
              <a:t>www.nsdc.org</a:t>
            </a:r>
            <a:endParaRPr lang="en-US" sz="4800" dirty="0">
              <a:solidFill>
                <a:srgbClr val="C00000"/>
              </a:solidFill>
            </a:endParaRPr>
          </a:p>
        </p:txBody>
      </p:sp>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24</a:t>
            </a:fld>
            <a:endParaRPr lang="en-US"/>
          </a:p>
        </p:txBody>
      </p:sp>
    </p:spTree>
    <p:extLst>
      <p:ext uri="{BB962C8B-B14F-4D97-AF65-F5344CB8AC3E}">
        <p14:creationId xmlns:p14="http://schemas.microsoft.com/office/powerpoint/2010/main" val="420901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00000"/>
                </a:solidFill>
              </a:rPr>
              <a:t>Falling Awake</a:t>
            </a:r>
            <a:r>
              <a:rPr lang="en-US" i="1" dirty="0" smtClean="0"/>
              <a:t/>
            </a:r>
            <a:br>
              <a:rPr lang="en-US" i="1" dirty="0" smtClean="0"/>
            </a:br>
            <a:r>
              <a:rPr lang="en-US" sz="1800" i="1" dirty="0" smtClean="0"/>
              <a:t>by Dave Ellis</a:t>
            </a:r>
            <a:endParaRPr lang="en-US"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17145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solidFill>
                  <a:srgbClr val="E9E5DC"/>
                </a:solidFill>
              </a:rPr>
              <a:t>Reach Associates</a:t>
            </a:r>
            <a:endParaRPr lang="en-US" dirty="0">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25</a:t>
            </a:fld>
            <a:endParaRPr lang="en-US"/>
          </a:p>
        </p:txBody>
      </p:sp>
      <p:sp>
        <p:nvSpPr>
          <p:cNvPr id="7" name="Content Placeholder 2"/>
          <p:cNvSpPr txBox="1">
            <a:spLocks/>
          </p:cNvSpPr>
          <p:nvPr/>
        </p:nvSpPr>
        <p:spPr>
          <a:xfrm>
            <a:off x="228600" y="1981200"/>
            <a:ext cx="7620000" cy="54864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t>Break into groups of 5.</a:t>
            </a:r>
          </a:p>
          <a:p>
            <a:r>
              <a:rPr lang="en-US" sz="2800" dirty="0" smtClean="0"/>
              <a:t>Jigsaw the discussion of Chapter 7:</a:t>
            </a:r>
          </a:p>
          <a:p>
            <a:pPr lvl="2"/>
            <a:r>
              <a:rPr lang="en-US" sz="2800" dirty="0" smtClean="0"/>
              <a:t>P. 170 to the top of 173</a:t>
            </a:r>
          </a:p>
          <a:p>
            <a:pPr lvl="2"/>
            <a:r>
              <a:rPr lang="en-US" sz="2800" dirty="0" smtClean="0"/>
              <a:t>p. 173 to 175</a:t>
            </a:r>
          </a:p>
          <a:p>
            <a:pPr lvl="2"/>
            <a:r>
              <a:rPr lang="en-US" sz="2800" dirty="0" smtClean="0"/>
              <a:t>p. 176 to the top of 178</a:t>
            </a:r>
          </a:p>
          <a:p>
            <a:pPr lvl="2"/>
            <a:r>
              <a:rPr lang="en-US" sz="2800" dirty="0" smtClean="0"/>
              <a:t>p. 178 to the top of 182</a:t>
            </a:r>
          </a:p>
          <a:p>
            <a:pPr lvl="2"/>
            <a:r>
              <a:rPr lang="en-US" sz="2800" dirty="0" smtClean="0"/>
              <a:t>p. 182 to 185</a:t>
            </a:r>
          </a:p>
          <a:p>
            <a:r>
              <a:rPr lang="en-US" sz="2800" dirty="0" smtClean="0"/>
              <a:t>Share the key elements of your section with the rest of your team.</a:t>
            </a:r>
          </a:p>
        </p:txBody>
      </p:sp>
    </p:spTree>
    <p:extLst>
      <p:ext uri="{BB962C8B-B14F-4D97-AF65-F5344CB8AC3E}">
        <p14:creationId xmlns:p14="http://schemas.microsoft.com/office/powerpoint/2010/main" val="245185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Respond to </a:t>
            </a:r>
            <a:r>
              <a:rPr lang="en-US" i="1" dirty="0" smtClean="0">
                <a:solidFill>
                  <a:srgbClr val="C00000"/>
                </a:solidFill>
              </a:rPr>
              <a:t>Listen Fully</a:t>
            </a:r>
            <a:endParaRPr lang="en-US" i="1"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Ideas I got about listening…</a:t>
            </a:r>
          </a:p>
          <a:p>
            <a:r>
              <a:rPr lang="en-US" sz="2800" dirty="0" smtClean="0"/>
              <a:t>Habits I want to break…</a:t>
            </a:r>
          </a:p>
          <a:p>
            <a:r>
              <a:rPr lang="en-US" sz="2800" dirty="0" smtClean="0"/>
              <a:t>Habits I want to make…</a:t>
            </a:r>
          </a:p>
          <a:p>
            <a:r>
              <a:rPr lang="en-US" sz="2800" dirty="0" smtClean="0"/>
              <a:t>Opportunities for my work as an LDC Trainer…</a:t>
            </a:r>
            <a:endParaRPr lang="en-US" sz="2800" dirty="0"/>
          </a:p>
        </p:txBody>
      </p:sp>
      <p:pic>
        <p:nvPicPr>
          <p:cNvPr id="19458" name="Picture 2" descr="http://images.clipartof.com/thumbnails/25036-Clipart-Illustration-Of-An-Orange-Person-Rubbing-His-Chin-While-Thinking-Creative-Thoughts-With-Four-Bub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3333750" cy="377825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26</a:t>
            </a:fld>
            <a:endParaRPr lang="en-US"/>
          </a:p>
        </p:txBody>
      </p:sp>
    </p:spTree>
    <p:extLst>
      <p:ext uri="{BB962C8B-B14F-4D97-AF65-F5344CB8AC3E}">
        <p14:creationId xmlns:p14="http://schemas.microsoft.com/office/powerpoint/2010/main" val="1246986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7657" y="131817"/>
            <a:ext cx="7983537" cy="563563"/>
          </a:xfrm>
        </p:spPr>
        <p:txBody>
          <a:bodyPr/>
          <a:lstStyle/>
          <a:p>
            <a:pPr algn="ctr" eaLnBrk="1" fontAlgn="auto" hangingPunct="1">
              <a:spcAft>
                <a:spcPts val="0"/>
              </a:spcAft>
              <a:defRPr/>
            </a:pPr>
            <a:r>
              <a:rPr lang="en-US" sz="4000" b="1" dirty="0" smtClean="0">
                <a:solidFill>
                  <a:srgbClr val="C00000"/>
                </a:solidFill>
                <a:latin typeface="+mn-lt"/>
                <a:ea typeface="+mn-ea"/>
                <a:cs typeface="Arial" pitchFamily="34" charset="0"/>
              </a:rPr>
              <a:t>Look at Section 2:  What Skills?</a:t>
            </a:r>
            <a:endParaRPr sz="4000" b="1" dirty="0" smtClean="0">
              <a:solidFill>
                <a:srgbClr val="C00000"/>
              </a:solidFill>
              <a:latin typeface="+mn-lt"/>
              <a:ea typeface="+mn-ea"/>
              <a:cs typeface="Arial" pitchFamily="34" charset="0"/>
            </a:endParaRPr>
          </a:p>
        </p:txBody>
      </p:sp>
      <p:pic>
        <p:nvPicPr>
          <p:cNvPr id="5" name="Picture 3" descr="C:\Users\Marilyn\AppData\Local\Microsoft\Windows\Temporary Internet Files\Content.Outlook\TG5SLEFU\LDC_square.jpg"/>
          <p:cNvPicPr>
            <a:picLocks noChangeAspect="1" noChangeArrowheads="1"/>
          </p:cNvPicPr>
          <p:nvPr/>
        </p:nvPicPr>
        <p:blipFill>
          <a:blip r:embed="rId3"/>
          <a:srcRect/>
          <a:stretch>
            <a:fillRect/>
          </a:stretch>
        </p:blipFill>
        <p:spPr bwMode="auto">
          <a:xfrm>
            <a:off x="1971885" y="1373636"/>
            <a:ext cx="3426736" cy="2946466"/>
          </a:xfrm>
          <a:prstGeom prst="rect">
            <a:avLst/>
          </a:prstGeom>
          <a:noFill/>
          <a:ln w="9525">
            <a:solidFill>
              <a:schemeClr val="accent6"/>
            </a:solidFill>
            <a:miter lim="800000"/>
            <a:headEnd/>
            <a:tailEnd/>
          </a:ln>
        </p:spPr>
      </p:pic>
      <p:sp>
        <p:nvSpPr>
          <p:cNvPr id="2" name="Left Arrow 1"/>
          <p:cNvSpPr/>
          <p:nvPr/>
        </p:nvSpPr>
        <p:spPr>
          <a:xfrm>
            <a:off x="5587727" y="2643514"/>
            <a:ext cx="2160587" cy="39528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749"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E202DC2-BC13-4193-A821-ED1B43C10960}" type="slidenum">
              <a:rPr lang="en-US" altLang="en-US" smtClean="0">
                <a:ea typeface="ＭＳ Ｐゴシック" pitchFamily="34" charset="-128"/>
              </a:rPr>
              <a:pPr/>
              <a:t>27</a:t>
            </a:fld>
            <a:endParaRPr lang="en-US" altLang="en-US" smtClean="0">
              <a:ea typeface="ＭＳ Ｐゴシック" pitchFamily="34" charset="-128"/>
            </a:endParaRPr>
          </a:p>
        </p:txBody>
      </p:sp>
      <p:sp>
        <p:nvSpPr>
          <p:cNvPr id="3175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solidFill>
                  <a:srgbClr val="E9E5DC"/>
                </a:solidFill>
                <a:ea typeface="ＭＳ Ｐゴシック" pitchFamily="34" charset="-128"/>
              </a:rPr>
              <a:t>Reach Associates 2014</a:t>
            </a:r>
          </a:p>
        </p:txBody>
      </p:sp>
      <p:sp>
        <p:nvSpPr>
          <p:cNvPr id="7" name="TextBox 6"/>
          <p:cNvSpPr txBox="1"/>
          <p:nvPr/>
        </p:nvSpPr>
        <p:spPr>
          <a:xfrm>
            <a:off x="5587727" y="985123"/>
            <a:ext cx="2767997" cy="1477328"/>
          </a:xfrm>
          <a:prstGeom prst="rect">
            <a:avLst/>
          </a:prstGeom>
          <a:noFill/>
          <a:ln w="25400" cmpd="sng">
            <a:solidFill>
              <a:schemeClr val="tx1"/>
            </a:solidFill>
          </a:ln>
        </p:spPr>
        <p:txBody>
          <a:bodyPr wrap="square" rtlCol="0">
            <a:spAutoFit/>
          </a:bodyPr>
          <a:lstStyle/>
          <a:p>
            <a:pPr marL="285750" indent="-285750">
              <a:buFont typeface="Arial" panose="020B0604020202020204" pitchFamily="34" charset="0"/>
              <a:buChar char="•"/>
            </a:pPr>
            <a:r>
              <a:rPr lang="en-US" b="1" dirty="0" err="1"/>
              <a:t>UbD</a:t>
            </a:r>
            <a:endParaRPr lang="en-US" b="1" dirty="0"/>
          </a:p>
          <a:p>
            <a:pPr marL="285750" indent="-285750">
              <a:buFont typeface="Arial" panose="020B0604020202020204" pitchFamily="34" charset="0"/>
              <a:buChar char="•"/>
            </a:pPr>
            <a:r>
              <a:rPr lang="en-US" b="1" dirty="0"/>
              <a:t>Grade level CCSS reading, writing, speaking and listening skills</a:t>
            </a:r>
          </a:p>
        </p:txBody>
      </p:sp>
      <p:sp>
        <p:nvSpPr>
          <p:cNvPr id="8" name="TextBox 4"/>
          <p:cNvSpPr txBox="1">
            <a:spLocks noChangeArrowheads="1"/>
          </p:cNvSpPr>
          <p:nvPr/>
        </p:nvSpPr>
        <p:spPr bwMode="auto">
          <a:xfrm>
            <a:off x="409546" y="4755933"/>
            <a:ext cx="7772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200" b="1" dirty="0">
                <a:solidFill>
                  <a:schemeClr val="bg2">
                    <a:lumMod val="10000"/>
                  </a:schemeClr>
                </a:solidFill>
              </a:rPr>
              <a:t>LDC provides a context for shared and collaborative </a:t>
            </a:r>
            <a:r>
              <a:rPr lang="en-US" altLang="en-US" sz="2200" b="1" dirty="0" smtClean="0">
                <a:solidFill>
                  <a:schemeClr val="bg2">
                    <a:lumMod val="10000"/>
                  </a:schemeClr>
                </a:solidFill>
              </a:rPr>
              <a:t>responsibility.</a:t>
            </a:r>
          </a:p>
          <a:p>
            <a:endParaRPr lang="en-US" altLang="en-US" sz="1000" b="1" dirty="0" smtClean="0">
              <a:solidFill>
                <a:schemeClr val="bg2">
                  <a:lumMod val="10000"/>
                </a:schemeClr>
              </a:solidFill>
            </a:endParaRPr>
          </a:p>
          <a:p>
            <a:r>
              <a:rPr lang="en-US" altLang="en-US" sz="2200" b="1" dirty="0" smtClean="0">
                <a:solidFill>
                  <a:schemeClr val="bg2">
                    <a:lumMod val="10000"/>
                  </a:schemeClr>
                </a:solidFill>
              </a:rPr>
              <a:t>LDC provides a context for continuous </a:t>
            </a:r>
            <a:r>
              <a:rPr lang="en-US" altLang="en-US" sz="2200" b="1" dirty="0">
                <a:solidFill>
                  <a:schemeClr val="bg2">
                    <a:lumMod val="10000"/>
                  </a:schemeClr>
                </a:solidFill>
              </a:rPr>
              <a:t>professional </a:t>
            </a:r>
            <a:r>
              <a:rPr lang="en-US" altLang="en-US" sz="2200" b="1" dirty="0" smtClean="0">
                <a:solidFill>
                  <a:schemeClr val="bg2">
                    <a:lumMod val="10000"/>
                  </a:schemeClr>
                </a:solidFill>
              </a:rPr>
              <a:t>learning.</a:t>
            </a:r>
            <a:endParaRPr lang="en-US" altLang="en-US" sz="2200" b="1" dirty="0">
              <a:solidFill>
                <a:schemeClr val="bg2">
                  <a:lumMod val="10000"/>
                </a:schemeClr>
              </a:solidFill>
            </a:endParaRPr>
          </a:p>
        </p:txBody>
      </p:sp>
      <p:sp>
        <p:nvSpPr>
          <p:cNvPr id="9" name="TextBox 4"/>
          <p:cNvSpPr txBox="1">
            <a:spLocks noChangeArrowheads="1"/>
          </p:cNvSpPr>
          <p:nvPr/>
        </p:nvSpPr>
        <p:spPr bwMode="auto">
          <a:xfrm>
            <a:off x="5587727" y="3101245"/>
            <a:ext cx="276799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altLang="en-US" dirty="0" smtClean="0">
                <a:solidFill>
                  <a:srgbClr val="A70000"/>
                </a:solidFill>
              </a:rPr>
              <a:t>Preparing Cluster </a:t>
            </a:r>
          </a:p>
          <a:p>
            <a:pPr marL="342900" indent="-342900">
              <a:buFont typeface="Arial" panose="020B0604020202020204" pitchFamily="34" charset="0"/>
              <a:buChar char="•"/>
            </a:pPr>
            <a:r>
              <a:rPr lang="en-US" altLang="en-US" dirty="0" smtClean="0">
                <a:solidFill>
                  <a:srgbClr val="A70000"/>
                </a:solidFill>
              </a:rPr>
              <a:t>Reading Cluster </a:t>
            </a:r>
          </a:p>
          <a:p>
            <a:pPr marL="342900" indent="-342900">
              <a:buFont typeface="Arial" panose="020B0604020202020204" pitchFamily="34" charset="0"/>
              <a:buChar char="•"/>
            </a:pPr>
            <a:r>
              <a:rPr lang="en-US" altLang="en-US" dirty="0" smtClean="0">
                <a:solidFill>
                  <a:srgbClr val="A70000"/>
                </a:solidFill>
              </a:rPr>
              <a:t>Transition to Writing</a:t>
            </a:r>
          </a:p>
          <a:p>
            <a:pPr marL="285750" indent="-285750">
              <a:buFont typeface="Arial" panose="020B0604020202020204" pitchFamily="34" charset="0"/>
              <a:buChar char="•"/>
            </a:pPr>
            <a:r>
              <a:rPr lang="en-US" altLang="en-US" dirty="0" smtClean="0">
                <a:solidFill>
                  <a:srgbClr val="A70000"/>
                </a:solidFill>
              </a:rPr>
              <a:t> Writing Cluster </a:t>
            </a:r>
          </a:p>
          <a:p>
            <a:endParaRPr lang="en-US" altLang="en-US" sz="2000" b="1" dirty="0" smtClean="0">
              <a:solidFill>
                <a:schemeClr val="bg2">
                  <a:lumMod val="10000"/>
                </a:schemeClr>
              </a:solidFill>
            </a:endParaRPr>
          </a:p>
        </p:txBody>
      </p:sp>
    </p:spTree>
    <p:extLst>
      <p:ext uri="{BB962C8B-B14F-4D97-AF65-F5344CB8AC3E}">
        <p14:creationId xmlns:p14="http://schemas.microsoft.com/office/powerpoint/2010/main" val="11166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F0A69C8F-01CB-4415-8825-1510D7ACB43B}" type="slidenum">
              <a:rPr lang="en-US" altLang="en-US" smtClean="0"/>
              <a:pPr/>
              <a:t>28</a:t>
            </a:fld>
            <a:endParaRPr lang="en-US" altLang="en-US" smtClean="0"/>
          </a:p>
        </p:txBody>
      </p:sp>
      <p:sp>
        <p:nvSpPr>
          <p:cNvPr id="7065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t>Reach Associates 2014</a:t>
            </a:r>
          </a:p>
        </p:txBody>
      </p:sp>
      <p:graphicFrame>
        <p:nvGraphicFramePr>
          <p:cNvPr id="6" name="Diagram 5"/>
          <p:cNvGraphicFramePr/>
          <p:nvPr>
            <p:extLst>
              <p:ext uri="{D42A27DB-BD31-4B8C-83A1-F6EECF244321}">
                <p14:modId xmlns:p14="http://schemas.microsoft.com/office/powerpoint/2010/main" val="3621831615"/>
              </p:ext>
            </p:extLst>
          </p:nvPr>
        </p:nvGraphicFramePr>
        <p:xfrm>
          <a:off x="0" y="551793"/>
          <a:ext cx="8319103" cy="522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61" name="TextBox 6"/>
          <p:cNvSpPr txBox="1">
            <a:spLocks noChangeArrowheads="1"/>
          </p:cNvSpPr>
          <p:nvPr/>
        </p:nvSpPr>
        <p:spPr bwMode="auto">
          <a:xfrm>
            <a:off x="1066801" y="552450"/>
            <a:ext cx="63436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b="1" dirty="0" smtClean="0"/>
              <a:t>Sample LDC </a:t>
            </a:r>
            <a:r>
              <a:rPr lang="en-US" altLang="en-US" sz="2800" b="1" dirty="0"/>
              <a:t>Skill Cluster Ladder</a:t>
            </a:r>
            <a:endParaRPr lang="en-US" altLang="en-US" sz="2800" dirty="0"/>
          </a:p>
          <a:p>
            <a:endParaRPr lang="en-US" altLang="en-US" dirty="0"/>
          </a:p>
        </p:txBody>
      </p:sp>
      <p:sp>
        <p:nvSpPr>
          <p:cNvPr id="2" name="TextBox 1"/>
          <p:cNvSpPr txBox="1"/>
          <p:nvPr/>
        </p:nvSpPr>
        <p:spPr>
          <a:xfrm>
            <a:off x="1219200" y="5806440"/>
            <a:ext cx="1158240" cy="369332"/>
          </a:xfrm>
          <a:prstGeom prst="rect">
            <a:avLst/>
          </a:prstGeom>
          <a:noFill/>
        </p:spPr>
        <p:txBody>
          <a:bodyPr wrap="square" rtlCol="0">
            <a:spAutoFit/>
          </a:bodyPr>
          <a:lstStyle/>
          <a:p>
            <a:r>
              <a:rPr lang="en-US" b="1" dirty="0" smtClean="0"/>
              <a:t>1-2 Days</a:t>
            </a:r>
            <a:endParaRPr lang="en-US" b="1" dirty="0"/>
          </a:p>
        </p:txBody>
      </p:sp>
      <p:sp>
        <p:nvSpPr>
          <p:cNvPr id="7" name="TextBox 6"/>
          <p:cNvSpPr txBox="1"/>
          <p:nvPr/>
        </p:nvSpPr>
        <p:spPr>
          <a:xfrm>
            <a:off x="3520440" y="4553188"/>
            <a:ext cx="1158240" cy="369332"/>
          </a:xfrm>
          <a:prstGeom prst="rect">
            <a:avLst/>
          </a:prstGeom>
          <a:noFill/>
        </p:spPr>
        <p:txBody>
          <a:bodyPr wrap="square" rtlCol="0">
            <a:spAutoFit/>
          </a:bodyPr>
          <a:lstStyle/>
          <a:p>
            <a:r>
              <a:rPr lang="en-US" b="1" dirty="0" smtClean="0"/>
              <a:t>3-7 Days</a:t>
            </a:r>
            <a:endParaRPr lang="en-US" b="1" dirty="0"/>
          </a:p>
        </p:txBody>
      </p:sp>
      <p:sp>
        <p:nvSpPr>
          <p:cNvPr id="8" name="TextBox 7"/>
          <p:cNvSpPr txBox="1"/>
          <p:nvPr/>
        </p:nvSpPr>
        <p:spPr>
          <a:xfrm>
            <a:off x="6416040" y="4078962"/>
            <a:ext cx="1158240" cy="369332"/>
          </a:xfrm>
          <a:prstGeom prst="rect">
            <a:avLst/>
          </a:prstGeom>
          <a:noFill/>
        </p:spPr>
        <p:txBody>
          <a:bodyPr wrap="square" rtlCol="0">
            <a:spAutoFit/>
          </a:bodyPr>
          <a:lstStyle/>
          <a:p>
            <a:r>
              <a:rPr lang="en-US" b="1" dirty="0" smtClean="0"/>
              <a:t>3-7 Days</a:t>
            </a:r>
            <a:endParaRPr lang="en-US" b="1" dirty="0"/>
          </a:p>
        </p:txBody>
      </p:sp>
      <p:sp>
        <p:nvSpPr>
          <p:cNvPr id="9" name="TextBox 8"/>
          <p:cNvSpPr txBox="1"/>
          <p:nvPr/>
        </p:nvSpPr>
        <p:spPr>
          <a:xfrm>
            <a:off x="4678680" y="3288268"/>
            <a:ext cx="1158240" cy="369332"/>
          </a:xfrm>
          <a:prstGeom prst="rect">
            <a:avLst/>
          </a:prstGeom>
          <a:noFill/>
        </p:spPr>
        <p:txBody>
          <a:bodyPr wrap="square" rtlCol="0">
            <a:spAutoFit/>
          </a:bodyPr>
          <a:lstStyle/>
          <a:p>
            <a:r>
              <a:rPr lang="en-US" b="1" dirty="0" smtClean="0"/>
              <a:t>1-2 Days</a:t>
            </a:r>
            <a:endParaRPr lang="en-US" b="1" dirty="0"/>
          </a:p>
        </p:txBody>
      </p:sp>
    </p:spTree>
    <p:extLst>
      <p:ext uri="{BB962C8B-B14F-4D97-AF65-F5344CB8AC3E}">
        <p14:creationId xmlns:p14="http://schemas.microsoft.com/office/powerpoint/2010/main" val="190272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3"/>
          <p:cNvSpPr txBox="1">
            <a:spLocks noChangeArrowheads="1"/>
          </p:cNvSpPr>
          <p:nvPr/>
        </p:nvSpPr>
        <p:spPr bwMode="auto">
          <a:xfrm>
            <a:off x="584200" y="3284538"/>
            <a:ext cx="812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75" indent="-396875"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08A1D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C00000"/>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2AD8D"/>
              </a:buClr>
              <a:buFont typeface="Arial" pitchFamily="34" charset="0"/>
              <a:buChar char="•"/>
              <a:defRPr sz="1400">
                <a:solidFill>
                  <a:schemeClr val="tx1"/>
                </a:solidFill>
                <a:latin typeface="Calibri" pitchFamily="34" charset="0"/>
              </a:defRPr>
            </a:lvl5pPr>
            <a:lvl6pPr marL="25146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6pPr>
            <a:lvl7pPr marL="29718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7pPr>
            <a:lvl8pPr marL="34290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8pPr>
            <a:lvl9pPr marL="38862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9pPr>
          </a:lstStyle>
          <a:p>
            <a:pPr defTabSz="912813" eaLnBrk="1" fontAlgn="base" hangingPunct="1">
              <a:lnSpc>
                <a:spcPct val="90000"/>
              </a:lnSpc>
              <a:spcAft>
                <a:spcPct val="0"/>
              </a:spcAft>
              <a:buClr>
                <a:srgbClr val="CE6B28"/>
              </a:buClr>
              <a:buFontTx/>
              <a:buNone/>
            </a:pPr>
            <a:r>
              <a:rPr lang="en-US" altLang="en-US" sz="2000" b="1" u="sng" dirty="0">
                <a:solidFill>
                  <a:srgbClr val="000000"/>
                </a:solidFill>
                <a:latin typeface="Arial" pitchFamily="34" charset="0"/>
                <a:ea typeface="ＭＳ Ｐゴシック" pitchFamily="34" charset="-128"/>
              </a:rPr>
              <a:t>Skill Cluster 2</a:t>
            </a:r>
            <a:r>
              <a:rPr lang="en-US" altLang="en-US" sz="2000" b="1" dirty="0">
                <a:solidFill>
                  <a:srgbClr val="000000"/>
                </a:solidFill>
                <a:latin typeface="Arial" pitchFamily="34" charset="0"/>
                <a:ea typeface="ＭＳ Ｐゴシック" pitchFamily="34" charset="-128"/>
              </a:rPr>
              <a:t>:  Reading Process </a:t>
            </a:r>
            <a:r>
              <a:rPr lang="en-US" altLang="en-US" sz="1600" b="1" dirty="0">
                <a:solidFill>
                  <a:srgbClr val="000000"/>
                </a:solidFill>
                <a:latin typeface="Arial" pitchFamily="34" charset="0"/>
                <a:ea typeface="ＭＳ Ｐゴシック" pitchFamily="34" charset="-128"/>
              </a:rPr>
              <a:t>(Grade </a:t>
            </a:r>
            <a:r>
              <a:rPr lang="en-US" altLang="en-US" sz="1600" b="1" dirty="0" smtClean="0">
                <a:solidFill>
                  <a:srgbClr val="000000"/>
                </a:solidFill>
                <a:latin typeface="Arial" pitchFamily="34" charset="0"/>
                <a:ea typeface="ＭＳ Ｐゴシック" pitchFamily="34" charset="-128"/>
              </a:rPr>
              <a:t>8)</a:t>
            </a:r>
            <a:endParaRPr lang="en-US" altLang="en-US" sz="2000" b="1" dirty="0">
              <a:solidFill>
                <a:srgbClr val="000000"/>
              </a:solidFill>
              <a:latin typeface="Arial" pitchFamily="34" charset="0"/>
              <a:ea typeface="ＭＳ Ｐゴシック" pitchFamily="34" charset="-128"/>
            </a:endParaRPr>
          </a:p>
        </p:txBody>
      </p:sp>
      <p:sp>
        <p:nvSpPr>
          <p:cNvPr id="69635" name="Rectangle 4"/>
          <p:cNvSpPr>
            <a:spLocks noChangeArrowheads="1"/>
          </p:cNvSpPr>
          <p:nvPr/>
        </p:nvSpPr>
        <p:spPr bwMode="auto">
          <a:xfrm>
            <a:off x="685800" y="1392238"/>
            <a:ext cx="7924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08A1D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C00000"/>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2AD8D"/>
              </a:buClr>
              <a:buFont typeface="Arial" pitchFamily="34" charset="0"/>
              <a:buChar char="•"/>
              <a:defRPr sz="1400">
                <a:solidFill>
                  <a:schemeClr val="tx1"/>
                </a:solidFill>
                <a:latin typeface="Calibri" pitchFamily="34" charset="0"/>
              </a:defRPr>
            </a:lvl5pPr>
            <a:lvl6pPr marL="25146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6pPr>
            <a:lvl7pPr marL="29718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7pPr>
            <a:lvl8pPr marL="34290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8pPr>
            <a:lvl9pPr marL="3886200" indent="-228600" defTabSz="912813" eaLnBrk="0" fontAlgn="base" hangingPunct="0">
              <a:spcBef>
                <a:spcPct val="20000"/>
              </a:spcBef>
              <a:spcAft>
                <a:spcPct val="0"/>
              </a:spcAft>
              <a:buClr>
                <a:srgbClr val="C2AD8D"/>
              </a:buClr>
              <a:buFont typeface="Arial" pitchFamily="34" charset="0"/>
              <a:buChar char="•"/>
              <a:defRPr sz="1400">
                <a:solidFill>
                  <a:schemeClr val="tx1"/>
                </a:solidFill>
                <a:latin typeface="Calibri" pitchFamily="34" charset="0"/>
              </a:defRPr>
            </a:lvl9pPr>
          </a:lstStyle>
          <a:p>
            <a:pPr defTabSz="912813" eaLnBrk="1" fontAlgn="base" hangingPunct="1">
              <a:spcBef>
                <a:spcPct val="0"/>
              </a:spcBef>
              <a:spcAft>
                <a:spcPct val="0"/>
              </a:spcAft>
              <a:buClrTx/>
              <a:buFontTx/>
              <a:buChar char="-"/>
            </a:pPr>
            <a:r>
              <a:rPr lang="en-US" altLang="en-US" sz="2600" b="1" dirty="0">
                <a:solidFill>
                  <a:srgbClr val="C00000"/>
                </a:solidFill>
                <a:ea typeface="ＭＳ Ｐゴシック" pitchFamily="34" charset="-128"/>
              </a:rPr>
              <a:t>Skills are from ELA and </a:t>
            </a:r>
            <a:r>
              <a:rPr lang="en-US" altLang="en-US" sz="2600" b="1" u="sng" dirty="0">
                <a:solidFill>
                  <a:srgbClr val="C00000"/>
                </a:solidFill>
                <a:ea typeface="ＭＳ Ｐゴシック" pitchFamily="34" charset="-128"/>
              </a:rPr>
              <a:t>content specific grade level standards</a:t>
            </a:r>
            <a:r>
              <a:rPr lang="en-US" altLang="en-US" sz="2600" b="1" dirty="0">
                <a:solidFill>
                  <a:srgbClr val="C00000"/>
                </a:solidFill>
                <a:ea typeface="ＭＳ Ｐゴシック" pitchFamily="34" charset="-128"/>
              </a:rPr>
              <a:t>.</a:t>
            </a:r>
          </a:p>
          <a:p>
            <a:pPr defTabSz="912813" eaLnBrk="1" fontAlgn="base" hangingPunct="1">
              <a:spcBef>
                <a:spcPct val="0"/>
              </a:spcBef>
              <a:spcAft>
                <a:spcPct val="0"/>
              </a:spcAft>
              <a:buClrTx/>
              <a:buFontTx/>
              <a:buChar char="-"/>
            </a:pPr>
            <a:r>
              <a:rPr lang="en-US" altLang="en-US" sz="2600" b="1" dirty="0">
                <a:solidFill>
                  <a:srgbClr val="C00000"/>
                </a:solidFill>
                <a:ea typeface="ＭＳ Ｐゴシック" pitchFamily="34" charset="-128"/>
              </a:rPr>
              <a:t>Definition </a:t>
            </a:r>
            <a:r>
              <a:rPr lang="en-US" altLang="en-US" sz="2600" b="1" i="1" dirty="0">
                <a:solidFill>
                  <a:srgbClr val="C00000"/>
                </a:solidFill>
                <a:ea typeface="ＭＳ Ｐゴシック" pitchFamily="34" charset="-128"/>
              </a:rPr>
              <a:t>(ability to….) </a:t>
            </a:r>
            <a:r>
              <a:rPr lang="en-US" altLang="en-US" sz="2600" b="1" dirty="0">
                <a:solidFill>
                  <a:srgbClr val="C00000"/>
                </a:solidFill>
                <a:ea typeface="ＭＳ Ｐゴシック" pitchFamily="34" charset="-128"/>
              </a:rPr>
              <a:t>creates instructional clarity.</a:t>
            </a:r>
          </a:p>
          <a:p>
            <a:pPr defTabSz="912813" eaLnBrk="1" fontAlgn="base" hangingPunct="1">
              <a:spcBef>
                <a:spcPct val="0"/>
              </a:spcBef>
              <a:spcAft>
                <a:spcPct val="0"/>
              </a:spcAft>
              <a:buClrTx/>
              <a:buFontTx/>
              <a:buChar char="-"/>
            </a:pPr>
            <a:r>
              <a:rPr lang="en-US" altLang="en-US" sz="2600" b="1" dirty="0">
                <a:solidFill>
                  <a:srgbClr val="C00000"/>
                </a:solidFill>
                <a:ea typeface="ＭＳ Ｐゴシック" pitchFamily="34" charset="-128"/>
              </a:rPr>
              <a:t>Specific skills guide teacher in planning instruction.</a:t>
            </a:r>
            <a:r>
              <a:rPr lang="en-US" altLang="en-US" sz="2400" dirty="0">
                <a:solidFill>
                  <a:srgbClr val="000090"/>
                </a:solidFill>
                <a:latin typeface="Arial" pitchFamily="34" charset="0"/>
                <a:ea typeface="ＭＳ Ｐゴシック" pitchFamily="34" charset="-128"/>
                <a:cs typeface="Arial" pitchFamily="34" charset="0"/>
              </a:rPr>
              <a:t>. </a:t>
            </a:r>
            <a:r>
              <a:rPr lang="en-US" altLang="en-US" sz="2400" dirty="0">
                <a:solidFill>
                  <a:srgbClr val="000000"/>
                </a:solidFill>
                <a:ea typeface="ＭＳ Ｐゴシック" pitchFamily="34" charset="-128"/>
              </a:rPr>
              <a:t> </a:t>
            </a:r>
          </a:p>
        </p:txBody>
      </p:sp>
      <p:sp>
        <p:nvSpPr>
          <p:cNvPr id="50182" name="Title 1"/>
          <p:cNvSpPr>
            <a:spLocks noGrp="1"/>
          </p:cNvSpPr>
          <p:nvPr>
            <p:ph type="title"/>
          </p:nvPr>
        </p:nvSpPr>
        <p:spPr>
          <a:xfrm>
            <a:off x="508000" y="295275"/>
            <a:ext cx="8012113" cy="862013"/>
          </a:xfrm>
        </p:spPr>
        <p:txBody>
          <a:bodyPr/>
          <a:lstStyle/>
          <a:p>
            <a:pPr eaLnBrk="1" fontAlgn="auto" hangingPunct="1">
              <a:spcAft>
                <a:spcPts val="0"/>
              </a:spcAft>
              <a:defRPr/>
            </a:pPr>
            <a:r>
              <a:rPr sz="2800" smtClean="0">
                <a:solidFill>
                  <a:srgbClr val="000090"/>
                </a:solidFill>
                <a:cs typeface="Arial" pitchFamily="34" charset="0"/>
              </a:rPr>
              <a:t>Each skill cluster is broken into </a:t>
            </a:r>
            <a:r>
              <a:rPr sz="2800" smtClean="0">
                <a:solidFill>
                  <a:srgbClr val="A70000"/>
                </a:solidFill>
                <a:cs typeface="Arial" pitchFamily="34" charset="0"/>
              </a:rPr>
              <a:t>specific skills </a:t>
            </a:r>
            <a:r>
              <a:rPr sz="2800" smtClean="0">
                <a:solidFill>
                  <a:srgbClr val="000090"/>
                </a:solidFill>
                <a:cs typeface="Arial" pitchFamily="34" charset="0"/>
              </a:rPr>
              <a:t>which helps guides teacher in planning instruction.  </a:t>
            </a:r>
          </a:p>
        </p:txBody>
      </p:sp>
      <p:sp>
        <p:nvSpPr>
          <p:cNvPr id="69638"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BB4710E-24BB-43A0-864C-ABD268F72ECB}" type="slidenum">
              <a:rPr lang="en-US" altLang="en-US" smtClean="0">
                <a:ea typeface="ＭＳ Ｐゴシック" pitchFamily="34" charset="-128"/>
              </a:rPr>
              <a:pPr/>
              <a:t>29</a:t>
            </a:fld>
            <a:endParaRPr lang="en-US" altLang="en-US" smtClean="0">
              <a:ea typeface="ＭＳ Ｐゴシック" pitchFamily="34" charset="-128"/>
            </a:endParaRPr>
          </a:p>
        </p:txBody>
      </p:sp>
      <p:sp>
        <p:nvSpPr>
          <p:cNvPr id="2" name="Footer Placeholder 1"/>
          <p:cNvSpPr>
            <a:spLocks noGrp="1"/>
          </p:cNvSpPr>
          <p:nvPr>
            <p:ph type="ftr" sz="quarter" idx="11"/>
          </p:nvPr>
        </p:nvSpPr>
        <p:spPr/>
        <p:txBody>
          <a:bodyPr/>
          <a:lstStyle/>
          <a:p>
            <a:pPr>
              <a:defRPr/>
            </a:pPr>
            <a:r>
              <a:rPr lang="en-US" smtClean="0">
                <a:solidFill>
                  <a:srgbClr val="E9E5DC"/>
                </a:solidFill>
              </a:rPr>
              <a:t>Reach Associates 2014</a:t>
            </a:r>
            <a:endParaRPr lang="en-US">
              <a:solidFill>
                <a:srgbClr val="E9E5DC"/>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09630990"/>
              </p:ext>
            </p:extLst>
          </p:nvPr>
        </p:nvGraphicFramePr>
        <p:xfrm>
          <a:off x="304800" y="3810000"/>
          <a:ext cx="8001000" cy="2671999"/>
        </p:xfrm>
        <a:graphic>
          <a:graphicData uri="http://schemas.openxmlformats.org/drawingml/2006/table">
            <a:tbl>
              <a:tblPr firstRow="1" bandRow="1">
                <a:effectLst>
                  <a:outerShdw blurRad="50800" dist="38100" dir="2700000">
                    <a:srgbClr val="000000">
                      <a:alpha val="43000"/>
                    </a:srgbClr>
                  </a:outerShdw>
                </a:effectLst>
                <a:tableStyleId>{1E171933-4619-4E11-9A3F-F7608DF75F80}</a:tableStyleId>
              </a:tblPr>
              <a:tblGrid>
                <a:gridCol w="2180522"/>
                <a:gridCol w="5820478"/>
              </a:tblGrid>
              <a:tr h="385999">
                <a:tc>
                  <a:txBody>
                    <a:bodyPr/>
                    <a:lstStyle/>
                    <a:p>
                      <a:pPr algn="ctr"/>
                      <a:r>
                        <a:rPr lang="en-US" sz="1800" dirty="0" smtClean="0">
                          <a:solidFill>
                            <a:schemeClr val="bg1"/>
                          </a:solidFill>
                        </a:rPr>
                        <a:t>          Skill</a:t>
                      </a:r>
                      <a:endParaRPr lang="en-US" sz="1800"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r>
                        <a:rPr lang="en-US" sz="1800" dirty="0" smtClean="0">
                          <a:solidFill>
                            <a:schemeClr val="bg1"/>
                          </a:solidFill>
                        </a:rPr>
                        <a:t>                              Definition</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55162">
                <a:tc>
                  <a:txBody>
                    <a:bodyPr/>
                    <a:lstStyle/>
                    <a:p>
                      <a:r>
                        <a:rPr lang="en-US" sz="1800" b="1" kern="1200" dirty="0" smtClean="0">
                          <a:solidFill>
                            <a:schemeClr val="dk1"/>
                          </a:solidFill>
                          <a:effectLst/>
                          <a:latin typeface="+mn-lt"/>
                          <a:ea typeface="+mn-ea"/>
                          <a:cs typeface="+mn-cs"/>
                        </a:rPr>
                        <a:t>CLOSE ACTIVE READING</a:t>
                      </a:r>
                      <a:endParaRPr lang="en-US" sz="1800" b="1" i="0" u="none" strike="noStrike" kern="1200" baseline="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US" sz="1800" kern="1200" dirty="0" smtClean="0">
                          <a:solidFill>
                            <a:schemeClr val="dk1"/>
                          </a:solidFill>
                          <a:effectLst/>
                          <a:latin typeface="+mn-lt"/>
                          <a:ea typeface="+mn-ea"/>
                          <a:cs typeface="+mn-cs"/>
                        </a:rPr>
                        <a:t>Ability to:</a:t>
                      </a:r>
                    </a:p>
                    <a:p>
                      <a:pPr lvl="0"/>
                      <a:r>
                        <a:rPr lang="en-US" sz="1800" kern="1200" dirty="0" smtClean="0">
                          <a:solidFill>
                            <a:schemeClr val="dk1"/>
                          </a:solidFill>
                          <a:effectLst/>
                          <a:latin typeface="+mn-lt"/>
                          <a:ea typeface="+mn-ea"/>
                          <a:cs typeface="+mn-cs"/>
                        </a:rPr>
                        <a:t>read purposefully; cite and record textual evidence that most strongly supports an analysis of what the text says explicitly as well as inferences drawn from the text (RI8.1);</a:t>
                      </a:r>
                    </a:p>
                    <a:p>
                      <a:pPr lvl="0"/>
                      <a:r>
                        <a:rPr lang="en-US" sz="1800" kern="1200" dirty="0" smtClean="0">
                          <a:solidFill>
                            <a:schemeClr val="dk1"/>
                          </a:solidFill>
                          <a:effectLst/>
                          <a:latin typeface="+mn-lt"/>
                          <a:ea typeface="+mn-ea"/>
                          <a:cs typeface="+mn-cs"/>
                        </a:rPr>
                        <a:t>determine a central idea of a text and analyze its development over the course of the text including the relationship to supporting ideas(RI8.2);</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provide an objective summary of the text (RI8.2)</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97612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Norms</a:t>
            </a:r>
            <a:endParaRPr lang="en-US" dirty="0">
              <a:solidFill>
                <a:srgbClr val="C00000"/>
              </a:solidFill>
            </a:endParaRPr>
          </a:p>
        </p:txBody>
      </p:sp>
      <p:sp>
        <p:nvSpPr>
          <p:cNvPr id="3" name="Content Placeholder 2"/>
          <p:cNvSpPr>
            <a:spLocks noGrp="1"/>
          </p:cNvSpPr>
          <p:nvPr>
            <p:ph idx="1"/>
          </p:nvPr>
        </p:nvSpPr>
        <p:spPr>
          <a:xfrm>
            <a:off x="457200" y="2362200"/>
            <a:ext cx="7620000" cy="4800600"/>
          </a:xfrm>
        </p:spPr>
        <p:txBody>
          <a:bodyPr>
            <a:normAutofit/>
          </a:bodyPr>
          <a:lstStyle/>
          <a:p>
            <a:pPr marL="114300" indent="0">
              <a:buNone/>
            </a:pPr>
            <a:r>
              <a:rPr lang="en-US" sz="2800" dirty="0" smtClean="0"/>
              <a:t>Please complete the following three sentence stems…</a:t>
            </a:r>
          </a:p>
          <a:p>
            <a:r>
              <a:rPr lang="en-US" sz="2800" b="1" dirty="0" smtClean="0">
                <a:solidFill>
                  <a:srgbClr val="C00000"/>
                </a:solidFill>
              </a:rPr>
              <a:t>It would help me today if we all agree to…</a:t>
            </a:r>
          </a:p>
          <a:p>
            <a:r>
              <a:rPr lang="en-US" sz="2800" b="1" dirty="0" smtClean="0">
                <a:solidFill>
                  <a:srgbClr val="C00000"/>
                </a:solidFill>
              </a:rPr>
              <a:t>It would really be beneficial if we could all just…</a:t>
            </a:r>
          </a:p>
          <a:p>
            <a:r>
              <a:rPr lang="en-US" sz="2800" b="1" dirty="0" smtClean="0">
                <a:solidFill>
                  <a:srgbClr val="C00000"/>
                </a:solidFill>
              </a:rPr>
              <a:t>It would be best if we could refrain from…</a:t>
            </a:r>
          </a:p>
          <a:p>
            <a:endParaRPr lang="en-US" sz="2800" dirty="0"/>
          </a:p>
          <a:p>
            <a:pPr marL="114300" indent="0">
              <a:buNone/>
            </a:pPr>
            <a:r>
              <a:rPr lang="en-US" sz="2800" dirty="0" smtClean="0"/>
              <a:t>- Share at your table.</a:t>
            </a:r>
          </a:p>
          <a:p>
            <a:pPr marL="114300" indent="0">
              <a:buNone/>
            </a:pPr>
            <a:r>
              <a:rPr lang="en-US" sz="2800" dirty="0" smtClean="0"/>
              <a:t>- Agree to share out one for each sentence stem.</a:t>
            </a:r>
          </a:p>
        </p:txBody>
      </p:sp>
      <p:sp>
        <p:nvSpPr>
          <p:cNvPr id="4" name="Footer Placeholder 3"/>
          <p:cNvSpPr>
            <a:spLocks noGrp="1"/>
          </p:cNvSpPr>
          <p:nvPr>
            <p:ph type="ftr" sz="quarter" idx="11"/>
          </p:nvPr>
        </p:nvSpPr>
        <p:spPr/>
        <p:txBody>
          <a:bodyPr/>
          <a:lstStyle/>
          <a:p>
            <a:r>
              <a:rPr lang="en-US" smtClean="0"/>
              <a:t>Reach Associates 2014</a:t>
            </a:r>
            <a:endParaRPr lang="en-US"/>
          </a:p>
        </p:txBody>
      </p:sp>
      <p:sp>
        <p:nvSpPr>
          <p:cNvPr id="5" name="Slide Number Placeholder 4"/>
          <p:cNvSpPr>
            <a:spLocks noGrp="1"/>
          </p:cNvSpPr>
          <p:nvPr>
            <p:ph type="sldNum" sz="quarter" idx="12"/>
          </p:nvPr>
        </p:nvSpPr>
        <p:spPr/>
        <p:txBody>
          <a:bodyPr/>
          <a:lstStyle/>
          <a:p>
            <a:fld id="{47A12E3D-32C6-44D3-9AB3-E4245DF05185}" type="slidenum">
              <a:rPr lang="en-US" smtClean="0"/>
              <a:t>3</a:t>
            </a:fld>
            <a:endParaRPr lang="en-US"/>
          </a:p>
        </p:txBody>
      </p:sp>
      <p:pic>
        <p:nvPicPr>
          <p:cNvPr id="6" name="Picture 2" descr="http://www.imageenvision.com/150/37691-clip-art-graphic-of-yellow-guy-characters-shaking-hands-by-jester-arts.jpg"/>
          <p:cNvPicPr>
            <a:picLocks noChangeAspect="1" noChangeArrowheads="1"/>
          </p:cNvPicPr>
          <p:nvPr/>
        </p:nvPicPr>
        <p:blipFill rotWithShape="1">
          <a:blip r:embed="rId2">
            <a:extLst>
              <a:ext uri="{28A0092B-C50C-407E-A947-70E740481C1C}">
                <a14:useLocalDpi xmlns:a14="http://schemas.microsoft.com/office/drawing/2010/main" val="0"/>
              </a:ext>
            </a:extLst>
          </a:blip>
          <a:srcRect b="7676"/>
          <a:stretch/>
        </p:blipFill>
        <p:spPr bwMode="auto">
          <a:xfrm>
            <a:off x="5943600" y="381000"/>
            <a:ext cx="1970763" cy="200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43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C00000"/>
                </a:solidFill>
              </a:rPr>
              <a:t>What Skills Do Students Need?</a:t>
            </a:r>
            <a:endParaRPr lang="en-US" dirty="0">
              <a:solidFill>
                <a:srgbClr val="C00000"/>
              </a:solidFill>
            </a:endParaRPr>
          </a:p>
        </p:txBody>
      </p:sp>
      <p:sp>
        <p:nvSpPr>
          <p:cNvPr id="6758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93990A0-5F12-4630-BF7F-A09FDDAD606F}" type="slidenum">
              <a:rPr lang="en-US" altLang="en-US" smtClean="0">
                <a:ea typeface="ＭＳ Ｐゴシック" pitchFamily="34" charset="-128"/>
              </a:rPr>
              <a:pPr/>
              <a:t>30</a:t>
            </a:fld>
            <a:endParaRPr lang="en-US" altLang="en-US" smtClean="0">
              <a:ea typeface="ＭＳ Ｐゴシック" pitchFamily="34" charset="-128"/>
            </a:endParaRPr>
          </a:p>
        </p:txBody>
      </p:sp>
      <p:sp>
        <p:nvSpPr>
          <p:cNvPr id="3" name="Footer Placeholder 2"/>
          <p:cNvSpPr>
            <a:spLocks noGrp="1"/>
          </p:cNvSpPr>
          <p:nvPr>
            <p:ph type="ftr" sz="quarter" idx="11"/>
          </p:nvPr>
        </p:nvSpPr>
        <p:spPr/>
        <p:txBody>
          <a:bodyPr/>
          <a:lstStyle/>
          <a:p>
            <a:pPr>
              <a:defRPr/>
            </a:pPr>
            <a:r>
              <a:rPr lang="en-US" smtClean="0">
                <a:solidFill>
                  <a:srgbClr val="E9E5DC"/>
                </a:solidFill>
              </a:rPr>
              <a:t>Reach Associates 2014</a:t>
            </a:r>
            <a:endParaRPr lang="en-US">
              <a:solidFill>
                <a:srgbClr val="E9E5DC"/>
              </a:solidFill>
            </a:endParaRPr>
          </a:p>
        </p:txBody>
      </p:sp>
      <p:sp>
        <p:nvSpPr>
          <p:cNvPr id="4" name="Content Placeholder 3"/>
          <p:cNvSpPr>
            <a:spLocks noGrp="1"/>
          </p:cNvSpPr>
          <p:nvPr>
            <p:ph idx="1"/>
          </p:nvPr>
        </p:nvSpPr>
        <p:spPr>
          <a:xfrm>
            <a:off x="228600" y="1600200"/>
            <a:ext cx="7848600" cy="4800600"/>
          </a:xfrm>
        </p:spPr>
        <p:txBody>
          <a:bodyPr/>
          <a:lstStyle/>
          <a:p>
            <a:pPr marL="114300" indent="0">
              <a:buNone/>
            </a:pPr>
            <a:r>
              <a:rPr lang="en-US" sz="2800" dirty="0" smtClean="0"/>
              <a:t>Consider the following to determine skills to target:</a:t>
            </a:r>
          </a:p>
          <a:p>
            <a:pPr lvl="1"/>
            <a:r>
              <a:rPr lang="en-US" sz="2800" dirty="0"/>
              <a:t>Demands of the task itself</a:t>
            </a:r>
          </a:p>
          <a:p>
            <a:pPr lvl="1"/>
            <a:r>
              <a:rPr lang="en-US" sz="2800" dirty="0"/>
              <a:t>Expectations of your grade level standards</a:t>
            </a:r>
          </a:p>
          <a:p>
            <a:pPr lvl="1"/>
            <a:r>
              <a:rPr lang="en-US" sz="2800" dirty="0" smtClean="0"/>
              <a:t>Strengths and needs of the students</a:t>
            </a:r>
          </a:p>
          <a:p>
            <a:pPr marL="114300" indent="0">
              <a:buNone/>
            </a:pPr>
            <a:endParaRPr lang="en-US" dirty="0"/>
          </a:p>
        </p:txBody>
      </p:sp>
      <p:pic>
        <p:nvPicPr>
          <p:cNvPr id="7" name="Picture 6" descr="http://ec.l.thumbs.canstockphoto.com/canstock14921352.jpg"/>
          <p:cNvPicPr/>
          <p:nvPr/>
        </p:nvPicPr>
        <p:blipFill>
          <a:blip r:embed="rId2">
            <a:extLst>
              <a:ext uri="{28A0092B-C50C-407E-A947-70E740481C1C}">
                <a14:useLocalDpi xmlns:a14="http://schemas.microsoft.com/office/drawing/2010/main" val="0"/>
              </a:ext>
            </a:extLst>
          </a:blip>
          <a:srcRect/>
          <a:stretch>
            <a:fillRect/>
          </a:stretch>
        </p:blipFill>
        <p:spPr bwMode="auto">
          <a:xfrm>
            <a:off x="5086350" y="3657600"/>
            <a:ext cx="2971800" cy="2895600"/>
          </a:xfrm>
          <a:prstGeom prst="rect">
            <a:avLst/>
          </a:prstGeom>
          <a:noFill/>
          <a:ln>
            <a:noFill/>
          </a:ln>
        </p:spPr>
      </p:pic>
    </p:spTree>
    <p:extLst>
      <p:ext uri="{BB962C8B-B14F-4D97-AF65-F5344CB8AC3E}">
        <p14:creationId xmlns:p14="http://schemas.microsoft.com/office/powerpoint/2010/main" val="11946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7620000" cy="1143000"/>
          </a:xfrm>
        </p:spPr>
        <p:txBody>
          <a:bodyPr/>
          <a:lstStyle/>
          <a:p>
            <a:r>
              <a:rPr lang="en-US" dirty="0" smtClean="0">
                <a:solidFill>
                  <a:srgbClr val="C00000"/>
                </a:solidFill>
              </a:rPr>
              <a:t>Grade Specific Definitions</a:t>
            </a:r>
            <a:endParaRPr lang="en-US" dirty="0">
              <a:solidFill>
                <a:srgbClr val="C00000"/>
              </a:solidFill>
            </a:endParaRPr>
          </a:p>
        </p:txBody>
      </p:sp>
      <p:sp>
        <p:nvSpPr>
          <p:cNvPr id="3" name="Content Placeholder 2"/>
          <p:cNvSpPr>
            <a:spLocks noGrp="1"/>
          </p:cNvSpPr>
          <p:nvPr>
            <p:ph idx="1"/>
          </p:nvPr>
        </p:nvSpPr>
        <p:spPr>
          <a:xfrm>
            <a:off x="419100" y="1066800"/>
            <a:ext cx="7620000" cy="3124200"/>
          </a:xfrm>
        </p:spPr>
        <p:txBody>
          <a:bodyPr>
            <a:normAutofit/>
          </a:bodyPr>
          <a:lstStyle/>
          <a:p>
            <a:pPr marL="114300" indent="0">
              <a:buNone/>
            </a:pPr>
            <a:r>
              <a:rPr lang="en-US" sz="2800" dirty="0" smtClean="0">
                <a:solidFill>
                  <a:schemeClr val="bg2">
                    <a:lumMod val="10000"/>
                  </a:schemeClr>
                </a:solidFill>
              </a:rPr>
              <a:t>How would you rewrite the following generic skill definition into one which pinpoints your grade level expectations?</a:t>
            </a:r>
          </a:p>
          <a:p>
            <a:pPr marL="114300" indent="0">
              <a:buNone/>
            </a:pPr>
            <a:endParaRPr lang="en-US" sz="2800" dirty="0">
              <a:solidFill>
                <a:schemeClr val="tx1">
                  <a:lumMod val="50000"/>
                </a:schemeClr>
              </a:solidFill>
            </a:endParaRPr>
          </a:p>
          <a:p>
            <a:pPr marL="114300" indent="0">
              <a:buNone/>
            </a:pPr>
            <a:endParaRPr lang="en-US" sz="2800" dirty="0" smtClean="0"/>
          </a:p>
          <a:p>
            <a:pPr marL="114300" indent="0">
              <a:buNone/>
            </a:pPr>
            <a:endParaRPr lang="en-US" sz="2800" dirty="0"/>
          </a:p>
          <a:p>
            <a:pPr marL="114300" indent="0">
              <a:buNone/>
            </a:pPr>
            <a:endParaRPr lang="en-US" sz="2800" dirty="0" smtClean="0"/>
          </a:p>
          <a:p>
            <a:pPr marL="114300" indent="0">
              <a:buNone/>
            </a:pPr>
            <a:endParaRPr lang="en-US" sz="2800" dirty="0"/>
          </a:p>
          <a:p>
            <a:pPr marL="114300" indent="0">
              <a:buNone/>
            </a:pPr>
            <a:endParaRPr lang="en-US" sz="2800" dirty="0"/>
          </a:p>
        </p:txBody>
      </p:sp>
      <p:sp>
        <p:nvSpPr>
          <p:cNvPr id="4" name="Slide Number Placeholder 3"/>
          <p:cNvSpPr>
            <a:spLocks noGrp="1"/>
          </p:cNvSpPr>
          <p:nvPr>
            <p:ph type="sldNum" sz="quarter" idx="10"/>
          </p:nvPr>
        </p:nvSpPr>
        <p:spPr/>
        <p:txBody>
          <a:bodyPr/>
          <a:lstStyle/>
          <a:p>
            <a:pPr>
              <a:defRPr/>
            </a:pPr>
            <a:fld id="{95DA037F-CCE1-4F3E-9800-E7E40AA4F67B}"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E9E5DC"/>
                </a:solidFill>
              </a:rPr>
              <a:t>Reach Associates 2014</a:t>
            </a:r>
            <a:endParaRPr lang="en-US">
              <a:solidFill>
                <a:srgbClr val="E9E5DC"/>
              </a:solidFill>
            </a:endParaRPr>
          </a:p>
        </p:txBody>
      </p:sp>
      <p:sp>
        <p:nvSpPr>
          <p:cNvPr id="6" name="TextBox 5"/>
          <p:cNvSpPr txBox="1"/>
          <p:nvPr/>
        </p:nvSpPr>
        <p:spPr>
          <a:xfrm>
            <a:off x="685800" y="2589193"/>
            <a:ext cx="7086600" cy="954107"/>
          </a:xfrm>
          <a:prstGeom prst="rect">
            <a:avLst/>
          </a:prstGeom>
          <a:noFill/>
          <a:ln>
            <a:solidFill>
              <a:srgbClr val="C00000"/>
            </a:solidFill>
          </a:ln>
        </p:spPr>
        <p:txBody>
          <a:bodyPr wrap="square" rtlCol="0">
            <a:spAutoFit/>
          </a:bodyPr>
          <a:lstStyle/>
          <a:p>
            <a:pPr marL="114300" indent="0">
              <a:buNone/>
            </a:pPr>
            <a:r>
              <a:rPr lang="en-US" sz="2800" b="1" dirty="0">
                <a:solidFill>
                  <a:schemeClr val="tx1">
                    <a:lumMod val="50000"/>
                  </a:schemeClr>
                </a:solidFill>
              </a:rPr>
              <a:t>POST-READING</a:t>
            </a:r>
            <a:r>
              <a:rPr lang="en-US" sz="2800" b="1" dirty="0"/>
              <a:t> &gt; ACADEMIC INTEGRITY: </a:t>
            </a:r>
            <a:endParaRPr lang="en-US" sz="2800" b="1" dirty="0" smtClean="0"/>
          </a:p>
          <a:p>
            <a:pPr marL="114300" indent="0">
              <a:buNone/>
            </a:pPr>
            <a:r>
              <a:rPr lang="en-US" sz="2800" dirty="0" smtClean="0"/>
              <a:t>Ability </a:t>
            </a:r>
            <a:r>
              <a:rPr lang="en-US" sz="2800" dirty="0"/>
              <a:t>to use and credit sources appropriately.</a:t>
            </a:r>
          </a:p>
        </p:txBody>
      </p:sp>
      <p:sp>
        <p:nvSpPr>
          <p:cNvPr id="9" name="TextBox 8"/>
          <p:cNvSpPr txBox="1"/>
          <p:nvPr/>
        </p:nvSpPr>
        <p:spPr>
          <a:xfrm>
            <a:off x="673100" y="3886200"/>
            <a:ext cx="7239000" cy="2585323"/>
          </a:xfrm>
          <a:prstGeom prst="rect">
            <a:avLst/>
          </a:prstGeom>
          <a:noFill/>
        </p:spPr>
        <p:txBody>
          <a:bodyPr wrap="square" rtlCol="0">
            <a:spAutoFit/>
          </a:bodyPr>
          <a:lstStyle/>
          <a:p>
            <a:r>
              <a:rPr lang="en-US" sz="2400" dirty="0" smtClean="0">
                <a:solidFill>
                  <a:srgbClr val="FF0000"/>
                </a:solidFill>
              </a:rPr>
              <a:t>5th</a:t>
            </a:r>
            <a:r>
              <a:rPr lang="en-US" sz="2400" dirty="0" smtClean="0"/>
              <a:t> </a:t>
            </a:r>
            <a:r>
              <a:rPr lang="en-US" sz="2400" dirty="0" smtClean="0">
                <a:solidFill>
                  <a:schemeClr val="bg2">
                    <a:lumMod val="10000"/>
                  </a:schemeClr>
                </a:solidFill>
              </a:rPr>
              <a:t>- Ability to paraphrase information and provide a list of sources.</a:t>
            </a:r>
          </a:p>
          <a:p>
            <a:r>
              <a:rPr lang="en-US" sz="2400" dirty="0" smtClean="0">
                <a:solidFill>
                  <a:srgbClr val="FF0000"/>
                </a:solidFill>
              </a:rPr>
              <a:t>6</a:t>
            </a:r>
            <a:r>
              <a:rPr lang="en-US" sz="2400" baseline="30000" dirty="0" smtClean="0">
                <a:solidFill>
                  <a:srgbClr val="FF0000"/>
                </a:solidFill>
              </a:rPr>
              <a:t>t</a:t>
            </a:r>
            <a:r>
              <a:rPr lang="en-US" sz="2400" baseline="30000" dirty="0" smtClean="0"/>
              <a:t>h </a:t>
            </a:r>
            <a:r>
              <a:rPr lang="en-US" sz="2400" dirty="0" smtClean="0"/>
              <a:t> -  </a:t>
            </a:r>
            <a:r>
              <a:rPr lang="en-US" sz="2400" dirty="0" smtClean="0">
                <a:solidFill>
                  <a:schemeClr val="bg2">
                    <a:lumMod val="10000"/>
                  </a:schemeClr>
                </a:solidFill>
              </a:rPr>
              <a:t>Ability to  quote and paraphrase and provide basic bibliographic information.</a:t>
            </a:r>
          </a:p>
          <a:p>
            <a:r>
              <a:rPr lang="en-US" sz="2400" dirty="0" smtClean="0">
                <a:solidFill>
                  <a:srgbClr val="FF0000"/>
                </a:solidFill>
              </a:rPr>
              <a:t>7</a:t>
            </a:r>
            <a:r>
              <a:rPr lang="en-US" sz="2400" baseline="30000" dirty="0" smtClean="0">
                <a:solidFill>
                  <a:srgbClr val="FF0000"/>
                </a:solidFill>
              </a:rPr>
              <a:t>th</a:t>
            </a:r>
            <a:r>
              <a:rPr lang="en-US" sz="2400" dirty="0" smtClean="0">
                <a:solidFill>
                  <a:srgbClr val="FF0000"/>
                </a:solidFill>
              </a:rPr>
              <a:t> </a:t>
            </a:r>
            <a:r>
              <a:rPr lang="en-US" sz="2400" dirty="0" smtClean="0"/>
              <a:t> – </a:t>
            </a:r>
            <a:r>
              <a:rPr lang="en-US" sz="2400" dirty="0" smtClean="0">
                <a:solidFill>
                  <a:schemeClr val="bg2">
                    <a:lumMod val="10000"/>
                  </a:schemeClr>
                </a:solidFill>
              </a:rPr>
              <a:t>Ability to quote or paraphrase and follow a standard format for citation.</a:t>
            </a:r>
          </a:p>
          <a:p>
            <a:endParaRPr lang="en-US" dirty="0"/>
          </a:p>
        </p:txBody>
      </p:sp>
    </p:spTree>
    <p:extLst>
      <p:ext uri="{BB962C8B-B14F-4D97-AF65-F5344CB8AC3E}">
        <p14:creationId xmlns:p14="http://schemas.microsoft.com/office/powerpoint/2010/main" val="221830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Sample Prototype Skills Ladder</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0072D4F9-4FDE-4044-91D3-57141776E956}"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Reach Associates 2014</a:t>
            </a:r>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409151069"/>
              </p:ext>
            </p:extLst>
          </p:nvPr>
        </p:nvGraphicFramePr>
        <p:xfrm>
          <a:off x="4864100" y="1801000"/>
          <a:ext cx="3378200" cy="4447400"/>
        </p:xfrm>
        <a:graphic>
          <a:graphicData uri="http://schemas.openxmlformats.org/presentationml/2006/ole">
            <mc:AlternateContent xmlns:mc="http://schemas.openxmlformats.org/markup-compatibility/2006">
              <mc:Choice xmlns:v="urn:schemas-microsoft-com:vml" Requires="v">
                <p:oleObj spid="_x0000_s5152" name="Document" r:id="rId5" imgW="6857129" imgH="9024981" progId="Word.Document.12">
                  <p:embed/>
                </p:oleObj>
              </mc:Choice>
              <mc:Fallback>
                <p:oleObj name="Document" r:id="rId5" imgW="6857129" imgH="9024981" progId="Word.Document.12">
                  <p:embed/>
                  <p:pic>
                    <p:nvPicPr>
                      <p:cNvPr id="0" name=""/>
                      <p:cNvPicPr/>
                      <p:nvPr/>
                    </p:nvPicPr>
                    <p:blipFill>
                      <a:blip r:embed="rId6"/>
                      <a:stretch>
                        <a:fillRect/>
                      </a:stretch>
                    </p:blipFill>
                    <p:spPr>
                      <a:xfrm>
                        <a:off x="4864100" y="1801000"/>
                        <a:ext cx="3378200" cy="4447400"/>
                      </a:xfrm>
                      <a:prstGeom prst="rect">
                        <a:avLst/>
                      </a:prstGeom>
                      <a:ln>
                        <a:solidFill>
                          <a:srgbClr val="C00000"/>
                        </a:solidFill>
                      </a:ln>
                    </p:spPr>
                  </p:pic>
                </p:oleObj>
              </mc:Fallback>
            </mc:AlternateContent>
          </a:graphicData>
        </a:graphic>
      </p:graphicFrame>
      <p:sp>
        <p:nvSpPr>
          <p:cNvPr id="7" name="Rectangle 6"/>
          <p:cNvSpPr/>
          <p:nvPr/>
        </p:nvSpPr>
        <p:spPr>
          <a:xfrm>
            <a:off x="393700" y="1383961"/>
            <a:ext cx="4572000" cy="2850011"/>
          </a:xfrm>
          <a:prstGeom prst="rect">
            <a:avLst/>
          </a:prstGeom>
        </p:spPr>
        <p:txBody>
          <a:bodyPr>
            <a:spAutoFit/>
          </a:bodyPr>
          <a:lstStyle/>
          <a:p>
            <a:pPr marL="342900" lvl="0" indent="-228600" defTabSz="914400" eaLnBrk="0" hangingPunct="0">
              <a:spcBef>
                <a:spcPct val="20000"/>
              </a:spcBef>
              <a:buClr>
                <a:srgbClr val="A60000"/>
              </a:buClr>
              <a:buFont typeface="Arial" pitchFamily="34" charset="0"/>
              <a:buChar char="•"/>
            </a:pPr>
            <a:r>
              <a:rPr lang="en-US" sz="2800" dirty="0">
                <a:solidFill>
                  <a:srgbClr val="696464"/>
                </a:solidFill>
                <a:latin typeface="Calibri"/>
                <a:ea typeface="+mn-ea"/>
              </a:rPr>
              <a:t>Work in groups of </a:t>
            </a:r>
            <a:r>
              <a:rPr lang="en-US" sz="2800" dirty="0" smtClean="0">
                <a:solidFill>
                  <a:srgbClr val="696464"/>
                </a:solidFill>
                <a:latin typeface="Calibri"/>
                <a:ea typeface="+mn-ea"/>
              </a:rPr>
              <a:t>3.</a:t>
            </a:r>
            <a:endParaRPr lang="en-US" sz="2800" dirty="0">
              <a:solidFill>
                <a:srgbClr val="696464"/>
              </a:solidFill>
              <a:latin typeface="Calibri"/>
              <a:ea typeface="+mn-ea"/>
            </a:endParaRPr>
          </a:p>
          <a:p>
            <a:pPr marL="342900" lvl="0" indent="-228600" defTabSz="914400" eaLnBrk="0" hangingPunct="0">
              <a:spcBef>
                <a:spcPct val="20000"/>
              </a:spcBef>
              <a:buClr>
                <a:srgbClr val="A60000"/>
              </a:buClr>
              <a:buFont typeface="Arial" pitchFamily="34" charset="0"/>
              <a:buChar char="•"/>
            </a:pPr>
            <a:r>
              <a:rPr lang="en-US" sz="2800" dirty="0" smtClean="0">
                <a:solidFill>
                  <a:srgbClr val="696464"/>
                </a:solidFill>
                <a:latin typeface="Calibri"/>
                <a:ea typeface="+mn-ea"/>
              </a:rPr>
              <a:t>How could these skills be defined to better reflect grade specific standards?</a:t>
            </a:r>
          </a:p>
          <a:p>
            <a:pPr marL="342900" lvl="0" indent="-228600" defTabSz="914400" eaLnBrk="0" hangingPunct="0">
              <a:spcBef>
                <a:spcPct val="20000"/>
              </a:spcBef>
              <a:buClr>
                <a:srgbClr val="A60000"/>
              </a:buClr>
              <a:buFont typeface="Arial" pitchFamily="34" charset="0"/>
              <a:buChar char="•"/>
            </a:pPr>
            <a:r>
              <a:rPr lang="en-US" sz="2800" dirty="0" smtClean="0">
                <a:solidFill>
                  <a:srgbClr val="696464"/>
                </a:solidFill>
                <a:latin typeface="Calibri"/>
                <a:ea typeface="+mn-ea"/>
              </a:rPr>
              <a:t>Redefine at least 3 at your grade level.</a:t>
            </a:r>
            <a:endParaRPr lang="en-US" dirty="0"/>
          </a:p>
        </p:txBody>
      </p:sp>
      <p:pic>
        <p:nvPicPr>
          <p:cNvPr id="8" name="Picture 7" descr="http://ec.l.thumbs.canstockphoto.com/canstock6638212.jpg"/>
          <p:cNvPicPr/>
          <p:nvPr/>
        </p:nvPicPr>
        <p:blipFill>
          <a:blip r:embed="rId7">
            <a:extLst>
              <a:ext uri="{28A0092B-C50C-407E-A947-70E740481C1C}">
                <a14:useLocalDpi xmlns:a14="http://schemas.microsoft.com/office/drawing/2010/main" val="0"/>
              </a:ext>
            </a:extLst>
          </a:blip>
          <a:srcRect/>
          <a:stretch>
            <a:fillRect/>
          </a:stretch>
        </p:blipFill>
        <p:spPr bwMode="auto">
          <a:xfrm>
            <a:off x="1854200" y="4317999"/>
            <a:ext cx="2529840" cy="2154237"/>
          </a:xfrm>
          <a:prstGeom prst="rect">
            <a:avLst/>
          </a:prstGeom>
          <a:noFill/>
          <a:ln>
            <a:noFill/>
          </a:ln>
        </p:spPr>
      </p:pic>
    </p:spTree>
    <p:extLst>
      <p:ext uri="{BB962C8B-B14F-4D97-AF65-F5344CB8AC3E}">
        <p14:creationId xmlns:p14="http://schemas.microsoft.com/office/powerpoint/2010/main" val="263345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a:xfrm>
            <a:off x="973138" y="3875088"/>
            <a:ext cx="6524625" cy="4246562"/>
          </a:xfrm>
        </p:spPr>
        <p:txBody>
          <a:bodyPr/>
          <a:lstStyle/>
          <a:p>
            <a:pPr eaLnBrk="1" fontAlgn="auto" hangingPunct="1">
              <a:lnSpc>
                <a:spcPct val="150000"/>
              </a:lnSpc>
              <a:spcAft>
                <a:spcPts val="1200"/>
              </a:spcAft>
              <a:defRPr/>
            </a:pPr>
            <a:r>
              <a:rPr sz="3200" dirty="0" smtClean="0">
                <a:solidFill>
                  <a:schemeClr val="accent6"/>
                </a:solidFill>
                <a:cs typeface="Arial" pitchFamily="34" charset="0"/>
              </a:rPr>
              <a:t/>
            </a:r>
            <a:br>
              <a:rPr sz="3200" dirty="0" smtClean="0">
                <a:solidFill>
                  <a:schemeClr val="accent6"/>
                </a:solidFill>
                <a:cs typeface="Arial" pitchFamily="34" charset="0"/>
              </a:rPr>
            </a:br>
            <a:r>
              <a:rPr sz="3200" dirty="0">
                <a:solidFill>
                  <a:schemeClr val="accent6"/>
                </a:solidFill>
                <a:cs typeface="Arial" pitchFamily="34" charset="0"/>
              </a:rPr>
              <a:t/>
            </a:r>
            <a:br>
              <a:rPr sz="3200" dirty="0">
                <a:solidFill>
                  <a:schemeClr val="accent6"/>
                </a:solidFill>
                <a:cs typeface="Arial" pitchFamily="34" charset="0"/>
              </a:rPr>
            </a:br>
            <a:r>
              <a:rPr sz="3200" dirty="0" smtClean="0">
                <a:solidFill>
                  <a:schemeClr val="accent6"/>
                </a:solidFill>
                <a:cs typeface="Arial" pitchFamily="34" charset="0"/>
              </a:rPr>
              <a:t/>
            </a:r>
            <a:br>
              <a:rPr sz="3200" dirty="0" smtClean="0">
                <a:solidFill>
                  <a:schemeClr val="accent6"/>
                </a:solidFill>
                <a:cs typeface="Arial" pitchFamily="34" charset="0"/>
              </a:rPr>
            </a:br>
            <a:r>
              <a:rPr sz="3200" dirty="0" smtClean="0">
                <a:solidFill>
                  <a:schemeClr val="accent6"/>
                </a:solidFill>
                <a:cs typeface="Arial" pitchFamily="34" charset="0"/>
              </a:rPr>
              <a:t/>
            </a:r>
            <a:br>
              <a:rPr sz="3200" dirty="0" smtClean="0">
                <a:solidFill>
                  <a:schemeClr val="accent6"/>
                </a:solidFill>
                <a:cs typeface="Arial" pitchFamily="34" charset="0"/>
              </a:rPr>
            </a:br>
            <a:endParaRPr dirty="0" smtClean="0">
              <a:solidFill>
                <a:schemeClr val="accent6"/>
              </a:solidFill>
              <a:cs typeface="Arial" pitchFamily="34" charset="0"/>
            </a:endParaRPr>
          </a:p>
        </p:txBody>
      </p:sp>
      <p:sp>
        <p:nvSpPr>
          <p:cNvPr id="21" name="TextBox 20"/>
          <p:cNvSpPr txBox="1"/>
          <p:nvPr/>
        </p:nvSpPr>
        <p:spPr>
          <a:xfrm>
            <a:off x="212725" y="381000"/>
            <a:ext cx="8074025" cy="1089025"/>
          </a:xfrm>
          <a:prstGeom prst="rect">
            <a:avLst/>
          </a:prstGeom>
          <a:noFill/>
        </p:spPr>
        <p:txBody>
          <a:bodyPr>
            <a:spAutoFit/>
          </a:bodyPr>
          <a:lstStyle>
            <a:lvl1pPr marL="396875" indent="-3968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Bef>
                <a:spcPct val="20000"/>
              </a:spcBef>
              <a:buClr>
                <a:srgbClr val="CE6B28"/>
              </a:buClr>
              <a:defRPr/>
            </a:pPr>
            <a:r>
              <a:rPr lang="en-US" sz="3600" dirty="0" smtClean="0">
                <a:solidFill>
                  <a:srgbClr val="A70000"/>
                </a:solidFill>
                <a:effectLst>
                  <a:outerShdw blurRad="38100" dist="38100" dir="2700000" algn="tl">
                    <a:srgbClr val="000000">
                      <a:alpha val="43137"/>
                    </a:srgbClr>
                  </a:outerShdw>
                </a:effectLst>
                <a:latin typeface="Arial Black" pitchFamily="34" charset="0"/>
              </a:rPr>
              <a:t>A Look at LDC in the Classroom – Mini Tasks</a:t>
            </a:r>
          </a:p>
        </p:txBody>
      </p:sp>
      <p:sp>
        <p:nvSpPr>
          <p:cNvPr id="2" name="Rectangle 1"/>
          <p:cNvSpPr/>
          <p:nvPr/>
        </p:nvSpPr>
        <p:spPr>
          <a:xfrm>
            <a:off x="820738" y="6172200"/>
            <a:ext cx="7153275" cy="1228725"/>
          </a:xfrm>
          <a:prstGeom prst="rect">
            <a:avLst/>
          </a:prstGeom>
        </p:spPr>
        <p:txBody>
          <a:bodyPr>
            <a:spAutoFit/>
          </a:bodyPr>
          <a:lstStyle/>
          <a:p>
            <a:pPr eaLnBrk="1" hangingPunct="1">
              <a:defRPr/>
            </a:pPr>
            <a:r>
              <a:rPr lang="en-US" dirty="0">
                <a:ea typeface="MS PGothic" pitchFamily="34" charset="-128"/>
              </a:rPr>
              <a:t>Literacy Matters </a:t>
            </a:r>
            <a:r>
              <a:rPr lang="en-US" u="sng" dirty="0">
                <a:ea typeface="MS PGothic" pitchFamily="34" charset="-128"/>
                <a:hlinkClick r:id="rId3"/>
              </a:rPr>
              <a:t>http://www.youtube.com/watch?v=O5EnOVjRPGI</a:t>
            </a:r>
            <a:r>
              <a:rPr lang="en-US" sz="2800" dirty="0">
                <a:ea typeface="MS PGothic" pitchFamily="34" charset="-128"/>
              </a:rPr>
              <a:t/>
            </a:r>
            <a:br>
              <a:rPr lang="en-US" sz="2800" dirty="0">
                <a:ea typeface="MS PGothic" pitchFamily="34" charset="-128"/>
              </a:rPr>
            </a:br>
            <a:r>
              <a:rPr lang="en-US" sz="2800" dirty="0">
                <a:solidFill>
                  <a:schemeClr val="accent6"/>
                </a:solidFill>
                <a:ea typeface="MS PGothic" pitchFamily="34" charset="-128"/>
                <a:cs typeface="Arial" pitchFamily="34" charset="0"/>
              </a:rPr>
              <a:t/>
            </a:r>
            <a:br>
              <a:rPr lang="en-US" sz="2800" dirty="0">
                <a:solidFill>
                  <a:schemeClr val="accent6"/>
                </a:solidFill>
                <a:ea typeface="MS PGothic" pitchFamily="34" charset="-128"/>
                <a:cs typeface="Arial" pitchFamily="34" charset="0"/>
              </a:rPr>
            </a:br>
            <a:endParaRPr lang="en-US" dirty="0">
              <a:ea typeface="MS PGothic" pitchFamily="34" charset="-128"/>
            </a:endParaRPr>
          </a:p>
        </p:txBody>
      </p:sp>
      <p:pic>
        <p:nvPicPr>
          <p:cNvPr id="481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2450" y="3276600"/>
            <a:ext cx="5149850" cy="28956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8135" name="TextBox 2"/>
          <p:cNvSpPr txBox="1">
            <a:spLocks noChangeArrowheads="1"/>
          </p:cNvSpPr>
          <p:nvPr/>
        </p:nvSpPr>
        <p:spPr bwMode="auto">
          <a:xfrm>
            <a:off x="723107" y="1907490"/>
            <a:ext cx="7205662" cy="120032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r>
              <a:rPr lang="en-US" altLang="en-US" sz="2400" b="1" dirty="0"/>
              <a:t>What do you notice </a:t>
            </a:r>
            <a:r>
              <a:rPr lang="en-US" altLang="en-US" sz="2400" b="1" dirty="0" smtClean="0"/>
              <a:t>about Section 2 – </a:t>
            </a:r>
            <a:r>
              <a:rPr lang="en-US" altLang="en-US" sz="2400" b="1" i="1" dirty="0" smtClean="0"/>
              <a:t>What Skills </a:t>
            </a:r>
          </a:p>
          <a:p>
            <a:pPr algn="ctr" eaLnBrk="1" hangingPunct="1"/>
            <a:r>
              <a:rPr lang="en-US" altLang="en-US" sz="2400" b="1" dirty="0"/>
              <a:t>a</a:t>
            </a:r>
            <a:r>
              <a:rPr lang="en-US" altLang="en-US" sz="2400" b="1" dirty="0" smtClean="0"/>
              <a:t>nd</a:t>
            </a:r>
          </a:p>
          <a:p>
            <a:pPr algn="ctr" eaLnBrk="1" hangingPunct="1"/>
            <a:r>
              <a:rPr lang="en-US" altLang="en-US" sz="2400" b="1" dirty="0" smtClean="0"/>
              <a:t> Section 3- </a:t>
            </a:r>
            <a:r>
              <a:rPr lang="en-US" altLang="en-US" sz="2400" b="1" i="1" dirty="0" smtClean="0"/>
              <a:t>What Instruction ?</a:t>
            </a:r>
            <a:endParaRPr lang="en-US" altLang="en-US" sz="2400" b="1" i="1" dirty="0"/>
          </a:p>
        </p:txBody>
      </p:sp>
      <p:sp>
        <p:nvSpPr>
          <p:cNvPr id="48137"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5F179A23-C52E-4B8F-863B-789E9E29882C}" type="slidenum">
              <a:rPr lang="en-US" altLang="en-US" smtClean="0"/>
              <a:pPr/>
              <a:t>33</a:t>
            </a:fld>
            <a:endParaRPr lang="en-US" altLang="en-US" smtClean="0"/>
          </a:p>
        </p:txBody>
      </p:sp>
      <p:sp>
        <p:nvSpPr>
          <p:cNvPr id="4813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ea typeface="ＭＳ Ｐゴシック" pitchFamily="34" charset="-128"/>
              </a:rPr>
              <a:t>Reach Associates 2014</a:t>
            </a:r>
          </a:p>
        </p:txBody>
      </p:sp>
    </p:spTree>
    <p:extLst>
      <p:ext uri="{BB962C8B-B14F-4D97-AF65-F5344CB8AC3E}">
        <p14:creationId xmlns:p14="http://schemas.microsoft.com/office/powerpoint/2010/main" val="373919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C00000"/>
                </a:solidFill>
              </a:rPr>
              <a:t>Let’s Build a Mini-Task</a:t>
            </a:r>
            <a:endParaRPr lang="en-US" dirty="0">
              <a:solidFill>
                <a:srgbClr val="C00000"/>
              </a:solidFill>
            </a:endParaRPr>
          </a:p>
        </p:txBody>
      </p:sp>
      <p:sp>
        <p:nvSpPr>
          <p:cNvPr id="81923"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9E0B2D6B-DD20-4CA4-B495-E1E264BB3A61}" type="slidenum">
              <a:rPr lang="en-US" altLang="en-US" smtClean="0"/>
              <a:pPr/>
              <a:t>34</a:t>
            </a:fld>
            <a:endParaRPr lang="en-US" altLang="en-US" smtClean="0"/>
          </a:p>
        </p:txBody>
      </p:sp>
      <p:sp>
        <p:nvSpPr>
          <p:cNvPr id="819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solidFill>
                  <a:srgbClr val="E9E5DC"/>
                </a:solidFill>
                <a:ea typeface="ＭＳ Ｐゴシック" pitchFamily="34" charset="-128"/>
              </a:rPr>
              <a:t>Reach Associates 2014</a:t>
            </a:r>
          </a:p>
        </p:txBody>
      </p:sp>
      <p:graphicFrame>
        <p:nvGraphicFramePr>
          <p:cNvPr id="81925" name="Content Placeholder 5"/>
          <p:cNvGraphicFramePr>
            <a:graphicFrameLocks noGrp="1" noChangeAspect="1"/>
          </p:cNvGraphicFramePr>
          <p:nvPr>
            <p:ph idx="1"/>
          </p:nvPr>
        </p:nvGraphicFramePr>
        <p:xfrm>
          <a:off x="914400" y="4343400"/>
          <a:ext cx="6677025" cy="4800600"/>
        </p:xfrm>
        <a:graphic>
          <a:graphicData uri="http://schemas.openxmlformats.org/presentationml/2006/ole">
            <mc:AlternateContent xmlns:mc="http://schemas.openxmlformats.org/markup-compatibility/2006">
              <mc:Choice xmlns:v="urn:schemas-microsoft-com:vml" Requires="v">
                <p:oleObj spid="_x0000_s9229" name="Document" r:id="rId4" imgW="9761736" imgH="7018389" progId="Word.Document.12">
                  <p:embed/>
                </p:oleObj>
              </mc:Choice>
              <mc:Fallback>
                <p:oleObj name="Document" r:id="rId4" imgW="9761736" imgH="7018389" progId="Word.Document.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343400"/>
                        <a:ext cx="66770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6" name="TextBox 6"/>
          <p:cNvSpPr txBox="1">
            <a:spLocks noChangeArrowheads="1"/>
          </p:cNvSpPr>
          <p:nvPr/>
        </p:nvSpPr>
        <p:spPr bwMode="auto">
          <a:xfrm>
            <a:off x="1143000" y="1541463"/>
            <a:ext cx="3810000" cy="267765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itchFamily="34" charset="0"/>
                <a:ea typeface="ＭＳ Ｐゴシック" pitchFamily="34" charset="-128"/>
              </a:defRPr>
            </a:lvl1pPr>
            <a:lvl2pPr>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2284413" indent="1588"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741613" indent="1588"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198813" indent="1588"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656013" indent="1588"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Arial" pitchFamily="34" charset="0"/>
              <a:buChar char="•"/>
            </a:pPr>
            <a:r>
              <a:rPr lang="en-US" altLang="en-US" sz="2800" dirty="0"/>
              <a:t>Skill and Definition</a:t>
            </a:r>
          </a:p>
          <a:p>
            <a:pPr>
              <a:buFont typeface="Arial" pitchFamily="34" charset="0"/>
              <a:buChar char="•"/>
            </a:pPr>
            <a:r>
              <a:rPr lang="en-US" altLang="en-US" sz="2800" dirty="0"/>
              <a:t>Product and Prompt</a:t>
            </a:r>
          </a:p>
          <a:p>
            <a:pPr>
              <a:buFont typeface="Arial" pitchFamily="34" charset="0"/>
              <a:buChar char="•"/>
            </a:pPr>
            <a:r>
              <a:rPr lang="en-US" altLang="en-US" sz="2800" dirty="0"/>
              <a:t>Scoring</a:t>
            </a:r>
          </a:p>
          <a:p>
            <a:pPr>
              <a:buFont typeface="Arial" pitchFamily="34" charset="0"/>
              <a:buChar char="•"/>
            </a:pPr>
            <a:r>
              <a:rPr lang="en-US" altLang="en-US" sz="2800" dirty="0"/>
              <a:t>Instructional </a:t>
            </a:r>
            <a:r>
              <a:rPr lang="en-US" altLang="en-US" sz="2800" dirty="0" smtClean="0"/>
              <a:t>Strategies</a:t>
            </a:r>
          </a:p>
          <a:p>
            <a:pPr>
              <a:buFont typeface="Arial" pitchFamily="34" charset="0"/>
              <a:buChar char="•"/>
            </a:pPr>
            <a:r>
              <a:rPr lang="en-US" altLang="en-US" sz="2800" dirty="0" smtClean="0"/>
              <a:t>Pacing</a:t>
            </a:r>
            <a:endParaRPr lang="en-US" altLang="en-US" sz="2800" dirty="0"/>
          </a:p>
        </p:txBody>
      </p:sp>
      <p:pic>
        <p:nvPicPr>
          <p:cNvPr id="81927" name="Picture 7" descr="http://thumbs.gograph.com/gg5982389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828800"/>
            <a:ext cx="22034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01395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41AE0210-2A9D-497B-A45D-1E1D04224DC4}" type="slidenum">
              <a:rPr lang="en-US" altLang="en-US" smtClean="0"/>
              <a:pPr/>
              <a:t>35</a:t>
            </a:fld>
            <a:endParaRPr lang="en-US" altLang="en-US" smtClean="0"/>
          </a:p>
        </p:txBody>
      </p:sp>
      <p:sp>
        <p:nvSpPr>
          <p:cNvPr id="829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solidFill>
                  <a:srgbClr val="E9E5DC"/>
                </a:solidFill>
                <a:ea typeface="ＭＳ Ｐゴシック" pitchFamily="34" charset="-128"/>
              </a:rPr>
              <a:t>Reach Associates 2014</a:t>
            </a:r>
          </a:p>
        </p:txBody>
      </p:sp>
      <p:sp>
        <p:nvSpPr>
          <p:cNvPr id="6" name="Content Placeholder 5"/>
          <p:cNvSpPr txBox="1">
            <a:spLocks noGrp="1"/>
          </p:cNvSpPr>
          <p:nvPr>
            <p:ph idx="1"/>
          </p:nvPr>
        </p:nvSpPr>
        <p:spPr>
          <a:xfrm>
            <a:off x="152400" y="0"/>
            <a:ext cx="8229600" cy="6924973"/>
          </a:xfrm>
          <a:ln>
            <a:solidFill>
              <a:srgbClr val="C00000"/>
            </a:solidFill>
          </a:ln>
        </p:spPr>
        <p:txBody>
          <a:bodyPr rtlCol="0">
            <a:spAutoFit/>
          </a:bodyPr>
          <a:lstStyle/>
          <a:p>
            <a:pPr marL="285750" indent="-285750">
              <a:defRPr/>
            </a:pPr>
            <a:r>
              <a:rPr lang="en-US" sz="3200" b="1" dirty="0">
                <a:solidFill>
                  <a:schemeClr val="bg2">
                    <a:lumMod val="10000"/>
                  </a:schemeClr>
                </a:solidFill>
              </a:rPr>
              <a:t>Skill and </a:t>
            </a:r>
            <a:r>
              <a:rPr lang="en-US" sz="3200" b="1" dirty="0" smtClean="0">
                <a:solidFill>
                  <a:schemeClr val="bg2">
                    <a:lumMod val="10000"/>
                  </a:schemeClr>
                </a:solidFill>
              </a:rPr>
              <a:t>Definition:</a:t>
            </a:r>
          </a:p>
          <a:p>
            <a:pPr marL="296863" lvl="1" indent="0">
              <a:buFont typeface="Arial" pitchFamily="34" charset="0"/>
              <a:buNone/>
              <a:defRPr/>
            </a:pPr>
            <a:r>
              <a:rPr lang="en-US" sz="2600" dirty="0" smtClean="0">
                <a:solidFill>
                  <a:srgbClr val="C00000"/>
                </a:solidFill>
              </a:rPr>
              <a:t>Annotating – Ability to cite strong and thorough explicit and inferential evidence from authoritative print sources </a:t>
            </a:r>
            <a:r>
              <a:rPr lang="en-US" sz="1800" dirty="0" smtClean="0">
                <a:solidFill>
                  <a:srgbClr val="C00000"/>
                </a:solidFill>
              </a:rPr>
              <a:t>(RI9-10.1, W9-10.8)</a:t>
            </a:r>
            <a:endParaRPr lang="en-US" sz="1800" dirty="0">
              <a:solidFill>
                <a:srgbClr val="C00000"/>
              </a:solidFill>
            </a:endParaRPr>
          </a:p>
          <a:p>
            <a:pPr marL="285750" indent="-285750">
              <a:defRPr/>
            </a:pPr>
            <a:r>
              <a:rPr lang="en-US" sz="3200" b="1" dirty="0">
                <a:solidFill>
                  <a:schemeClr val="bg2">
                    <a:lumMod val="10000"/>
                  </a:schemeClr>
                </a:solidFill>
              </a:rPr>
              <a:t>Product and </a:t>
            </a:r>
            <a:r>
              <a:rPr lang="en-US" sz="3200" b="1" dirty="0" smtClean="0">
                <a:solidFill>
                  <a:schemeClr val="bg2">
                    <a:lumMod val="10000"/>
                  </a:schemeClr>
                </a:solidFill>
              </a:rPr>
              <a:t>Prompt</a:t>
            </a:r>
          </a:p>
          <a:p>
            <a:pPr marL="296863" lvl="1" indent="0">
              <a:buFont typeface="Arial" pitchFamily="34" charset="0"/>
              <a:buNone/>
              <a:defRPr/>
            </a:pPr>
            <a:r>
              <a:rPr lang="en-US" sz="2600" u="sng" dirty="0" smtClean="0">
                <a:solidFill>
                  <a:srgbClr val="C00000"/>
                </a:solidFill>
              </a:rPr>
              <a:t>Prompt</a:t>
            </a:r>
            <a:r>
              <a:rPr lang="en-US" sz="2600" dirty="0" smtClean="0">
                <a:solidFill>
                  <a:srgbClr val="C00000"/>
                </a:solidFill>
              </a:rPr>
              <a:t> – Read carefully and annotate the text using the annotation key, identifying strong evidence which supports the author’s claim</a:t>
            </a:r>
          </a:p>
          <a:p>
            <a:pPr marL="296863" lvl="1" indent="0">
              <a:buFont typeface="Arial" pitchFamily="34" charset="0"/>
              <a:buNone/>
              <a:defRPr/>
            </a:pPr>
            <a:r>
              <a:rPr lang="en-US" sz="2600" u="sng" dirty="0" smtClean="0">
                <a:solidFill>
                  <a:srgbClr val="C00000"/>
                </a:solidFill>
              </a:rPr>
              <a:t>Product</a:t>
            </a:r>
            <a:r>
              <a:rPr lang="en-US" sz="2600" dirty="0" smtClean="0">
                <a:solidFill>
                  <a:srgbClr val="C00000"/>
                </a:solidFill>
              </a:rPr>
              <a:t> – Annotations on the text</a:t>
            </a:r>
            <a:endParaRPr lang="en-US" sz="2600" dirty="0">
              <a:solidFill>
                <a:srgbClr val="C00000"/>
              </a:solidFill>
            </a:endParaRPr>
          </a:p>
          <a:p>
            <a:pPr marL="285750" indent="-285750">
              <a:defRPr/>
            </a:pPr>
            <a:r>
              <a:rPr lang="en-US" sz="3200" b="1" dirty="0" smtClean="0">
                <a:solidFill>
                  <a:schemeClr val="bg2">
                    <a:lumMod val="10000"/>
                  </a:schemeClr>
                </a:solidFill>
              </a:rPr>
              <a:t>Scoring</a:t>
            </a:r>
          </a:p>
          <a:p>
            <a:pPr marL="296863" lvl="1" indent="0">
              <a:buFont typeface="Arial" pitchFamily="34" charset="0"/>
              <a:buNone/>
              <a:defRPr/>
            </a:pPr>
            <a:r>
              <a:rPr lang="en-US" sz="2600" dirty="0" smtClean="0">
                <a:solidFill>
                  <a:srgbClr val="C00000"/>
                </a:solidFill>
              </a:rPr>
              <a:t>Meets expectations if:</a:t>
            </a:r>
          </a:p>
          <a:p>
            <a:pPr marL="754063" lvl="1" indent="-457200">
              <a:buFont typeface="Courier New" panose="02070309020205020404" pitchFamily="49" charset="0"/>
              <a:buChar char="o"/>
              <a:defRPr/>
            </a:pPr>
            <a:r>
              <a:rPr lang="en-US" sz="2600" dirty="0" smtClean="0">
                <a:solidFill>
                  <a:srgbClr val="C00000"/>
                </a:solidFill>
              </a:rPr>
              <a:t>At least 1 explicit detail supporting the author’s claim is underlined in each section</a:t>
            </a:r>
          </a:p>
          <a:p>
            <a:pPr marL="754063" lvl="1" indent="-457200">
              <a:buFont typeface="Courier New" panose="02070309020205020404" pitchFamily="49" charset="0"/>
              <a:buChar char="o"/>
              <a:defRPr/>
            </a:pPr>
            <a:r>
              <a:rPr lang="en-US" sz="2600" dirty="0">
                <a:solidFill>
                  <a:srgbClr val="C00000"/>
                </a:solidFill>
              </a:rPr>
              <a:t>At least 1 </a:t>
            </a:r>
            <a:r>
              <a:rPr lang="en-US" sz="2600" dirty="0" smtClean="0">
                <a:solidFill>
                  <a:srgbClr val="C00000"/>
                </a:solidFill>
              </a:rPr>
              <a:t>inferential detail </a:t>
            </a:r>
            <a:r>
              <a:rPr lang="en-US" sz="2600" dirty="0">
                <a:solidFill>
                  <a:srgbClr val="C00000"/>
                </a:solidFill>
              </a:rPr>
              <a:t>supporting the author’s claim is </a:t>
            </a:r>
            <a:r>
              <a:rPr lang="en-US" sz="2600" dirty="0" smtClean="0">
                <a:solidFill>
                  <a:srgbClr val="C00000"/>
                </a:solidFill>
              </a:rPr>
              <a:t>noted in the margin of each section</a:t>
            </a:r>
            <a:endParaRPr lang="en-US" sz="2600" dirty="0">
              <a:solidFill>
                <a:srgbClr val="C00000"/>
              </a:solidFill>
            </a:endParaRPr>
          </a:p>
        </p:txBody>
      </p:sp>
    </p:spTree>
    <p:extLst>
      <p:ext uri="{BB962C8B-B14F-4D97-AF65-F5344CB8AC3E}">
        <p14:creationId xmlns:p14="http://schemas.microsoft.com/office/powerpoint/2010/main" val="3480123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214312"/>
            <a:ext cx="7999412" cy="6262687"/>
          </a:xfrm>
          <a:ln>
            <a:solidFill>
              <a:srgbClr val="C00000"/>
            </a:solidFill>
          </a:ln>
        </p:spPr>
        <p:txBody>
          <a:bodyPr>
            <a:normAutofit fontScale="92500" lnSpcReduction="10000"/>
          </a:bodyPr>
          <a:lstStyle/>
          <a:p>
            <a:pPr marL="285750" indent="-285750">
              <a:defRPr/>
            </a:pPr>
            <a:r>
              <a:rPr lang="en-US" sz="3500" b="1" dirty="0">
                <a:solidFill>
                  <a:schemeClr val="bg2">
                    <a:lumMod val="10000"/>
                  </a:schemeClr>
                </a:solidFill>
              </a:rPr>
              <a:t>Instructional </a:t>
            </a:r>
            <a:r>
              <a:rPr lang="en-US" sz="3500" b="1" dirty="0" smtClean="0">
                <a:solidFill>
                  <a:schemeClr val="bg2">
                    <a:lumMod val="10000"/>
                  </a:schemeClr>
                </a:solidFill>
              </a:rPr>
              <a:t>Strategies</a:t>
            </a:r>
          </a:p>
          <a:p>
            <a:pPr marL="754063" lvl="1" indent="-457200">
              <a:buFont typeface="Courier New" panose="02070309020205020404" pitchFamily="49" charset="0"/>
              <a:buChar char="o"/>
              <a:defRPr/>
            </a:pPr>
            <a:r>
              <a:rPr lang="en-US" sz="3000" dirty="0" smtClean="0">
                <a:solidFill>
                  <a:srgbClr val="C00000"/>
                </a:solidFill>
              </a:rPr>
              <a:t>Annotation Key is introduced.</a:t>
            </a:r>
          </a:p>
          <a:p>
            <a:pPr marL="754063" lvl="1" indent="-457200">
              <a:buFont typeface="Courier New" panose="02070309020205020404" pitchFamily="49" charset="0"/>
              <a:buChar char="o"/>
              <a:defRPr/>
            </a:pPr>
            <a:r>
              <a:rPr lang="en-US" sz="3000" dirty="0" smtClean="0">
                <a:solidFill>
                  <a:srgbClr val="C00000"/>
                </a:solidFill>
              </a:rPr>
              <a:t>Teacher reads, thinks aloud and models annotation of first paragraph.</a:t>
            </a:r>
          </a:p>
          <a:p>
            <a:pPr marL="754063" lvl="1" indent="-457200">
              <a:buFont typeface="Courier New" panose="02070309020205020404" pitchFamily="49" charset="0"/>
              <a:buChar char="o"/>
              <a:defRPr/>
            </a:pPr>
            <a:r>
              <a:rPr lang="en-US" sz="3000" dirty="0" smtClean="0">
                <a:solidFill>
                  <a:srgbClr val="C00000"/>
                </a:solidFill>
              </a:rPr>
              <a:t>Partners read and discuss second paragraph.</a:t>
            </a:r>
          </a:p>
          <a:p>
            <a:pPr marL="754063" lvl="1" indent="-457200">
              <a:buFont typeface="Courier New" panose="02070309020205020404" pitchFamily="49" charset="0"/>
              <a:buChar char="o"/>
              <a:defRPr/>
            </a:pPr>
            <a:r>
              <a:rPr lang="en-US" sz="3000" dirty="0" smtClean="0">
                <a:solidFill>
                  <a:srgbClr val="C00000"/>
                </a:solidFill>
              </a:rPr>
              <a:t>Partners agree on (and draw a box around) one explicit piece of evidence to support the author’s claim.  Share out.</a:t>
            </a:r>
          </a:p>
          <a:p>
            <a:pPr marL="754063" lvl="1" indent="-457200">
              <a:buFont typeface="Courier New" panose="02070309020205020404" pitchFamily="49" charset="0"/>
              <a:buChar char="o"/>
              <a:defRPr/>
            </a:pPr>
            <a:r>
              <a:rPr lang="en-US" sz="3000" dirty="0" smtClean="0">
                <a:solidFill>
                  <a:srgbClr val="C00000"/>
                </a:solidFill>
              </a:rPr>
              <a:t>Partners agree on one inferential piece of evidence to support the author’s claim. Share out.</a:t>
            </a:r>
          </a:p>
          <a:p>
            <a:pPr marL="754063" lvl="1" indent="-457200">
              <a:buFont typeface="Courier New" panose="02070309020205020404" pitchFamily="49" charset="0"/>
              <a:buChar char="o"/>
              <a:defRPr/>
            </a:pPr>
            <a:r>
              <a:rPr lang="en-US" sz="3000" dirty="0" smtClean="0">
                <a:solidFill>
                  <a:srgbClr val="C00000"/>
                </a:solidFill>
              </a:rPr>
              <a:t>Partners continue with next paragraph…</a:t>
            </a:r>
          </a:p>
          <a:p>
            <a:pPr marL="285750" indent="-285750">
              <a:defRPr/>
            </a:pPr>
            <a:r>
              <a:rPr lang="en-US" sz="3500" b="1" dirty="0" smtClean="0">
                <a:solidFill>
                  <a:schemeClr val="bg2">
                    <a:lumMod val="10000"/>
                  </a:schemeClr>
                </a:solidFill>
              </a:rPr>
              <a:t>Pacing</a:t>
            </a:r>
          </a:p>
          <a:p>
            <a:pPr marL="296863" lvl="1" indent="0">
              <a:buFont typeface="Arial" pitchFamily="34" charset="0"/>
              <a:buNone/>
              <a:defRPr/>
            </a:pPr>
            <a:r>
              <a:rPr lang="en-US" sz="2600" dirty="0" smtClean="0">
                <a:solidFill>
                  <a:srgbClr val="C00000"/>
                </a:solidFill>
              </a:rPr>
              <a:t>30 minutes</a:t>
            </a:r>
            <a:endParaRPr lang="en-US" sz="2600" dirty="0">
              <a:solidFill>
                <a:srgbClr val="C00000"/>
              </a:solidFill>
            </a:endParaRPr>
          </a:p>
        </p:txBody>
      </p:sp>
      <p:sp>
        <p:nvSpPr>
          <p:cNvPr id="83971"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CA363373-0441-49D7-8FF8-F6E896DF6808}" type="slidenum">
              <a:rPr lang="en-US" altLang="en-US" smtClean="0"/>
              <a:pPr/>
              <a:t>36</a:t>
            </a:fld>
            <a:endParaRPr lang="en-US" altLang="en-US" smtClean="0"/>
          </a:p>
        </p:txBody>
      </p:sp>
      <p:sp>
        <p:nvSpPr>
          <p:cNvPr id="839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smtClean="0">
                <a:solidFill>
                  <a:srgbClr val="E9E5DC"/>
                </a:solidFill>
                <a:ea typeface="ＭＳ Ｐゴシック" pitchFamily="34" charset="-128"/>
              </a:rPr>
              <a:t>Reach Associates 2014</a:t>
            </a:r>
          </a:p>
        </p:txBody>
      </p:sp>
    </p:spTree>
    <p:extLst>
      <p:ext uri="{BB962C8B-B14F-4D97-AF65-F5344CB8AC3E}">
        <p14:creationId xmlns:p14="http://schemas.microsoft.com/office/powerpoint/2010/main" val="1230785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143000"/>
          </a:xfrm>
        </p:spPr>
        <p:txBody>
          <a:bodyPr/>
          <a:lstStyle/>
          <a:p>
            <a:pPr algn="ctr"/>
            <a:r>
              <a:rPr lang="en-US" dirty="0" smtClean="0">
                <a:solidFill>
                  <a:srgbClr val="C00000"/>
                </a:solidFill>
              </a:rPr>
              <a:t>Sample Mini Task</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0072D4F9-4FDE-4044-91D3-57141776E956}"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Reach Associates 2014</a:t>
            </a:r>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769282041"/>
              </p:ext>
            </p:extLst>
          </p:nvPr>
        </p:nvGraphicFramePr>
        <p:xfrm>
          <a:off x="2733488" y="3886200"/>
          <a:ext cx="5588896" cy="4319147"/>
        </p:xfrm>
        <a:graphic>
          <a:graphicData uri="http://schemas.openxmlformats.org/presentationml/2006/ole">
            <mc:AlternateContent xmlns:mc="http://schemas.openxmlformats.org/markup-compatibility/2006">
              <mc:Choice xmlns:v="urn:schemas-microsoft-com:vml" Requires="v">
                <p:oleObj spid="_x0000_s10249"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2733488" y="3886200"/>
                        <a:ext cx="5588896" cy="4319147"/>
                      </a:xfrm>
                      <a:prstGeom prst="rect">
                        <a:avLst/>
                      </a:prstGeom>
                      <a:ln>
                        <a:solidFill>
                          <a:srgbClr val="C00000"/>
                        </a:solidFill>
                      </a:ln>
                    </p:spPr>
                  </p:pic>
                </p:oleObj>
              </mc:Fallback>
            </mc:AlternateContent>
          </a:graphicData>
        </a:graphic>
      </p:graphicFrame>
      <p:pic>
        <p:nvPicPr>
          <p:cNvPr id="7" name="Picture 6" descr="http://ec.l.thumbs.canstockphoto.com/canstock9061322.jpg"/>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96425"/>
            <a:ext cx="2439670" cy="1852295"/>
          </a:xfrm>
          <a:prstGeom prst="rect">
            <a:avLst/>
          </a:prstGeom>
          <a:noFill/>
          <a:ln>
            <a:solidFill>
              <a:srgbClr val="C00000"/>
            </a:solidFill>
          </a:ln>
        </p:spPr>
      </p:pic>
      <p:sp>
        <p:nvSpPr>
          <p:cNvPr id="9" name="Rectangle 8"/>
          <p:cNvSpPr/>
          <p:nvPr/>
        </p:nvSpPr>
        <p:spPr>
          <a:xfrm>
            <a:off x="330200" y="1066800"/>
            <a:ext cx="4851400" cy="3453253"/>
          </a:xfrm>
          <a:prstGeom prst="rect">
            <a:avLst/>
          </a:prstGeom>
        </p:spPr>
        <p:txBody>
          <a:bodyPr wrap="square">
            <a:spAutoFit/>
          </a:bodyPr>
          <a:lstStyle/>
          <a:p>
            <a:pPr marL="342900" lvl="0" indent="-228600" defTabSz="914400" eaLnBrk="0" hangingPunct="0">
              <a:spcBef>
                <a:spcPct val="20000"/>
              </a:spcBef>
              <a:buClr>
                <a:srgbClr val="A60000"/>
              </a:buClr>
              <a:buFont typeface="Arial" pitchFamily="34" charset="0"/>
              <a:buChar char="•"/>
            </a:pPr>
            <a:r>
              <a:rPr lang="en-US" sz="2800" dirty="0">
                <a:solidFill>
                  <a:srgbClr val="696464"/>
                </a:solidFill>
                <a:latin typeface="Calibri"/>
                <a:ea typeface="+mn-ea"/>
              </a:rPr>
              <a:t>Work in groups of 3</a:t>
            </a:r>
            <a:r>
              <a:rPr lang="en-US" sz="2800" dirty="0" smtClean="0">
                <a:solidFill>
                  <a:srgbClr val="696464"/>
                </a:solidFill>
                <a:latin typeface="Calibri"/>
                <a:ea typeface="+mn-ea"/>
              </a:rPr>
              <a:t>.</a:t>
            </a:r>
          </a:p>
          <a:p>
            <a:r>
              <a:rPr lang="en-US" sz="2800" dirty="0"/>
              <a:t>Use the LDC Jurying Tool and </a:t>
            </a:r>
          </a:p>
          <a:p>
            <a:pPr marL="114300" indent="0">
              <a:buNone/>
            </a:pPr>
            <a:r>
              <a:rPr lang="en-US" sz="2800" dirty="0"/>
              <a:t>    review the Mini Task.</a:t>
            </a:r>
          </a:p>
          <a:p>
            <a:pPr marL="342900" lvl="0" indent="-228600" defTabSz="914400" eaLnBrk="0" hangingPunct="0">
              <a:spcBef>
                <a:spcPct val="20000"/>
              </a:spcBef>
              <a:buClr>
                <a:srgbClr val="A60000"/>
              </a:buClr>
              <a:buFont typeface="Arial" pitchFamily="34" charset="0"/>
              <a:buChar char="•"/>
            </a:pPr>
            <a:r>
              <a:rPr lang="en-US" sz="2800" dirty="0" smtClean="0">
                <a:solidFill>
                  <a:srgbClr val="696464"/>
                </a:solidFill>
                <a:latin typeface="Calibri"/>
                <a:ea typeface="+mn-ea"/>
              </a:rPr>
              <a:t>Each </a:t>
            </a:r>
            <a:r>
              <a:rPr lang="en-US" sz="2800" dirty="0">
                <a:solidFill>
                  <a:srgbClr val="696464"/>
                </a:solidFill>
                <a:latin typeface="Calibri"/>
                <a:ea typeface="+mn-ea"/>
              </a:rPr>
              <a:t>person takes a role:</a:t>
            </a:r>
          </a:p>
          <a:p>
            <a:pPr marL="639763" lvl="1" indent="-228600" defTabSz="914400" eaLnBrk="0" hangingPunct="0">
              <a:spcBef>
                <a:spcPct val="20000"/>
              </a:spcBef>
              <a:buClr>
                <a:srgbClr val="696464"/>
              </a:buClr>
              <a:buFont typeface="Arial" pitchFamily="34" charset="0"/>
              <a:buChar char="•"/>
            </a:pPr>
            <a:r>
              <a:rPr lang="en-US" sz="2800" dirty="0">
                <a:solidFill>
                  <a:srgbClr val="696464"/>
                </a:solidFill>
                <a:latin typeface="Calibri"/>
                <a:ea typeface="+mn-ea"/>
              </a:rPr>
              <a:t>The presenting teacher</a:t>
            </a:r>
          </a:p>
          <a:p>
            <a:pPr marL="639763" lvl="1" indent="-228600" defTabSz="914400" eaLnBrk="0" hangingPunct="0">
              <a:spcBef>
                <a:spcPct val="20000"/>
              </a:spcBef>
              <a:buClr>
                <a:srgbClr val="696464"/>
              </a:buClr>
              <a:buFont typeface="Arial" pitchFamily="34" charset="0"/>
              <a:buChar char="•"/>
            </a:pPr>
            <a:r>
              <a:rPr lang="en-US" sz="2800" dirty="0" smtClean="0">
                <a:solidFill>
                  <a:srgbClr val="696464"/>
                </a:solidFill>
                <a:latin typeface="Calibri"/>
                <a:ea typeface="+mn-ea"/>
              </a:rPr>
              <a:t>LDC Facilitator</a:t>
            </a:r>
            <a:endParaRPr lang="en-US" sz="2800" dirty="0">
              <a:solidFill>
                <a:srgbClr val="696464"/>
              </a:solidFill>
              <a:latin typeface="Calibri"/>
              <a:ea typeface="+mn-ea"/>
            </a:endParaRPr>
          </a:p>
          <a:p>
            <a:pPr marL="639763" lvl="1" indent="-228600" defTabSz="914400" eaLnBrk="0" hangingPunct="0">
              <a:spcBef>
                <a:spcPct val="20000"/>
              </a:spcBef>
              <a:buClr>
                <a:srgbClr val="696464"/>
              </a:buClr>
              <a:buFont typeface="Arial" pitchFamily="34" charset="0"/>
              <a:buChar char="•"/>
            </a:pPr>
            <a:r>
              <a:rPr lang="en-US" sz="2800" dirty="0">
                <a:solidFill>
                  <a:srgbClr val="696464"/>
                </a:solidFill>
                <a:latin typeface="Calibri"/>
                <a:ea typeface="+mn-ea"/>
              </a:rPr>
              <a:t>Observer</a:t>
            </a:r>
            <a:endParaRPr lang="en-US" dirty="0"/>
          </a:p>
        </p:txBody>
      </p:sp>
    </p:spTree>
    <p:extLst>
      <p:ext uri="{BB962C8B-B14F-4D97-AF65-F5344CB8AC3E}">
        <p14:creationId xmlns:p14="http://schemas.microsoft.com/office/powerpoint/2010/main" val="259785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7543800" cy="2593975"/>
          </a:xfrm>
        </p:spPr>
        <p:txBody>
          <a:bodyPr/>
          <a:lstStyle/>
          <a:p>
            <a:r>
              <a:rPr lang="en-US" dirty="0" smtClean="0">
                <a:solidFill>
                  <a:srgbClr val="C00000"/>
                </a:solidFill>
              </a:rPr>
              <a:t>Give 1 - Get 1</a:t>
            </a:r>
            <a:br>
              <a:rPr lang="en-US" dirty="0" smtClean="0">
                <a:solidFill>
                  <a:srgbClr val="C00000"/>
                </a:solidFill>
              </a:rPr>
            </a:br>
            <a:r>
              <a:rPr lang="en-US" sz="3600" dirty="0" smtClean="0">
                <a:solidFill>
                  <a:srgbClr val="C00000"/>
                </a:solidFill>
              </a:rPr>
              <a:t>Key Talking Points, Protocols and Processes When Discussing:</a:t>
            </a:r>
            <a:br>
              <a:rPr lang="en-US" sz="3600" dirty="0" smtClean="0">
                <a:solidFill>
                  <a:srgbClr val="C00000"/>
                </a:solidFill>
              </a:rPr>
            </a:br>
            <a:r>
              <a:rPr lang="en-US" sz="3600" dirty="0" smtClean="0">
                <a:solidFill>
                  <a:srgbClr val="C00000"/>
                </a:solidFill>
              </a:rPr>
              <a:t>- Section 2</a:t>
            </a:r>
            <a:br>
              <a:rPr lang="en-US" sz="3600" dirty="0" smtClean="0">
                <a:solidFill>
                  <a:srgbClr val="C00000"/>
                </a:solidFill>
              </a:rPr>
            </a:br>
            <a:r>
              <a:rPr lang="en-US" sz="3600" dirty="0" smtClean="0">
                <a:solidFill>
                  <a:srgbClr val="C00000"/>
                </a:solidFill>
              </a:rPr>
              <a:t>- Section 3</a:t>
            </a:r>
            <a:br>
              <a:rPr lang="en-US" sz="3600" dirty="0" smtClean="0">
                <a:solidFill>
                  <a:srgbClr val="C00000"/>
                </a:solidFill>
              </a:rPr>
            </a:br>
            <a:r>
              <a:rPr lang="en-US" sz="3600" dirty="0" smtClean="0">
                <a:solidFill>
                  <a:srgbClr val="C00000"/>
                </a:solidFill>
              </a:rPr>
              <a:t>-</a:t>
            </a:r>
            <a:r>
              <a:rPr lang="en-US" sz="3600" dirty="0" err="1" smtClean="0">
                <a:solidFill>
                  <a:srgbClr val="C00000"/>
                </a:solidFill>
              </a:rPr>
              <a:t>CoreTools</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Reach Associates 2014</a:t>
            </a:r>
            <a:endParaRPr lang="en-US"/>
          </a:p>
        </p:txBody>
      </p:sp>
      <p:sp>
        <p:nvSpPr>
          <p:cNvPr id="5" name="Slide Number Placeholder 4"/>
          <p:cNvSpPr>
            <a:spLocks noGrp="1"/>
          </p:cNvSpPr>
          <p:nvPr>
            <p:ph type="sldNum" sz="quarter" idx="12"/>
          </p:nvPr>
        </p:nvSpPr>
        <p:spPr/>
        <p:txBody>
          <a:bodyPr/>
          <a:lstStyle/>
          <a:p>
            <a:fld id="{F1DE4FAC-256B-4994-B6B7-72BAF5CFD5C5}" type="slidenum">
              <a:rPr lang="en-US" smtClean="0"/>
              <a:t>38</a:t>
            </a:fld>
            <a:endParaRPr lang="en-US"/>
          </a:p>
        </p:txBody>
      </p:sp>
      <p:pic>
        <p:nvPicPr>
          <p:cNvPr id="7" name="Picture 6" descr="https://summerpracticum12.files.wordpress.com/2012/07/share-your-lds-ideas.gif"/>
          <p:cNvPicPr/>
          <p:nvPr/>
        </p:nvPicPr>
        <p:blipFill rotWithShape="1">
          <a:blip r:embed="rId2">
            <a:extLst>
              <a:ext uri="{28A0092B-C50C-407E-A947-70E740481C1C}">
                <a14:useLocalDpi xmlns:a14="http://schemas.microsoft.com/office/drawing/2010/main" val="0"/>
              </a:ext>
            </a:extLst>
          </a:blip>
          <a:srcRect b="11885"/>
          <a:stretch/>
        </p:blipFill>
        <p:spPr bwMode="auto">
          <a:xfrm>
            <a:off x="4290320" y="3505200"/>
            <a:ext cx="4225925" cy="3200400"/>
          </a:xfrm>
          <a:prstGeom prst="rect">
            <a:avLst/>
          </a:prstGeom>
          <a:noFill/>
          <a:ln>
            <a:noFill/>
          </a:ln>
        </p:spPr>
      </p:pic>
    </p:spTree>
    <p:extLst>
      <p:ext uri="{BB962C8B-B14F-4D97-AF65-F5344CB8AC3E}">
        <p14:creationId xmlns:p14="http://schemas.microsoft.com/office/powerpoint/2010/main" val="2932211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Effective Communication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Active listening</a:t>
            </a:r>
          </a:p>
          <a:p>
            <a:r>
              <a:rPr lang="en-US" sz="2800" dirty="0" smtClean="0"/>
              <a:t>Building trust and rapport</a:t>
            </a:r>
          </a:p>
          <a:p>
            <a:r>
              <a:rPr lang="en-US" sz="2800" dirty="0" smtClean="0"/>
              <a:t>Pausing</a:t>
            </a:r>
          </a:p>
          <a:p>
            <a:r>
              <a:rPr lang="en-US" sz="2800" dirty="0" smtClean="0"/>
              <a:t>Paraphrasing</a:t>
            </a:r>
          </a:p>
          <a:p>
            <a:r>
              <a:rPr lang="en-US" sz="2800" dirty="0" smtClean="0"/>
              <a:t>Probing and clarifying</a:t>
            </a:r>
          </a:p>
          <a:p>
            <a:r>
              <a:rPr lang="en-US" sz="2800" dirty="0" smtClean="0"/>
              <a:t>Assuming positive intent</a:t>
            </a:r>
          </a:p>
          <a:p>
            <a:r>
              <a:rPr lang="en-US" sz="2800" dirty="0" smtClean="0"/>
              <a:t>Questioning</a:t>
            </a:r>
            <a:endParaRPr lang="en-US" sz="2800" dirty="0"/>
          </a:p>
        </p:txBody>
      </p:sp>
      <p:pic>
        <p:nvPicPr>
          <p:cNvPr id="12290" name="Picture 2" descr="http://thumbs.gograph.com/gg629500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448050" cy="344805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39</a:t>
            </a:fld>
            <a:endParaRPr lang="en-US"/>
          </a:p>
        </p:txBody>
      </p:sp>
    </p:spTree>
    <p:extLst>
      <p:ext uri="{BB962C8B-B14F-4D97-AF65-F5344CB8AC3E}">
        <p14:creationId xmlns:p14="http://schemas.microsoft.com/office/powerpoint/2010/main" val="91730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447"/>
            <a:ext cx="7620000" cy="1143000"/>
          </a:xfrm>
        </p:spPr>
        <p:txBody>
          <a:bodyPr/>
          <a:lstStyle/>
          <a:p>
            <a:r>
              <a:rPr lang="en-US" dirty="0" smtClean="0">
                <a:solidFill>
                  <a:srgbClr val="C00000"/>
                </a:solidFill>
              </a:rPr>
              <a:t>Outcomes</a:t>
            </a:r>
            <a:endParaRPr lang="en-US" dirty="0">
              <a:solidFill>
                <a:srgbClr val="C00000"/>
              </a:solidFill>
            </a:endParaRPr>
          </a:p>
        </p:txBody>
      </p:sp>
      <p:sp>
        <p:nvSpPr>
          <p:cNvPr id="3" name="Content Placeholder 2"/>
          <p:cNvSpPr>
            <a:spLocks noGrp="1"/>
          </p:cNvSpPr>
          <p:nvPr>
            <p:ph idx="1"/>
          </p:nvPr>
        </p:nvSpPr>
        <p:spPr>
          <a:xfrm>
            <a:off x="304800" y="1102659"/>
            <a:ext cx="7620000" cy="5791200"/>
          </a:xfrm>
        </p:spPr>
        <p:txBody>
          <a:bodyPr>
            <a:normAutofit/>
          </a:bodyPr>
          <a:lstStyle/>
          <a:p>
            <a:pPr marL="114300" indent="0">
              <a:buNone/>
            </a:pPr>
            <a:r>
              <a:rPr lang="en-US" sz="2800" b="1" u="sng" dirty="0"/>
              <a:t>Outcomes of the 2 Day Session:    </a:t>
            </a:r>
            <a:endParaRPr lang="en-US" sz="2800" dirty="0"/>
          </a:p>
          <a:p>
            <a:pPr lvl="0"/>
            <a:r>
              <a:rPr lang="en-US" sz="2800" dirty="0"/>
              <a:t>Create a shared vision and understanding of LDC as a </a:t>
            </a:r>
            <a:r>
              <a:rPr lang="en-US" sz="2800" dirty="0" smtClean="0"/>
              <a:t>framework for implementing the instructional shifts and demands of </a:t>
            </a:r>
            <a:r>
              <a:rPr lang="en-US" sz="2800" dirty="0"/>
              <a:t>the Common Core</a:t>
            </a:r>
          </a:p>
          <a:p>
            <a:pPr lvl="0"/>
            <a:r>
              <a:rPr lang="en-US" sz="2800" dirty="0"/>
              <a:t>Gain a deeper understanding of </a:t>
            </a:r>
            <a:r>
              <a:rPr lang="en-US" sz="2800" dirty="0" smtClean="0"/>
              <a:t>coaching and </a:t>
            </a:r>
            <a:r>
              <a:rPr lang="en-US" sz="2800" dirty="0"/>
              <a:t>facilitation behaviors and skills essential to the successful implementation of LDC</a:t>
            </a:r>
          </a:p>
          <a:p>
            <a:pPr lvl="0"/>
            <a:r>
              <a:rPr lang="en-US" sz="2800" dirty="0" smtClean="0"/>
              <a:t>Learn </a:t>
            </a:r>
            <a:r>
              <a:rPr lang="en-US" sz="2800" dirty="0"/>
              <a:t>from each other through the sharing of experiences, strategies, tools and ideas</a:t>
            </a: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4</a:t>
            </a:fld>
            <a:endParaRPr lang="en-US"/>
          </a:p>
        </p:txBody>
      </p:sp>
    </p:spTree>
    <p:extLst>
      <p:ext uri="{BB962C8B-B14F-4D97-AF65-F5344CB8AC3E}">
        <p14:creationId xmlns:p14="http://schemas.microsoft.com/office/powerpoint/2010/main" val="1709446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Active Listening</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When we listen with our full attention and truly honor a speaker’s views and experience, relationships are deepened and individuals profoundly changed.</a:t>
            </a:r>
            <a:endParaRPr lang="en-US" sz="2800" dirty="0"/>
          </a:p>
        </p:txBody>
      </p:sp>
      <p:pic>
        <p:nvPicPr>
          <p:cNvPr id="7170" name="Picture 2" descr="3d man - time to lis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114800"/>
            <a:ext cx="5276849" cy="263842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40</a:t>
            </a:fld>
            <a:endParaRPr lang="en-US"/>
          </a:p>
        </p:txBody>
      </p:sp>
    </p:spTree>
    <p:extLst>
      <p:ext uri="{BB962C8B-B14F-4D97-AF65-F5344CB8AC3E}">
        <p14:creationId xmlns:p14="http://schemas.microsoft.com/office/powerpoint/2010/main" val="3126424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00000"/>
                </a:solidFill>
              </a:rPr>
              <a:t>Trust in Schools</a:t>
            </a:r>
            <a:br>
              <a:rPr lang="en-US" i="1" dirty="0" smtClean="0">
                <a:solidFill>
                  <a:srgbClr val="C00000"/>
                </a:solidFill>
              </a:rPr>
            </a:br>
            <a:r>
              <a:rPr lang="en-US" sz="2800" dirty="0" err="1" smtClean="0">
                <a:solidFill>
                  <a:srgbClr val="C00000"/>
                </a:solidFill>
              </a:rPr>
              <a:t>Bryk</a:t>
            </a:r>
            <a:r>
              <a:rPr lang="en-US" sz="2800" dirty="0" smtClean="0">
                <a:solidFill>
                  <a:srgbClr val="C00000"/>
                </a:solidFill>
              </a:rPr>
              <a:t> and Schneider (Education Leadership 2003)</a:t>
            </a:r>
            <a:endParaRPr lang="en-US" sz="2800"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In schools with low levels of relational trust, there is a 1 in 7 chance of showing gains in student learning.</a:t>
            </a:r>
          </a:p>
          <a:p>
            <a:r>
              <a:rPr lang="en-US" sz="2800" dirty="0" smtClean="0"/>
              <a:t>In schools with high levels of relational trust, there is a 1 in 2 chance of showing gains in student learning.</a:t>
            </a:r>
            <a:endParaRPr lang="en-US" sz="2800" dirty="0"/>
          </a:p>
        </p:txBody>
      </p:sp>
      <p:pic>
        <p:nvPicPr>
          <p:cNvPr id="6" name="Picture 2" descr="http://www.pdu4pm.com/pmpblog/wp-content/uploads/2012/04/trust_fall_p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66584"/>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41</a:t>
            </a:fld>
            <a:endParaRPr lang="en-US"/>
          </a:p>
        </p:txBody>
      </p:sp>
    </p:spTree>
    <p:extLst>
      <p:ext uri="{BB962C8B-B14F-4D97-AF65-F5344CB8AC3E}">
        <p14:creationId xmlns:p14="http://schemas.microsoft.com/office/powerpoint/2010/main" val="27216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Behaviors </a:t>
            </a:r>
            <a:r>
              <a:rPr lang="en-US" dirty="0">
                <a:solidFill>
                  <a:srgbClr val="C00000"/>
                </a:solidFill>
              </a:rPr>
              <a:t>to Foster Trust</a:t>
            </a:r>
            <a:endParaRPr lang="en-US" dirty="0"/>
          </a:p>
        </p:txBody>
      </p:sp>
      <p:sp>
        <p:nvSpPr>
          <p:cNvPr id="4" name="Content Placeholder 3"/>
          <p:cNvSpPr>
            <a:spLocks noGrp="1"/>
          </p:cNvSpPr>
          <p:nvPr>
            <p:ph sz="half" idx="2"/>
          </p:nvPr>
        </p:nvSpPr>
        <p:spPr>
          <a:xfrm>
            <a:off x="381000" y="1600200"/>
            <a:ext cx="3657600" cy="5181600"/>
          </a:xfrm>
        </p:spPr>
        <p:txBody>
          <a:bodyPr>
            <a:normAutofit/>
          </a:bodyPr>
          <a:lstStyle/>
          <a:p>
            <a:r>
              <a:rPr lang="en-US" sz="2800" dirty="0"/>
              <a:t>Talk straight</a:t>
            </a:r>
          </a:p>
          <a:p>
            <a:r>
              <a:rPr lang="en-US" sz="2800" dirty="0"/>
              <a:t>Demonstrate respect</a:t>
            </a:r>
          </a:p>
          <a:p>
            <a:r>
              <a:rPr lang="en-US" sz="2800" dirty="0"/>
              <a:t>Create transparency</a:t>
            </a:r>
          </a:p>
          <a:p>
            <a:r>
              <a:rPr lang="en-US" sz="2800" dirty="0"/>
              <a:t>Right wrongs</a:t>
            </a:r>
          </a:p>
          <a:p>
            <a:r>
              <a:rPr lang="en-US" sz="2800" dirty="0"/>
              <a:t>Show loyalty</a:t>
            </a:r>
          </a:p>
          <a:p>
            <a:r>
              <a:rPr lang="en-US" sz="2800" dirty="0"/>
              <a:t>Deliver </a:t>
            </a:r>
            <a:r>
              <a:rPr lang="en-US" sz="2800" dirty="0" smtClean="0"/>
              <a:t>results</a:t>
            </a:r>
          </a:p>
          <a:p>
            <a:r>
              <a:rPr lang="en-US" sz="2800" dirty="0"/>
              <a:t>Extend </a:t>
            </a:r>
            <a:r>
              <a:rPr lang="en-US" sz="2800" dirty="0" smtClean="0"/>
              <a:t>trust</a:t>
            </a:r>
          </a:p>
          <a:p>
            <a:pPr marL="114300" indent="0">
              <a:buNone/>
            </a:pPr>
            <a:endParaRPr lang="en-US" sz="2800" dirty="0"/>
          </a:p>
          <a:p>
            <a:pPr marL="114300" indent="0">
              <a:buNone/>
            </a:pPr>
            <a:r>
              <a:rPr lang="en-US" sz="2800" dirty="0" smtClean="0">
                <a:solidFill>
                  <a:srgbClr val="C00000"/>
                </a:solidFill>
              </a:rPr>
              <a:t>      </a:t>
            </a:r>
            <a:r>
              <a:rPr lang="en-US" sz="1800" dirty="0">
                <a:solidFill>
                  <a:srgbClr val="C00000"/>
                </a:solidFill>
              </a:rPr>
              <a:t>Adapted from </a:t>
            </a:r>
            <a:r>
              <a:rPr lang="en-US" sz="1800" i="1" dirty="0" smtClean="0">
                <a:solidFill>
                  <a:srgbClr val="C00000"/>
                </a:solidFill>
              </a:rPr>
              <a:t>Speed of </a:t>
            </a:r>
            <a:r>
              <a:rPr lang="en-US" sz="1800" i="1" dirty="0">
                <a:solidFill>
                  <a:srgbClr val="C00000"/>
                </a:solidFill>
              </a:rPr>
              <a:t>Trust</a:t>
            </a:r>
            <a:r>
              <a:rPr lang="en-US" sz="1800" dirty="0">
                <a:solidFill>
                  <a:srgbClr val="C00000"/>
                </a:solidFill>
              </a:rPr>
              <a:t> </a:t>
            </a:r>
          </a:p>
          <a:p>
            <a:pPr marL="114300" indent="0">
              <a:buNone/>
            </a:pPr>
            <a:r>
              <a:rPr lang="en-US" sz="1800" dirty="0">
                <a:solidFill>
                  <a:srgbClr val="C00000"/>
                </a:solidFill>
              </a:rPr>
              <a:t>         by Stephen Covey</a:t>
            </a:r>
            <a:endParaRPr lang="en-US" sz="1800" dirty="0"/>
          </a:p>
          <a:p>
            <a:pPr marL="114300" indent="0">
              <a:buNone/>
            </a:pPr>
            <a:endParaRPr lang="en-US" sz="2800" dirty="0"/>
          </a:p>
          <a:p>
            <a:pPr marL="114300" indent="0">
              <a:buNone/>
            </a:pPr>
            <a:endParaRPr lang="en-US" dirty="0"/>
          </a:p>
        </p:txBody>
      </p:sp>
      <p:sp>
        <p:nvSpPr>
          <p:cNvPr id="6" name="Content Placeholder 5"/>
          <p:cNvSpPr>
            <a:spLocks noGrp="1"/>
          </p:cNvSpPr>
          <p:nvPr>
            <p:ph sz="quarter" idx="4"/>
          </p:nvPr>
        </p:nvSpPr>
        <p:spPr>
          <a:xfrm>
            <a:off x="4419600" y="1600200"/>
            <a:ext cx="3657600" cy="4495800"/>
          </a:xfrm>
        </p:spPr>
        <p:txBody>
          <a:bodyPr>
            <a:normAutofit/>
          </a:bodyPr>
          <a:lstStyle/>
          <a:p>
            <a:r>
              <a:rPr lang="en-US" sz="2800" dirty="0"/>
              <a:t>Confront reality</a:t>
            </a:r>
          </a:p>
          <a:p>
            <a:r>
              <a:rPr lang="en-US" sz="2800" dirty="0"/>
              <a:t>Clarify expectations</a:t>
            </a:r>
          </a:p>
          <a:p>
            <a:r>
              <a:rPr lang="en-US" sz="2800" dirty="0"/>
              <a:t>Practice accountability</a:t>
            </a:r>
          </a:p>
          <a:p>
            <a:r>
              <a:rPr lang="en-US" sz="2800" dirty="0"/>
              <a:t>Listen first</a:t>
            </a:r>
          </a:p>
          <a:p>
            <a:r>
              <a:rPr lang="en-US" sz="2800" dirty="0"/>
              <a:t>Keep commitments</a:t>
            </a:r>
          </a:p>
          <a:p>
            <a:pPr marL="114300" indent="0">
              <a:buNone/>
            </a:pPr>
            <a:r>
              <a:rPr lang="en-US" sz="1800" dirty="0" smtClean="0">
                <a:solidFill>
                  <a:srgbClr val="C00000"/>
                </a:solidFill>
              </a:rPr>
              <a:t>   </a:t>
            </a:r>
          </a:p>
        </p:txBody>
      </p:sp>
      <p:pic>
        <p:nvPicPr>
          <p:cNvPr id="4100" name="Picture 4" descr="http://baneofyourresistance.files.wordpress.com/2012/12/trust-canstockphoto54158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050892" cy="231105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42</a:t>
            </a:fld>
            <a:endParaRPr lang="en-US"/>
          </a:p>
        </p:txBody>
      </p:sp>
    </p:spTree>
    <p:extLst>
      <p:ext uri="{BB962C8B-B14F-4D97-AF65-F5344CB8AC3E}">
        <p14:creationId xmlns:p14="http://schemas.microsoft.com/office/powerpoint/2010/main" val="2361701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Trust Traps</a:t>
            </a:r>
            <a:endParaRPr lang="en-US" dirty="0">
              <a:solidFill>
                <a:srgbClr val="C00000"/>
              </a:solidFill>
            </a:endParaRPr>
          </a:p>
        </p:txBody>
      </p:sp>
      <p:sp>
        <p:nvSpPr>
          <p:cNvPr id="3" name="Content Placeholder 2"/>
          <p:cNvSpPr>
            <a:spLocks noGrp="1"/>
          </p:cNvSpPr>
          <p:nvPr>
            <p:ph idx="1"/>
          </p:nvPr>
        </p:nvSpPr>
        <p:spPr>
          <a:xfrm>
            <a:off x="360384" y="1371600"/>
            <a:ext cx="7620000" cy="4800600"/>
          </a:xfrm>
        </p:spPr>
        <p:txBody>
          <a:bodyPr>
            <a:normAutofit/>
          </a:bodyPr>
          <a:lstStyle/>
          <a:p>
            <a:r>
              <a:rPr lang="en-US" sz="2800" dirty="0" smtClean="0"/>
              <a:t>Making assumptions</a:t>
            </a:r>
          </a:p>
          <a:p>
            <a:r>
              <a:rPr lang="en-US" sz="2800" dirty="0" smtClean="0"/>
              <a:t>Breaking promises</a:t>
            </a:r>
          </a:p>
          <a:p>
            <a:r>
              <a:rPr lang="en-US" sz="2800" dirty="0" smtClean="0"/>
              <a:t>Covering yourself</a:t>
            </a:r>
          </a:p>
          <a:p>
            <a:r>
              <a:rPr lang="en-US" sz="2800" dirty="0" smtClean="0"/>
              <a:t>Spreading rumors</a:t>
            </a:r>
          </a:p>
          <a:p>
            <a:r>
              <a:rPr lang="en-US" sz="2800" dirty="0" smtClean="0"/>
              <a:t>By-passing people</a:t>
            </a:r>
          </a:p>
          <a:p>
            <a:r>
              <a:rPr lang="en-US" sz="2800" dirty="0" smtClean="0"/>
              <a:t>Being too “All about ME”</a:t>
            </a:r>
            <a:endParaRPr lang="en-US" sz="2800" dirty="0"/>
          </a:p>
        </p:txBody>
      </p:sp>
      <p:sp>
        <p:nvSpPr>
          <p:cNvPr id="5" name="TextBox 4"/>
          <p:cNvSpPr txBox="1"/>
          <p:nvPr/>
        </p:nvSpPr>
        <p:spPr>
          <a:xfrm>
            <a:off x="8458200" y="4724400"/>
            <a:ext cx="159062" cy="646331"/>
          </a:xfrm>
          <a:prstGeom prst="rect">
            <a:avLst/>
          </a:prstGeom>
          <a:solidFill>
            <a:schemeClr val="tx2"/>
          </a:solidFill>
        </p:spPr>
        <p:txBody>
          <a:bodyPr wrap="square" rtlCol="0">
            <a:spAutoFit/>
          </a:bodyPr>
          <a:lstStyle/>
          <a:p>
            <a:endParaRPr lang="en-US" dirty="0">
              <a:solidFill>
                <a:srgbClr val="696464"/>
              </a:solidFill>
            </a:endParaRPr>
          </a:p>
          <a:p>
            <a:endParaRPr lang="en-US" dirty="0">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43</a:t>
            </a:fld>
            <a:endParaRPr lang="en-US"/>
          </a:p>
        </p:txBody>
      </p:sp>
      <p:pic>
        <p:nvPicPr>
          <p:cNvPr id="4098" name="Picture 2" descr="http://3.bp.blogspot.com/-wYk1-JMc-VU/UqveQhOwwII/AAAAAAAAATI/PYWNbZvAmJQ/s1600/Trust+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04532"/>
            <a:ext cx="2988235" cy="22860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74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Pausing</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Mary Budd Rowe’s “Wait Time” research:</a:t>
            </a:r>
          </a:p>
          <a:p>
            <a:pPr lvl="2"/>
            <a:r>
              <a:rPr lang="en-US" sz="2800" dirty="0" smtClean="0"/>
              <a:t>Takes average learner 3 to 5 seconds to process higher level thoughts</a:t>
            </a:r>
          </a:p>
          <a:p>
            <a:pPr lvl="2"/>
            <a:r>
              <a:rPr lang="en-US" sz="2800" dirty="0" smtClean="0"/>
              <a:t>Typical response is less than one second!</a:t>
            </a:r>
          </a:p>
        </p:txBody>
      </p:sp>
      <p:pic>
        <p:nvPicPr>
          <p:cNvPr id="6146" name="Picture 2" descr="http://www.clker.com/cliparts/q/l/x/X/K/u/paus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198"/>
            <a:ext cx="1630599" cy="15430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rcaeagles.org/images/blue-play-button-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0198"/>
            <a:ext cx="1555434" cy="1511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3810000"/>
            <a:ext cx="7026117" cy="2677656"/>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sz="2800" i="1" dirty="0">
                <a:solidFill>
                  <a:srgbClr val="696464"/>
                </a:solidFill>
              </a:rPr>
              <a:t>Model thinking before answering and before asking additional questions</a:t>
            </a:r>
          </a:p>
          <a:p>
            <a:pPr marL="285750" indent="-285750">
              <a:buFont typeface="Arial" panose="020B0604020202020204" pitchFamily="34" charset="0"/>
              <a:buChar char="•"/>
            </a:pPr>
            <a:r>
              <a:rPr lang="en-US" sz="2800" i="1" dirty="0">
                <a:solidFill>
                  <a:srgbClr val="696464"/>
                </a:solidFill>
              </a:rPr>
              <a:t>Become comfortable with wait time in groups</a:t>
            </a:r>
          </a:p>
          <a:p>
            <a:pPr marL="285750" indent="-285750">
              <a:buFont typeface="Arial" panose="020B0604020202020204" pitchFamily="34" charset="0"/>
              <a:buChar char="•"/>
            </a:pPr>
            <a:r>
              <a:rPr lang="en-US" sz="2800" i="1" dirty="0">
                <a:solidFill>
                  <a:srgbClr val="696464"/>
                </a:solidFill>
              </a:rPr>
              <a:t>Use thoughtfulness in all interactions</a:t>
            </a:r>
          </a:p>
          <a:p>
            <a:pPr marL="285750" indent="-285750">
              <a:buFont typeface="Arial" panose="020B0604020202020204" pitchFamily="34" charset="0"/>
              <a:buChar char="•"/>
            </a:pPr>
            <a:r>
              <a:rPr lang="en-US" sz="2800" i="1" dirty="0">
                <a:solidFill>
                  <a:srgbClr val="696464"/>
                </a:solidFill>
              </a:rPr>
              <a:t>Value the importance of silence</a:t>
            </a:r>
          </a:p>
          <a:p>
            <a:pPr marL="285750" indent="-285750">
              <a:buFont typeface="Arial" panose="020B0604020202020204" pitchFamily="34" charset="0"/>
              <a:buChar char="•"/>
            </a:pPr>
            <a:r>
              <a:rPr lang="en-US" sz="2800" i="1" dirty="0">
                <a:solidFill>
                  <a:srgbClr val="696464"/>
                </a:solidFill>
              </a:rPr>
              <a:t>Practice deep listening</a:t>
            </a:r>
          </a:p>
        </p:txBody>
      </p:sp>
      <p:sp>
        <p:nvSpPr>
          <p:cNvPr id="6" name="Footer Placeholder 5"/>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44</a:t>
            </a:fld>
            <a:endParaRPr lang="en-US"/>
          </a:p>
        </p:txBody>
      </p:sp>
    </p:spTree>
    <p:extLst>
      <p:ext uri="{BB962C8B-B14F-4D97-AF65-F5344CB8AC3E}">
        <p14:creationId xmlns:p14="http://schemas.microsoft.com/office/powerpoint/2010/main" val="15063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Paraphrasing</a:t>
            </a:r>
            <a:endParaRPr lang="en-US" dirty="0">
              <a:solidFill>
                <a:srgbClr val="C00000"/>
              </a:solidFill>
            </a:endParaRPr>
          </a:p>
        </p:txBody>
      </p:sp>
      <p:sp>
        <p:nvSpPr>
          <p:cNvPr id="3" name="Content Placeholder 2"/>
          <p:cNvSpPr>
            <a:spLocks noGrp="1"/>
          </p:cNvSpPr>
          <p:nvPr>
            <p:ph idx="1"/>
          </p:nvPr>
        </p:nvSpPr>
        <p:spPr>
          <a:xfrm>
            <a:off x="381000" y="1447800"/>
            <a:ext cx="7620000" cy="4800600"/>
          </a:xfrm>
        </p:spPr>
        <p:txBody>
          <a:bodyPr>
            <a:normAutofit/>
          </a:bodyPr>
          <a:lstStyle/>
          <a:p>
            <a:r>
              <a:rPr lang="en-US" sz="2800" dirty="0" smtClean="0"/>
              <a:t>Acknowledging and Clarifying</a:t>
            </a:r>
          </a:p>
          <a:p>
            <a:r>
              <a:rPr lang="en-US" sz="2800" dirty="0" smtClean="0"/>
              <a:t>Summarizing and Organizing</a:t>
            </a:r>
          </a:p>
          <a:p>
            <a:r>
              <a:rPr lang="en-US" sz="2800" dirty="0" smtClean="0"/>
              <a:t>Shifting Level of Logic</a:t>
            </a:r>
          </a:p>
          <a:p>
            <a:pPr marL="114300" indent="0">
              <a:buNone/>
            </a:pPr>
            <a:r>
              <a:rPr lang="en-US" sz="1800" dirty="0" smtClean="0">
                <a:solidFill>
                  <a:srgbClr val="C00000"/>
                </a:solidFill>
              </a:rPr>
              <a:t>        Adapted from the </a:t>
            </a:r>
            <a:r>
              <a:rPr lang="en-US" sz="1800" i="1" dirty="0" smtClean="0">
                <a:solidFill>
                  <a:srgbClr val="C00000"/>
                </a:solidFill>
              </a:rPr>
              <a:t>Center for Cognitive Coaching </a:t>
            </a:r>
            <a:r>
              <a:rPr lang="en-US" sz="1800" dirty="0" smtClean="0">
                <a:solidFill>
                  <a:srgbClr val="C00000"/>
                </a:solidFill>
              </a:rPr>
              <a:t>and Bob </a:t>
            </a:r>
            <a:r>
              <a:rPr lang="en-US" sz="1800" dirty="0" err="1" smtClean="0">
                <a:solidFill>
                  <a:srgbClr val="C00000"/>
                </a:solidFill>
              </a:rPr>
              <a:t>Garmston</a:t>
            </a:r>
            <a:endParaRPr lang="en-US" sz="1800" dirty="0">
              <a:solidFill>
                <a:srgbClr val="C00000"/>
              </a:solidFill>
            </a:endParaRPr>
          </a:p>
        </p:txBody>
      </p:sp>
      <p:pic>
        <p:nvPicPr>
          <p:cNvPr id="8194" name="Picture 2" descr="http://www.theolivebranchblog.com/wp-content/uploads/2013/04/People-T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528" y="4191000"/>
            <a:ext cx="3522071" cy="242582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45</a:t>
            </a:fld>
            <a:endParaRPr lang="en-US"/>
          </a:p>
        </p:txBody>
      </p:sp>
    </p:spTree>
    <p:extLst>
      <p:ext uri="{BB962C8B-B14F-4D97-AF65-F5344CB8AC3E}">
        <p14:creationId xmlns:p14="http://schemas.microsoft.com/office/powerpoint/2010/main" val="371727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Acknowledge and Clarify</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smtClean="0"/>
              <a:t>You’re thinking that…</a:t>
            </a:r>
          </a:p>
          <a:p>
            <a:r>
              <a:rPr lang="en-US" sz="2800" dirty="0" smtClean="0"/>
              <a:t>So, you’re wondering if…</a:t>
            </a:r>
          </a:p>
          <a:p>
            <a:r>
              <a:rPr lang="en-US" sz="2800" dirty="0" smtClean="0"/>
              <a:t>You’re frustrated because…</a:t>
            </a:r>
          </a:p>
          <a:p>
            <a:pPr marL="114300" indent="0">
              <a:buNone/>
            </a:pPr>
            <a:endParaRPr lang="en-US" dirty="0"/>
          </a:p>
        </p:txBody>
      </p:sp>
      <p:pic>
        <p:nvPicPr>
          <p:cNvPr id="9218" name="Picture 2" descr="https://encrypted-tbn2.gstatic.com/images?q=tbn:ANd9GcTuCP_mxGH9urnrKzQ0hbzF9ad2SskaPfWtoo6STYmXpt_3vfO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6036"/>
            <a:ext cx="3581400" cy="35814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46</a:t>
            </a:fld>
            <a:endParaRPr lang="en-US"/>
          </a:p>
        </p:txBody>
      </p:sp>
    </p:spTree>
    <p:extLst>
      <p:ext uri="{BB962C8B-B14F-4D97-AF65-F5344CB8AC3E}">
        <p14:creationId xmlns:p14="http://schemas.microsoft.com/office/powerpoint/2010/main" val="2504897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Summarize and Organize</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So, there are three issues…</a:t>
            </a:r>
          </a:p>
          <a:p>
            <a:r>
              <a:rPr lang="en-US" sz="2800" dirty="0" smtClean="0"/>
              <a:t>So, you’re ready to move on to…</a:t>
            </a:r>
          </a:p>
          <a:p>
            <a:r>
              <a:rPr lang="en-US" sz="2800" dirty="0" smtClean="0"/>
              <a:t>First, you’re going to… then you will…</a:t>
            </a:r>
          </a:p>
          <a:p>
            <a:r>
              <a:rPr lang="en-US" sz="2800" dirty="0" smtClean="0"/>
              <a:t>On the one hand… and on the other hand…</a:t>
            </a:r>
            <a:endParaRPr lang="en-US" sz="2800" dirty="0"/>
          </a:p>
        </p:txBody>
      </p:sp>
      <p:pic>
        <p:nvPicPr>
          <p:cNvPr id="10242" name="Picture 2" descr="http://sr.photos2.fotosearch.com/bthumb/CSP/CSP990/k10751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17157">
            <a:off x="4114800" y="4038600"/>
            <a:ext cx="2895600" cy="241867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47</a:t>
            </a:fld>
            <a:endParaRPr lang="en-US"/>
          </a:p>
        </p:txBody>
      </p:sp>
    </p:spTree>
    <p:extLst>
      <p:ext uri="{BB962C8B-B14F-4D97-AF65-F5344CB8AC3E}">
        <p14:creationId xmlns:p14="http://schemas.microsoft.com/office/powerpoint/2010/main" val="24972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Shift Level of Logic </a:t>
            </a:r>
            <a:br>
              <a:rPr lang="en-US" dirty="0" smtClean="0">
                <a:solidFill>
                  <a:srgbClr val="C00000"/>
                </a:solidFill>
              </a:rPr>
            </a:br>
            <a:r>
              <a:rPr lang="en-US" sz="3200" dirty="0" smtClean="0">
                <a:solidFill>
                  <a:srgbClr val="C00000"/>
                </a:solidFill>
              </a:rPr>
              <a:t>(up or down)</a:t>
            </a:r>
            <a:endParaRPr lang="en-US" sz="3200" dirty="0">
              <a:solidFill>
                <a:srgbClr val="C00000"/>
              </a:solidFill>
            </a:endParaRPr>
          </a:p>
        </p:txBody>
      </p:sp>
      <p:sp>
        <p:nvSpPr>
          <p:cNvPr id="3" name="Content Placeholder 2"/>
          <p:cNvSpPr>
            <a:spLocks noGrp="1"/>
          </p:cNvSpPr>
          <p:nvPr>
            <p:ph idx="1"/>
          </p:nvPr>
        </p:nvSpPr>
        <p:spPr/>
        <p:txBody>
          <a:bodyPr>
            <a:normAutofit/>
          </a:bodyPr>
          <a:lstStyle/>
          <a:p>
            <a:pPr marL="114300" indent="0">
              <a:buNone/>
            </a:pPr>
            <a:r>
              <a:rPr lang="en-US" sz="2800" dirty="0" smtClean="0"/>
              <a:t>Goals, values, beliefs, assumptions, concepts:</a:t>
            </a:r>
          </a:p>
          <a:p>
            <a:r>
              <a:rPr lang="en-US" sz="2800" dirty="0" smtClean="0"/>
              <a:t>So, a strong belief you hold is…</a:t>
            </a:r>
          </a:p>
          <a:p>
            <a:r>
              <a:rPr lang="en-US" sz="2800" dirty="0" smtClean="0"/>
              <a:t>An assumption you are operating from is…</a:t>
            </a:r>
          </a:p>
          <a:p>
            <a:r>
              <a:rPr lang="en-US" sz="2800" dirty="0" smtClean="0"/>
              <a:t>A goal for you is…</a:t>
            </a:r>
          </a:p>
          <a:p>
            <a:r>
              <a:rPr lang="en-US" sz="2800" dirty="0" smtClean="0"/>
              <a:t>So, your understanding of… is…</a:t>
            </a:r>
            <a:endParaRPr lang="en-US" sz="2800" dirty="0"/>
          </a:p>
        </p:txBody>
      </p:sp>
      <p:pic>
        <p:nvPicPr>
          <p:cNvPr id="11266" name="Picture 2" descr="http://www.wpclipart.com/computer/keyboard_keys/large_keys/computer_key_Shift_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343400"/>
            <a:ext cx="5256735" cy="2016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6172200"/>
            <a:ext cx="5562600" cy="369332"/>
          </a:xfrm>
          <a:prstGeom prst="rect">
            <a:avLst/>
          </a:prstGeom>
          <a:solidFill>
            <a:schemeClr val="bg1"/>
          </a:solidFill>
        </p:spPr>
        <p:txBody>
          <a:bodyPr wrap="square" rtlCol="0">
            <a:spAutoFit/>
          </a:bodyPr>
          <a:lstStyle/>
          <a:p>
            <a:endParaRPr lang="en-US" dirty="0">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48</a:t>
            </a:fld>
            <a:endParaRPr lang="en-US"/>
          </a:p>
        </p:txBody>
      </p:sp>
    </p:spTree>
    <p:extLst>
      <p:ext uri="{BB962C8B-B14F-4D97-AF65-F5344CB8AC3E}">
        <p14:creationId xmlns:p14="http://schemas.microsoft.com/office/powerpoint/2010/main" val="2747156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Paraphrasing Practice</a:t>
            </a:r>
            <a:endParaRPr lang="en-US" dirty="0"/>
          </a:p>
        </p:txBody>
      </p:sp>
      <p:sp>
        <p:nvSpPr>
          <p:cNvPr id="3" name="Content Placeholder 2"/>
          <p:cNvSpPr>
            <a:spLocks noGrp="1"/>
          </p:cNvSpPr>
          <p:nvPr>
            <p:ph idx="1"/>
          </p:nvPr>
        </p:nvSpPr>
        <p:spPr>
          <a:xfrm>
            <a:off x="156881" y="1562100"/>
            <a:ext cx="7620000" cy="4800600"/>
          </a:xfrm>
        </p:spPr>
        <p:txBody>
          <a:bodyPr>
            <a:normAutofit/>
          </a:bodyPr>
          <a:lstStyle/>
          <a:p>
            <a:pPr lvl="1"/>
            <a:r>
              <a:rPr lang="en-US" sz="2800" dirty="0" smtClean="0"/>
              <a:t>Acknowledge</a:t>
            </a:r>
          </a:p>
          <a:p>
            <a:pPr lvl="1"/>
            <a:r>
              <a:rPr lang="en-US" sz="2800" dirty="0" smtClean="0"/>
              <a:t>Summarize and organize</a:t>
            </a:r>
          </a:p>
          <a:p>
            <a:pPr lvl="1"/>
            <a:r>
              <a:rPr lang="en-US" sz="2800" dirty="0" smtClean="0"/>
              <a:t>Shift the level of logic</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134537068"/>
              </p:ext>
            </p:extLst>
          </p:nvPr>
        </p:nvGraphicFramePr>
        <p:xfrm>
          <a:off x="4953000" y="3581400"/>
          <a:ext cx="3343275" cy="5112774"/>
        </p:xfrm>
        <a:graphic>
          <a:graphicData uri="http://schemas.openxmlformats.org/presentationml/2006/ole">
            <mc:AlternateContent xmlns:mc="http://schemas.openxmlformats.org/markup-compatibility/2006">
              <mc:Choice xmlns:v="urn:schemas-microsoft-com:vml" Requires="v">
                <p:oleObj spid="_x0000_s2085" name="Document" r:id="rId5" imgW="5942845" imgH="9091696" progId="Word.Document.12">
                  <p:embed/>
                </p:oleObj>
              </mc:Choice>
              <mc:Fallback>
                <p:oleObj name="Document" r:id="rId5" imgW="5942845" imgH="9091696" progId="Word.Document.12">
                  <p:embed/>
                  <p:pic>
                    <p:nvPicPr>
                      <p:cNvPr id="0" name=""/>
                      <p:cNvPicPr/>
                      <p:nvPr/>
                    </p:nvPicPr>
                    <p:blipFill>
                      <a:blip r:embed="rId6"/>
                      <a:stretch>
                        <a:fillRect/>
                      </a:stretch>
                    </p:blipFill>
                    <p:spPr>
                      <a:xfrm>
                        <a:off x="4953000" y="3581400"/>
                        <a:ext cx="3343275" cy="5112774"/>
                      </a:xfrm>
                      <a:prstGeom prst="rect">
                        <a:avLst/>
                      </a:prstGeom>
                      <a:ln>
                        <a:solidFill>
                          <a:srgbClr val="C00000"/>
                        </a:solidFill>
                      </a:ln>
                    </p:spPr>
                  </p:pic>
                </p:oleObj>
              </mc:Fallback>
            </mc:AlternateContent>
          </a:graphicData>
        </a:graphic>
      </p:graphicFrame>
      <p:pic>
        <p:nvPicPr>
          <p:cNvPr id="2052" name="Picture 4" descr="http://images.clipartof.com/thumbnails/225938-Royalty-Free-RF-Clipart-Illustration-Of-3d-Blanco-Men-Chatting-With-Web-Browse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962400"/>
            <a:ext cx="2823881"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49</a:t>
            </a:fld>
            <a:endParaRPr lang="en-US"/>
          </a:p>
        </p:txBody>
      </p:sp>
      <p:sp>
        <p:nvSpPr>
          <p:cNvPr id="5" name="Rectangle 4"/>
          <p:cNvSpPr/>
          <p:nvPr/>
        </p:nvSpPr>
        <p:spPr>
          <a:xfrm>
            <a:off x="533400" y="3613666"/>
            <a:ext cx="4114800" cy="400110"/>
          </a:xfrm>
          <a:prstGeom prst="rect">
            <a:avLst/>
          </a:prstGeom>
        </p:spPr>
        <p:txBody>
          <a:bodyPr wrap="square">
            <a:spAutoFit/>
          </a:bodyPr>
          <a:lstStyle/>
          <a:p>
            <a:pPr marL="114300" indent="0">
              <a:buNone/>
            </a:pPr>
            <a:r>
              <a:rPr lang="en-US" sz="2000" b="1" i="1" dirty="0">
                <a:solidFill>
                  <a:srgbClr val="00B0F0"/>
                </a:solidFill>
              </a:rPr>
              <a:t>Meet with your </a:t>
            </a:r>
            <a:r>
              <a:rPr lang="en-US" sz="2000" b="1" i="1" dirty="0" smtClean="0">
                <a:solidFill>
                  <a:srgbClr val="00B0F0"/>
                </a:solidFill>
              </a:rPr>
              <a:t>7:00 </a:t>
            </a:r>
            <a:r>
              <a:rPr lang="en-US" sz="2000" b="1" i="1" dirty="0">
                <a:solidFill>
                  <a:srgbClr val="00B0F0"/>
                </a:solidFill>
              </a:rPr>
              <a:t>partner. </a:t>
            </a:r>
          </a:p>
        </p:txBody>
      </p:sp>
    </p:spTree>
    <p:extLst>
      <p:ext uri="{BB962C8B-B14F-4D97-AF65-F5344CB8AC3E}">
        <p14:creationId xmlns:p14="http://schemas.microsoft.com/office/powerpoint/2010/main" val="23557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r.photos3.fotosearch.com/bthumb/CSP/CSP814/k8143269.jpg"/>
          <p:cNvPicPr/>
          <p:nvPr/>
        </p:nvPicPr>
        <p:blipFill rotWithShape="1">
          <a:blip r:embed="rId2">
            <a:extLst>
              <a:ext uri="{28A0092B-C50C-407E-A947-70E740481C1C}">
                <a14:useLocalDpi xmlns:a14="http://schemas.microsoft.com/office/drawing/2010/main" val="0"/>
              </a:ext>
            </a:extLst>
          </a:blip>
          <a:srcRect l="26675" r="16143"/>
          <a:stretch/>
        </p:blipFill>
        <p:spPr bwMode="auto">
          <a:xfrm>
            <a:off x="5549900" y="2759392"/>
            <a:ext cx="2717800" cy="4098608"/>
          </a:xfrm>
          <a:prstGeom prst="rect">
            <a:avLst/>
          </a:prstGeom>
          <a:noFill/>
          <a:ln>
            <a:noFill/>
          </a:ln>
        </p:spPr>
      </p:pic>
      <p:sp>
        <p:nvSpPr>
          <p:cNvPr id="2" name="Title 1"/>
          <p:cNvSpPr>
            <a:spLocks noGrp="1"/>
          </p:cNvSpPr>
          <p:nvPr>
            <p:ph type="title"/>
          </p:nvPr>
        </p:nvSpPr>
        <p:spPr/>
        <p:txBody>
          <a:bodyPr/>
          <a:lstStyle/>
          <a:p>
            <a:pPr algn="ctr"/>
            <a:r>
              <a:rPr lang="en-US" dirty="0" smtClean="0">
                <a:solidFill>
                  <a:srgbClr val="C00000"/>
                </a:solidFill>
              </a:rPr>
              <a:t>Sharing of Successes</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smtClean="0"/>
              <a:t>Reflect on your experiences with LDC and/or your experiences with other teachers implementing LDC</a:t>
            </a:r>
          </a:p>
          <a:p>
            <a:r>
              <a:rPr lang="en-US" sz="2800" dirty="0" smtClean="0"/>
              <a:t>Jot down one success</a:t>
            </a:r>
          </a:p>
          <a:p>
            <a:r>
              <a:rPr lang="en-US" sz="2800" dirty="0" smtClean="0"/>
              <a:t>Table discussions</a:t>
            </a:r>
          </a:p>
          <a:p>
            <a:r>
              <a:rPr lang="en-US" sz="2800" dirty="0" smtClean="0"/>
              <a:t>Share out</a:t>
            </a:r>
            <a:endParaRPr lang="en-US" sz="2800" dirty="0"/>
          </a:p>
        </p:txBody>
      </p:sp>
      <p:sp>
        <p:nvSpPr>
          <p:cNvPr id="4" name="Slide Number Placeholder 3"/>
          <p:cNvSpPr>
            <a:spLocks noGrp="1"/>
          </p:cNvSpPr>
          <p:nvPr>
            <p:ph type="sldNum" sz="quarter" idx="10"/>
          </p:nvPr>
        </p:nvSpPr>
        <p:spPr/>
        <p:txBody>
          <a:bodyPr/>
          <a:lstStyle/>
          <a:p>
            <a:pPr>
              <a:defRPr/>
            </a:pPr>
            <a:fld id="{0072D4F9-4FDE-4044-91D3-57141776E956}"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Reach Associates 2014</a:t>
            </a:r>
            <a:endParaRPr lang="en-US"/>
          </a:p>
        </p:txBody>
      </p:sp>
    </p:spTree>
    <p:extLst>
      <p:ext uri="{BB962C8B-B14F-4D97-AF65-F5344CB8AC3E}">
        <p14:creationId xmlns:p14="http://schemas.microsoft.com/office/powerpoint/2010/main" val="330512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248400"/>
          </a:xfrm>
        </p:spPr>
        <p:txBody>
          <a:bodyPr>
            <a:normAutofit/>
          </a:bodyPr>
          <a:lstStyle/>
          <a:p>
            <a:r>
              <a:rPr lang="en-US" sz="2400" dirty="0" smtClean="0">
                <a:solidFill>
                  <a:srgbClr val="C00000"/>
                </a:solidFill>
              </a:rPr>
              <a:t>Acknowledge and Clarify</a:t>
            </a:r>
          </a:p>
          <a:p>
            <a:pPr lvl="1"/>
            <a:r>
              <a:rPr lang="en-US" sz="2400" dirty="0"/>
              <a:t>You’re thinking that…</a:t>
            </a:r>
          </a:p>
          <a:p>
            <a:pPr lvl="1"/>
            <a:r>
              <a:rPr lang="en-US" sz="2400" dirty="0"/>
              <a:t>So, you’re wondering if…</a:t>
            </a:r>
          </a:p>
          <a:p>
            <a:pPr lvl="1"/>
            <a:r>
              <a:rPr lang="en-US" sz="2400" dirty="0"/>
              <a:t>You’re frustrated because</a:t>
            </a:r>
            <a:r>
              <a:rPr lang="en-US" sz="2400" dirty="0" smtClean="0"/>
              <a:t>…</a:t>
            </a:r>
          </a:p>
          <a:p>
            <a:r>
              <a:rPr lang="en-US" sz="2400" dirty="0" smtClean="0">
                <a:solidFill>
                  <a:srgbClr val="C00000"/>
                </a:solidFill>
              </a:rPr>
              <a:t>Summarize and Organize</a:t>
            </a:r>
          </a:p>
          <a:p>
            <a:pPr lvl="1"/>
            <a:r>
              <a:rPr lang="en-US" sz="2400" dirty="0"/>
              <a:t>So, there are three issues…</a:t>
            </a:r>
          </a:p>
          <a:p>
            <a:pPr lvl="1"/>
            <a:r>
              <a:rPr lang="en-US" sz="2400" dirty="0"/>
              <a:t>So, you’re ready to move on to…</a:t>
            </a:r>
          </a:p>
          <a:p>
            <a:pPr lvl="1"/>
            <a:r>
              <a:rPr lang="en-US" sz="2400" dirty="0"/>
              <a:t>First, you’re going to… then you will…</a:t>
            </a:r>
          </a:p>
          <a:p>
            <a:pPr lvl="1"/>
            <a:r>
              <a:rPr lang="en-US" sz="2400" dirty="0"/>
              <a:t>On the one hand… and on the other hand</a:t>
            </a:r>
            <a:r>
              <a:rPr lang="en-US" sz="2400" dirty="0" smtClean="0"/>
              <a:t>…</a:t>
            </a:r>
          </a:p>
          <a:p>
            <a:r>
              <a:rPr lang="en-US" sz="2400" dirty="0" smtClean="0">
                <a:solidFill>
                  <a:srgbClr val="C00000"/>
                </a:solidFill>
              </a:rPr>
              <a:t>Shift Level of Logic</a:t>
            </a:r>
          </a:p>
          <a:p>
            <a:pPr lvl="1"/>
            <a:r>
              <a:rPr lang="en-US" sz="2400" dirty="0" smtClean="0"/>
              <a:t>So</a:t>
            </a:r>
            <a:r>
              <a:rPr lang="en-US" sz="2400" dirty="0"/>
              <a:t>, a strong belief you hold is…</a:t>
            </a:r>
          </a:p>
          <a:p>
            <a:pPr lvl="1"/>
            <a:r>
              <a:rPr lang="en-US" sz="2400" dirty="0"/>
              <a:t>An assumption you are operating from is…</a:t>
            </a:r>
          </a:p>
          <a:p>
            <a:pPr lvl="1"/>
            <a:r>
              <a:rPr lang="en-US" sz="2400" dirty="0"/>
              <a:t>A goal for you is…</a:t>
            </a:r>
          </a:p>
          <a:p>
            <a:pPr lvl="1"/>
            <a:r>
              <a:rPr lang="en-US" sz="2400" dirty="0"/>
              <a:t>So, your understanding of… is…</a:t>
            </a:r>
          </a:p>
          <a:p>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307975" y="621139"/>
            <a:ext cx="2286000" cy="461665"/>
          </a:xfrm>
          <a:prstGeom prst="rect">
            <a:avLst/>
          </a:prstGeom>
        </p:spPr>
        <p:txBody>
          <a:bodyPr>
            <a:spAutoFit/>
          </a:bodyPr>
          <a:lstStyle/>
          <a:p>
            <a:pPr marL="114300">
              <a:spcBef>
                <a:spcPct val="20000"/>
              </a:spcBef>
              <a:buClr>
                <a:srgbClr val="A60000"/>
              </a:buClr>
            </a:pPr>
            <a:endParaRPr lang="en-US" sz="2400" dirty="0">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50</a:t>
            </a:fld>
            <a:endParaRPr lang="en-US"/>
          </a:p>
        </p:txBody>
      </p:sp>
      <p:pic>
        <p:nvPicPr>
          <p:cNvPr id="5122" name="Picture 2" descr="http://ec.l.thumbs.canstockphoto.com/canstock13701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
            <a:ext cx="2438400" cy="326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84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A Question Can Be More Powerful than an Answer</a:t>
            </a:r>
            <a:endParaRPr lang="en-US" dirty="0">
              <a:solidFill>
                <a:srgbClr val="C00000"/>
              </a:solidFill>
            </a:endParaRPr>
          </a:p>
        </p:txBody>
      </p:sp>
      <p:sp>
        <p:nvSpPr>
          <p:cNvPr id="3" name="Content Placeholder 2"/>
          <p:cNvSpPr>
            <a:spLocks noGrp="1"/>
          </p:cNvSpPr>
          <p:nvPr>
            <p:ph idx="1"/>
          </p:nvPr>
        </p:nvSpPr>
        <p:spPr/>
        <p:txBody>
          <a:bodyPr/>
          <a:lstStyle/>
          <a:p>
            <a:pPr marL="114300" indent="0">
              <a:buNone/>
            </a:pPr>
            <a:r>
              <a:rPr lang="en-US" dirty="0"/>
              <a:t/>
            </a:r>
            <a:br>
              <a:rPr lang="en-US" dirty="0"/>
            </a:br>
            <a:r>
              <a:rPr lang="en-US" sz="3600" dirty="0"/>
              <a:t>“He explained to me with great insistence that every question </a:t>
            </a:r>
            <a:r>
              <a:rPr lang="en-US" sz="3600" dirty="0" smtClean="0"/>
              <a:t>possessed </a:t>
            </a:r>
            <a:r>
              <a:rPr lang="en-US" sz="3600" dirty="0"/>
              <a:t>a power that did not lie in the answer</a:t>
            </a:r>
            <a:r>
              <a:rPr lang="en-US" sz="3600" dirty="0" smtClean="0"/>
              <a:t>.”</a:t>
            </a:r>
            <a:r>
              <a:rPr lang="en-US" dirty="0" smtClean="0"/>
              <a:t>                     ―</a:t>
            </a:r>
            <a:r>
              <a:rPr lang="en-US" dirty="0"/>
              <a:t> </a:t>
            </a:r>
            <a:r>
              <a:rPr lang="en-US" u="sng" dirty="0" err="1">
                <a:hlinkClick r:id="rId2"/>
              </a:rPr>
              <a:t>Elie</a:t>
            </a:r>
            <a:r>
              <a:rPr lang="en-US" u="sng" dirty="0">
                <a:hlinkClick r:id="rId2"/>
              </a:rPr>
              <a:t> Wiesel</a:t>
            </a:r>
            <a:r>
              <a:rPr lang="en-US" dirty="0"/>
              <a:t>, </a:t>
            </a:r>
            <a:r>
              <a:rPr lang="en-US" i="1" dirty="0">
                <a:hlinkClick r:id="rId3"/>
              </a:rPr>
              <a:t>Night</a:t>
            </a:r>
            <a:endParaRPr lang="en-US" dirty="0"/>
          </a:p>
        </p:txBody>
      </p:sp>
      <p:sp>
        <p:nvSpPr>
          <p:cNvPr id="4" name="Footer Placeholder 3"/>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51</a:t>
            </a:fld>
            <a:endParaRPr lang="en-US"/>
          </a:p>
        </p:txBody>
      </p:sp>
      <p:pic>
        <p:nvPicPr>
          <p:cNvPr id="6146" name="Picture 2" descr="http://eugeneloj.typepad.com/.a/6a00d834516e6369e2013485fa89c1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86274"/>
            <a:ext cx="23812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07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Questioning Guidelines</a:t>
            </a:r>
            <a:endParaRPr lang="en-US" dirty="0">
              <a:solidFill>
                <a:srgbClr val="C00000"/>
              </a:solidFill>
            </a:endParaRPr>
          </a:p>
        </p:txBody>
      </p:sp>
      <p:sp>
        <p:nvSpPr>
          <p:cNvPr id="3" name="Content Placeholder 2"/>
          <p:cNvSpPr>
            <a:spLocks noGrp="1"/>
          </p:cNvSpPr>
          <p:nvPr>
            <p:ph idx="1"/>
          </p:nvPr>
        </p:nvSpPr>
        <p:spPr>
          <a:xfrm>
            <a:off x="304800" y="1905000"/>
            <a:ext cx="7620000" cy="4800600"/>
          </a:xfrm>
        </p:spPr>
        <p:txBody>
          <a:bodyPr>
            <a:noAutofit/>
          </a:bodyPr>
          <a:lstStyle/>
          <a:p>
            <a:r>
              <a:rPr lang="en-US" sz="2600" dirty="0" smtClean="0"/>
              <a:t>Avoid yes/no questions</a:t>
            </a:r>
          </a:p>
          <a:p>
            <a:r>
              <a:rPr lang="en-US" sz="2600" dirty="0" smtClean="0"/>
              <a:t>Eliminate “Why”</a:t>
            </a:r>
          </a:p>
          <a:p>
            <a:r>
              <a:rPr lang="en-US" sz="2600" dirty="0" smtClean="0"/>
              <a:t>Use open ended questions</a:t>
            </a:r>
          </a:p>
          <a:p>
            <a:r>
              <a:rPr lang="en-US" sz="2600" dirty="0" smtClean="0"/>
              <a:t>Use plural nouns</a:t>
            </a:r>
          </a:p>
          <a:p>
            <a:r>
              <a:rPr lang="en-US" sz="2600" dirty="0"/>
              <a:t>Delete judgment words, negative assumptions and embedded advice</a:t>
            </a:r>
          </a:p>
          <a:p>
            <a:r>
              <a:rPr lang="en-US" sz="2600" dirty="0" smtClean="0"/>
              <a:t>Use introductory phrases (positive presuppositions)</a:t>
            </a:r>
          </a:p>
          <a:p>
            <a:r>
              <a:rPr lang="en-US" sz="2600" dirty="0" smtClean="0"/>
              <a:t>Use exploratory language (i.e. “If…”)</a:t>
            </a:r>
          </a:p>
          <a:p>
            <a:r>
              <a:rPr lang="en-US" sz="2600" dirty="0" smtClean="0"/>
              <a:t>Listen carefully before asking a question</a:t>
            </a:r>
          </a:p>
        </p:txBody>
      </p:sp>
      <p:pic>
        <p:nvPicPr>
          <p:cNvPr id="5122" name="Picture 2" descr="http://silverdoctors.com/wp-content/uploads/2013/05/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464" y="1143000"/>
            <a:ext cx="2674708"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52</a:t>
            </a:fld>
            <a:endParaRPr lang="en-US"/>
          </a:p>
        </p:txBody>
      </p:sp>
    </p:spTree>
    <p:extLst>
      <p:ext uri="{BB962C8B-B14F-4D97-AF65-F5344CB8AC3E}">
        <p14:creationId xmlns:p14="http://schemas.microsoft.com/office/powerpoint/2010/main" val="2012519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12737"/>
            <a:ext cx="7620000" cy="1143000"/>
          </a:xfrm>
        </p:spPr>
        <p:txBody>
          <a:bodyPr/>
          <a:lstStyle/>
          <a:p>
            <a:r>
              <a:rPr lang="en-US" dirty="0">
                <a:solidFill>
                  <a:srgbClr val="C00000"/>
                </a:solidFill>
              </a:rPr>
              <a:t>Positive Presuppositions</a:t>
            </a:r>
            <a:endParaRPr lang="en-US" dirty="0"/>
          </a:p>
        </p:txBody>
      </p:sp>
      <p:sp>
        <p:nvSpPr>
          <p:cNvPr id="3" name="Text Placeholder 2"/>
          <p:cNvSpPr>
            <a:spLocks noGrp="1"/>
          </p:cNvSpPr>
          <p:nvPr>
            <p:ph type="body" idx="1"/>
          </p:nvPr>
        </p:nvSpPr>
        <p:spPr>
          <a:xfrm>
            <a:off x="4561741" y="1481853"/>
            <a:ext cx="3657600" cy="639762"/>
          </a:xfrm>
          <a:solidFill>
            <a:schemeClr val="bg1">
              <a:lumMod val="95000"/>
            </a:schemeClr>
          </a:solidFill>
          <a:ln w="38100">
            <a:solidFill>
              <a:srgbClr val="C00000"/>
            </a:solidFill>
          </a:ln>
        </p:spPr>
        <p:txBody>
          <a:bodyPr/>
          <a:lstStyle/>
          <a:p>
            <a:r>
              <a:rPr lang="en-US" dirty="0" smtClean="0"/>
              <a:t>Examples</a:t>
            </a:r>
            <a:endParaRPr lang="en-US" dirty="0"/>
          </a:p>
        </p:txBody>
      </p:sp>
      <p:sp>
        <p:nvSpPr>
          <p:cNvPr id="4" name="Content Placeholder 3"/>
          <p:cNvSpPr>
            <a:spLocks noGrp="1"/>
          </p:cNvSpPr>
          <p:nvPr>
            <p:ph sz="half" idx="2"/>
          </p:nvPr>
        </p:nvSpPr>
        <p:spPr>
          <a:xfrm>
            <a:off x="4539574" y="2209800"/>
            <a:ext cx="3657600" cy="4454525"/>
          </a:xfrm>
          <a:ln w="28575">
            <a:solidFill>
              <a:srgbClr val="C00000"/>
            </a:solidFill>
          </a:ln>
        </p:spPr>
        <p:txBody>
          <a:bodyPr>
            <a:normAutofit fontScale="92500" lnSpcReduction="20000"/>
          </a:bodyPr>
          <a:lstStyle/>
          <a:p>
            <a:pPr>
              <a:spcBef>
                <a:spcPts val="0"/>
              </a:spcBef>
            </a:pPr>
            <a:r>
              <a:rPr lang="en-US" u="sng" dirty="0" smtClean="0"/>
              <a:t>As you examined the various template tasks</a:t>
            </a:r>
            <a:r>
              <a:rPr lang="en-US" dirty="0" smtClean="0"/>
              <a:t>, what did you consider in making your decision?</a:t>
            </a:r>
            <a:endParaRPr lang="en-US" sz="800" dirty="0"/>
          </a:p>
          <a:p>
            <a:pPr marL="114300" indent="0">
              <a:spcBef>
                <a:spcPts val="0"/>
              </a:spcBef>
              <a:buNone/>
            </a:pPr>
            <a:endParaRPr lang="en-US" dirty="0" smtClean="0"/>
          </a:p>
          <a:p>
            <a:pPr>
              <a:spcBef>
                <a:spcPts val="0"/>
              </a:spcBef>
            </a:pPr>
            <a:r>
              <a:rPr lang="en-US" u="sng" dirty="0" smtClean="0"/>
              <a:t>When thinking about students’ needs</a:t>
            </a:r>
            <a:r>
              <a:rPr lang="en-US" dirty="0" smtClean="0"/>
              <a:t>, what skills do you know you need to teach?</a:t>
            </a:r>
          </a:p>
          <a:p>
            <a:pPr marL="114300" indent="0">
              <a:spcBef>
                <a:spcPts val="0"/>
              </a:spcBef>
              <a:buNone/>
            </a:pPr>
            <a:endParaRPr lang="en-US" u="sng" dirty="0" smtClean="0"/>
          </a:p>
          <a:p>
            <a:pPr>
              <a:spcBef>
                <a:spcPts val="0"/>
              </a:spcBef>
            </a:pPr>
            <a:r>
              <a:rPr lang="en-US" u="sng" dirty="0" smtClean="0"/>
              <a:t>While monitoring student learning during the implementation of the module</a:t>
            </a:r>
            <a:r>
              <a:rPr lang="en-US" dirty="0" smtClean="0"/>
              <a:t>, what will be some indicators of success?</a:t>
            </a:r>
            <a:endParaRPr lang="en-US" dirty="0"/>
          </a:p>
        </p:txBody>
      </p:sp>
      <p:sp>
        <p:nvSpPr>
          <p:cNvPr id="5" name="Text Placeholder 4"/>
          <p:cNvSpPr>
            <a:spLocks noGrp="1"/>
          </p:cNvSpPr>
          <p:nvPr>
            <p:ph type="body" sz="quarter" idx="3"/>
          </p:nvPr>
        </p:nvSpPr>
        <p:spPr>
          <a:xfrm>
            <a:off x="461760" y="1481853"/>
            <a:ext cx="3657600" cy="639762"/>
          </a:xfrm>
          <a:solidFill>
            <a:schemeClr val="bg1">
              <a:lumMod val="95000"/>
            </a:schemeClr>
          </a:solidFill>
          <a:ln w="28575">
            <a:solidFill>
              <a:srgbClr val="C00000"/>
            </a:solidFill>
          </a:ln>
        </p:spPr>
        <p:txBody>
          <a:bodyPr/>
          <a:lstStyle/>
          <a:p>
            <a:r>
              <a:rPr lang="en-US" dirty="0" smtClean="0"/>
              <a:t>Non-Examples</a:t>
            </a:r>
            <a:endParaRPr lang="en-US" dirty="0"/>
          </a:p>
        </p:txBody>
      </p:sp>
      <p:sp>
        <p:nvSpPr>
          <p:cNvPr id="6" name="Content Placeholder 5"/>
          <p:cNvSpPr>
            <a:spLocks noGrp="1"/>
          </p:cNvSpPr>
          <p:nvPr>
            <p:ph sz="quarter" idx="4"/>
          </p:nvPr>
        </p:nvSpPr>
        <p:spPr>
          <a:xfrm>
            <a:off x="440979" y="2209800"/>
            <a:ext cx="3657600" cy="4454525"/>
          </a:xfrm>
          <a:ln w="28575">
            <a:solidFill>
              <a:srgbClr val="C00000"/>
            </a:solidFill>
          </a:ln>
        </p:spPr>
        <p:txBody>
          <a:bodyPr>
            <a:normAutofit/>
          </a:bodyPr>
          <a:lstStyle/>
          <a:p>
            <a:pPr>
              <a:spcBef>
                <a:spcPts val="0"/>
              </a:spcBef>
            </a:pPr>
            <a:r>
              <a:rPr lang="en-US" dirty="0" smtClean="0"/>
              <a:t>Did you look at the template tasks?</a:t>
            </a:r>
          </a:p>
          <a:p>
            <a:pPr marL="114300" indent="0">
              <a:spcBef>
                <a:spcPts val="0"/>
              </a:spcBef>
              <a:buNone/>
            </a:pPr>
            <a:endParaRPr lang="en-US" dirty="0" smtClean="0"/>
          </a:p>
          <a:p>
            <a:pPr marL="114300" indent="0">
              <a:spcBef>
                <a:spcPts val="0"/>
              </a:spcBef>
              <a:buNone/>
            </a:pPr>
            <a:endParaRPr lang="en-US" sz="800" dirty="0"/>
          </a:p>
          <a:p>
            <a:pPr marL="114300" indent="0">
              <a:spcBef>
                <a:spcPts val="0"/>
              </a:spcBef>
              <a:buNone/>
            </a:pPr>
            <a:endParaRPr lang="en-US" sz="800" dirty="0"/>
          </a:p>
          <a:p>
            <a:pPr>
              <a:spcBef>
                <a:spcPts val="0"/>
              </a:spcBef>
            </a:pPr>
            <a:r>
              <a:rPr lang="en-US" dirty="0" smtClean="0"/>
              <a:t>Do you know what your students need?</a:t>
            </a:r>
          </a:p>
          <a:p>
            <a:pPr marL="114300" indent="0">
              <a:spcBef>
                <a:spcPts val="0"/>
              </a:spcBef>
              <a:buNone/>
            </a:pPr>
            <a:endParaRPr lang="en-US" sz="800" dirty="0" smtClean="0"/>
          </a:p>
          <a:p>
            <a:pPr marL="114300" indent="0">
              <a:spcBef>
                <a:spcPts val="0"/>
              </a:spcBef>
              <a:buNone/>
            </a:pPr>
            <a:endParaRPr lang="en-US" sz="800" dirty="0"/>
          </a:p>
          <a:p>
            <a:pPr marL="114300" indent="0">
              <a:spcBef>
                <a:spcPts val="0"/>
              </a:spcBef>
              <a:buNone/>
            </a:pPr>
            <a:endParaRPr lang="en-US" sz="800" dirty="0" smtClean="0"/>
          </a:p>
          <a:p>
            <a:pPr marL="114300" indent="0">
              <a:spcBef>
                <a:spcPts val="0"/>
              </a:spcBef>
              <a:buNone/>
            </a:pPr>
            <a:endParaRPr lang="en-US" sz="800" dirty="0"/>
          </a:p>
          <a:p>
            <a:pPr marL="114300" indent="0">
              <a:spcBef>
                <a:spcPts val="0"/>
              </a:spcBef>
              <a:buNone/>
            </a:pPr>
            <a:endParaRPr lang="en-US" sz="800" dirty="0" smtClean="0"/>
          </a:p>
          <a:p>
            <a:pPr>
              <a:spcBef>
                <a:spcPts val="0"/>
              </a:spcBef>
            </a:pPr>
            <a:r>
              <a:rPr lang="en-US" dirty="0" smtClean="0"/>
              <a:t>Are you planning to assess student learning in this mini-lesson?</a:t>
            </a:r>
            <a:endParaRPr lang="en-US" dirty="0"/>
          </a:p>
          <a:p>
            <a:pPr marL="114300" indent="0">
              <a:spcBef>
                <a:spcPts val="0"/>
              </a:spcBef>
              <a:buNone/>
            </a:pPr>
            <a:endParaRPr lang="en-US" dirty="0"/>
          </a:p>
        </p:txBody>
      </p:sp>
      <p:sp>
        <p:nvSpPr>
          <p:cNvPr id="7" name="AutoShape 2" descr="data:image/jpeg;base64,/9j/4AAQSkZJRgABAQAAAQABAAD/2wCEAAkGBg8REBIUERASEhUTFQ8XGBURFBQUEBARFhQVFBUQFhQXHigfFxolGhQSHy8gIycpLS0sFR8xNTAqNSYsLykBCQoKDgwOGg8PGiolHyQ0KiwyLykvNCkqLCwqLywwLDQsLDEsLSwsLCksLC8pLywpLCwsLiwsLCosMCkpLCwpLP/AABEIAOEA4QMBIgACEQEDEQH/xAAcAAEAAgMBAQEAAAAAAAAAAAAAAwYEBQcBAgj/xABMEAABAwICBQcGCQgJBQAAAAABAAIDBBEFEgYhMUFREyJhcYGRwQcyUqGx0TVCU2JykqKzwhQlNENzdILSFhcjJERUY2STo6Sy4fD/xAAbAQEAAQUBAAAAAAAAAAAAAAAAAwECBAUGB//EADsRAAIBAgQCBwUFBwUAAAAAAAABAgMRBBIhMQVRMkFhcYGh0QYTscHhFCJCkfAVMzQ1UnLxYmOCkrL/2gAMAwEAAhEDEQA/AO4oiIAiIgCIiAIigq62OJuaR4YOk7egDf2IWykoq8nZE6Kq1+nDRqhjzfOfqHY0az6loKvSCpl86VwHBnNHq29qlVKTNLiOO4alpG8n2bfn6XOhz1sTPPkY36TgPasCXSijb+uB+iHO9gXO9p4nvKlZRSnZG8/wlX+6XWzVS9oK8/3dNeb9C7u0zpOLz1MPijdM6Xi8fwHwVNGFT/Ju9SHCp/kz6veq+7gR/tnH/wBC/wCr9S8x6VUZ/W2+k1w9oWdT4hDJ5kjHfRcCe5c0fQSjbG/6pUJFtuo9O1U90upl8faDEQ/eU15r1OsouZ0mN1MXmSutwccze5y31Bpzumj/AIo/Fp96sdJo2mH49hqmk7xfbqvz9UW5FjUWJQzC8bw7iPjDrB1hZKiN5CcZrNF3XYERELgiIgCIiAIiIAiIgCIiAIiIAvHOABJNgNpOwDioa2tjhYXyOygd5PADeVQsb0ikqDbWyPc0b+l3E9GxXwg5Gsx/EqWDjrrLqXryRu8Y0zAu2nAcfTPmj6I39ezrVUnnklfdznPceOs9QHgFLRYc6TXsbx49XFbympWRjmjt+Me1ZCtDY5Oc8Tj3mqu0eXV4L5s1VNgcjtbiGDvd3LZQ4PC3aMx+cfAallZkzK1ybMqnhKNPqv36n1GxrfNAHUAPYvrMo8yZlaZidtiTMmZR5kzIMxJmXj2h20A9YuvjMmZA5XMWfB4XbBlPzT4bFranA5G62kPHc7uW8zJmVyk0YdXCUanVbu0KqyR7HXBcxw3i4cFZ8I0zIs2oFx8o0ax9Jo29Y7lHU0rJBzh2/GHatJW4a6PWOc3jvHWFdpLcxIfacBLPSldeXivmdLima9oc0hwOsEG4IX2ubYRjctO7mm7TtYfNPSOB6VfsNxOOdmaM9YPnNPAhQTg4nV8P4pTxittLl6GWiIozahERAEREAREQBERAFBW1rIWF7zYDvJ3ADeVM9wAJJsBcknYBxXPNIcbNRJq1RtvlHH556T6h2q+EMzNZxLHxwdK/4nsv11IgxjGJKh+Z2povlbuaPE8SmHYfn5zvN4el/wClBRUud2vYNvuW9BtsWS3bRHGUYSrzdaq7/P6EgNti9zKLMmZRm0zEuZMyizJmQZiXMmZRZkzIMxLmTMosyZkGYlzJmUWZMyDMS5kzKLMmZBmJcy8uo8yZkGY1uIYZtcwdbfEe5Y2G4lJA8PYesfFcPRK3eZavEqK3Pbs3jh0q9O+jNbXounL3tLRrl8i+4XibKiMPZ1EHa13ArMXNMGxZ1PIHDW06nN9JvvG5dHp52va1zTdrgCD0KCcMrOu4XxFYynaXSW/qSIiKM2wREQBERAERQV1W2KN73bGgnrO4dpsO1C2UlFOT2RXNM8YsOQYdZsX29Hczt2notxVPUlTUOke57jdziSesr6pGXeO/u1rNjHKjzfGYmWMrub7l2I2lJFkaBv2nrU+ZRZkzKwzotRVkS5kzKLMmZC7MS5kzKLMmZBmJcyZlFmTMgzEuZMyizJmQZiXMmZRZkzIMxLmTMosyZkGYlzJmUWZMyDMS5l4So8yZkGY1VXT5HW3HWOrgt/objGV/IvPNfcs6H729vt61ra5mZnSNfvWsa4ggg2IIII2gjYVc1mVjBp1pYPEKpD9LrR1lFg4NiInhY/fscODxt9/as5YjVj0WnUjUgpx2eoREVC8IiIAqnpzX6mRA7ee7qGpo77nsCti5pjtZytRK7dmLR9FvNHsv2qWkrs0XHcR7rDZFvLTw6/TxMBT0TrP7CoEWUcLGWVpm4zJmWmqK90bHvLtTGudr4NBPgq5oppRTQwUtM+ZvLPY12U5ic8pMmVzhqDjn2EqN6M2lOTqQcop6clfnd+FvMvmZMy1dZjkULDJM4MY3a4nV0C20noC+cI0jpqphfBKHgGx1FpB4EOAIQKTlHOtufUbbMmZRB6ZkGYlzJmUWZMyDMS5kzKLMmZBmJcyZlEXqN1U0b+5LFHUS3MnMmZYLq7gO9ROqXHfbqVbETxEUbIvXgkHEd61JKKuUj+1PkbjMmZapkrhsPuWTHWA7dXsVLEkcQpb6GWStQs2WqFtWsrCVUiDETUmrFl0Jr8sroidTxcfTbt7x/wCKuq5ZRVRikY8fEc09YB1juuupNcCARsPsUFVWdzrvZ/EZ6DpP8L8n9bnqIihOiCIiAx8QqOTikf6LHntANly1dD0sly0knTkHe4LniyaK0OL9oql60Iclf839AiIpjmjT6XzFtDUW2uZkHSZCI7faWt0kwaGGiijjY0Fk1KGGwzGQyAF19pJ511Ppw+TkYmxMMjjPEco+MIw6Uj7IHaoIcUGI1EPJMeIKd3Kvc9uXNOARHEOJBJJ/+vHLexuMNGcKUKi6Kbk/BK1+/VLvZFpJiY/L42Op5qiOBnKZIWZ7TPJDHPB1WDQSOkrJ0ZkL6qrlFPLAyRtPzZWZC6RoeHOA2cO9Q4jiraHEJJJmv5GoiiAe1pcGyR3GQ26DftCsOH4i2eISMDw12a2duVxAJGa3A21ItWUrScKEUofdcUs19N7vTa90yqDysUo/UzjqyfzK04DpPFVx54XE2NnNcLPYdtiPELh+F4c6olEbSA5weRfZzWOfbty27VZfJzXuiNYR8WmfJ/FGdR+0VHGo29Tc47hNCnSk6N1JWe/N29S0Y75VmwTOjihE2QkOcXZW5hta2wN7bLqyYBpTHWQ8rHqsSHNdtY4ayCeFiDdcRwvDuX5a7rcnDLLxzZLavWt1odXuZBiLQdtM53U4HJfukKpGbvqXYvhdKNG1JvPG13zv+r6FoxHyvtZKWxQcowG2cuyl/S0WNh1+pWag0pjnpXVDC4tY2QubqD2ljczmHde1u8LjeG4Py0NVJmt+TsY61r5i54bbo1X9Ss+gEp/I8SbuERPaYpgfYFWM3fUtx3DsPCi3TveLinq9b29b6FgpPKXTy8paGbmMc83yaw21wNe3Wsf+tel+Qm+x71SdEqF88k0Udsz4JgLmwvdp27ti1+LYXJTTOilAD25b5SCOc0OGsdBCp7yVrk8eEYJ1ZU3vva+tjqMHlGp3wyyiGW0ToQQclyZM9ra/mHvXw3yl05hdLyM2Vr42Ecy93te4Hbs/sz3hVWo0bqKTDqkzBoEr6ItyuDtQMhN7bPPC1dFHfDao+jPRn7M48VXPIx48Mwc1KUNVmilZ88t/Ns6PFp5A6kfU8nJlZI2Mt5uckgG412tr9S+aXT+CSnnnEUobAYgQcmZxkdlFte7pVCpZfzROP91B643H8KysIj/MtceMtOO58R/Eq535Fk+F4eKej6cY79TcfVlk/rXpfkJvse9XWN+ZoPEA94uuG4Fo1UVhfyAacmW+Zwb517Wvt2FdxgYQxoO0NaO0ABXU5N7mBxjC4bDOMaO+t1e/Kx9oiKU0QXSNHajPSxHg3L2tOXwXN1edCJL07h6Mju4hp8Soqq0Og9n6mXEuPNPyLCiIsU7kIiICv6bO/uw6ZGexx8FRVetNh/dh+0Z7HKirKpdE4Pj38X4IIiKU0QREQBeO2Ferx2woVOJ6GyBtbGSbANnJJ2ACCRZGhmyv/car8CroaSbAX6lddEsElZR180jHMDqaZjMwILuY5znAHdqaL+5YcdT0XH5YQlNvpZVbul9fI0ui3+M/c6r8Ck0RiL/y1o1k0dR22fG7wUei3+M/c6r8C23ksF6yS/yEnUf7SJVj1EeLnkhWlyyv8jT6LYpFFI5k4JgnaI5LEggZg5r7jXqIHYSumu0epaWkqzTtyiSCW5zueHARPLSLk+kdnFc40z0YdRz80ExSEmM8OMZ6R6xZWjQ3GXS4ZVxPNzBFMAd/JuiflHYWuHVZXQ0eVmBxKPvqccTRk8rauup6qza5p6f4NH5MP08fspvYFj+UT4Rm6ofuWLI8mH6eP2U3sCx/KJ8IzdUP3LFb+DxMyP8ANH/Z80XbygfBfbTKk4LHfC8Q6H0R+273lXbygfBfbTKp6Kx5sNxMfNgP1c7vBXz6Xga7ASy4Fv8A3I/+omohl/N0rf8Ac0x/6U63+HxWwCpPpTNPdJAPAqqxyf3aRv8AqwH7EwV0jZbR13S6/wD3LR4KyPyNljfu5O2pD5ehgeTrSCnpXT8u8sziINs1zrkF9/NBttC6uuB4ZhNROTyMT5MuXNkaTlBOq9uo9y76dp7VLSbtY0PtBSpxrKcXrLdcrJWPERFMc6FcdA3cyYfOYe8H3KnK4aBjmTH5zPYfeo6vRNxwT+Mj4/BlqREWIeghERAabS6O9I/5pYftAeK58un4tT8pBK3eWPt121euy5gsmi9DivaKFq8Z818H9QiIpjmwiIgC8dsK9XjthQHGdAD+cafrk+6euraRi9HVfsKj7ty5RoD8I0/XJ909dirablIpGemx7frNLfFQ0uizpuOyUcZTk+pL4s4zot/jP3Oq/AptDql8RrJIzlcyllIOo2PKRa9epaiCqlp3StsA5zJInhw1gEgOHXdqtGgWDPmgrnAedC6JvS9wz2+yz6wUMdWkb7GZadOc52yvL8USYZic9dR14qZOU5KJsjLtaMj25jmGUDcLdpWNoE7+zxEf7SU9wcPErQUGMSwMnYy1p2ZH5gbgX3cDtHarNoDSO/JsRktq/J5GA8Tyb3Edlm96ui7tEGKoqhRq2sotxsl/xW3eY3kw/Tx+ym9gWP5RPhGbqh+5YsjyYfp4/ZTewLH8onwjN1Q/csVPweJdH+aP+z5ou3lA+C+2mVd0EjzUOJjjGPuplYvKB8F9tMtP5L480Fc30hGO9ko8VI+mafDyy8Mm+U18YnPw/URxIPdf3rpFXFl0eaPmRH61SHeK5ouq47HlwFo/0aP1viPio4bPuNxxR2nQX+uJrPJJ51V1Qe2RdHX5/o8TnhvyM0kWa1+Te5ma2y9jr2nvXc8Ekc6lp3OJcXQwEkm5JMbSSTvN1LSlpY0fHsK4Vff30l1dyRmoiKY5wK76Dx2gefSkPqa0e9UhdF0Yp8lLF84F31iSPUQoqr+6b/gEM2KcuSfobVERYp3QREQBcwxak5KeRnouNvonW31ELp6p2nFBZzJQNThkd1jW091+5S0nZ2Of4/h/eYdVFvF+T3+RVkRFlHDBERAEREBpqDQ+hgkbJFAGvbezs8htcEHUXEbCVuURUSS2JKlWdV3nJt9ruV/GdBaOqk5R7XtefOMbg3P0uBBF+kWW3w7DoqeNscTAxjdgHHeSTrJ6VkolktS+eIqzgqcpNpbIrmKaAUNRIZHNexzjd3JuDWvO8kEHWeiy29NhEEcPIMjDYy1zS0X1hwIdc7STc673WYiZUis8TWnFRlJtLbU1OGaK0dPJykMIY+xF88h1HaLOcQvnENEaGeR0ksAe92W7s8gvYBo1NcBsAW4RMq2sPtNbNnzyvte7vbvMSvwqGeLkpWZmc3m3cPN2a2kH1qPCcBpqUOEEfJh+XNznuvlvbzieJ71nolluR+9qZMmZ25X0/Ir/APQDDf8ALD/km/nW1qsKhkh5F7M0VmNy3cOayxaLg31ZW79yy0TKi+WJrTacpydtrt6dxX/6AYb/AJYf8k3863kEDWMaxos1jWtaNZs1oAAudewBSIiSWxSpXq1dKkm+9thERVISSCAve1g2uLWjrJsupxRhrQ0bGgAdQFgqPobQZ5852RC/8TrgerMexXtY1Z62O19nsPkoyqv8T8l9fgERFCdIEREAWHi9AJ4XsO0jUeDhrae9ZiInYsqQjUi4S2ehyd7C0kEWIJBB2gjUQvlWfTLCMruWaNTrB9tz9zu32jpVYWbGWZXPM8XhpYas6UurzXUERFcYoREQBERAEREAREQBERAEREAREQBERAERb3RPCOVlzuHMjIPQ5+0N7NvdxVG7K5Ph6EsRVVOG7LTo5hnIQNBHOdzndZ3dgsFtERYTd3c9No0o0aapx2WgREVCUIiIAiIgI6inbIxzHi7XAgjoXN8Ywp1PKWO1ja13pN49fFdMWDi+FMqIy12o7Wu3tdx6uIUkJ5WajivD1i6d49NbdvYczRT1tE+F5ZILEdxG5wO8KBZZ5/KLg3GSs0ERELQiIgCIiAIiIAiIgCIiAIiIAiKSnp3SODWNLnO1ABCqTbsiTD6F80jWMGs79zRvcegLpOH0LIY2sZsbv3uO9x6SsTAcEbTR7i93nO/COgLaLFqTzbHe8J4d9lhnn035Ll6hERRG7CIiAIiIAiIgCIiAwcWweOoZleLEea4ec0+I6Fz/ABPCpad+WQdTh5rhxB8F05Q1VIyVpbI0Oadx9o4HpUkKjiafiPCoYtZlpPnz7/U5WisWMaHyR3dDeRvo/rG/zdmvoVdIWUpJ7HD4jC1cNLLVVvg+4IiKpjBERAEREAREQBERAERbzCNFJZrOfeNnEjnuHQ07Os+tUbS3J6GHqYiWSmrs1dDQSTPDI25j6mjiTuCv2B4Cymbq5zyOc78I4BZdBh8cLMsbQ0b+LjxJ3lZKxp1M2h2/DeEwwv356z8l3eoREURuwiIgCIiAIiIAiIgCIiAIiIAtdiWAwT+e2zvTbqf37+1bFFVO2xHUpQqxyzSa7SjV+hc7NcZEo4ea/uOo960VRTPjNnscw8HAj2rqy+ZI2uFnAEcCLjuKlVV9ZoMR7P0Z60pOPmvXzOToui1GjFI/bEGn5hLfUNSwJdBoD5skje1pHsUiqxNRU4Bio9Gz8fUpKK3nQMbpz2sHvXg0DHy57GD3qvvImP8AsXG/0ea9SoorrFoNCPOkkPVlHgVnU+itIz9VmPzyXerZ6lR1Yk9PgGKl0rLvfpc5/DC55sxpceDQSe4Ld0Gh1RJrfaIfO1v+qPEhXiGBjBZjWtHBoAHcFIo3WfUbbD+z1KOtWTl2LRevwNVhmjVPBYhudw+M/WQegbAtqiKJtvc6ClRp0Y5aaSXYERFQlCIiAIiIAiIgCIiAIiIAiIgCIiAIiIAiIgCIiAIiIAiIgCIiAIiIAiIgCIiAIiIAiIgCIiAIiIAiIgCIiAIiIAiIgCIiAIiIAiIgCIiAIiIAiIgCIiAIiIAiIgCI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g8REBIUERASEhUTFQ8XGBURFBQUEBARFhQVFBUQFhQXHigfFxolGhQSHy8gIycpLS0sFR8xNTAqNSYsLykBCQoKDgwOGg8PGiolHyQ0KiwyLykvNCkqLCwqLywwLDQsLDEsLSwsLCksLC8pLywpLCwsLiwsLCosMCkpLCwpLP/AABEIAOEA4QMBIgACEQEDEQH/xAAcAAEAAgMBAQEAAAAAAAAAAAAAAwYEBQcBAgj/xABMEAABAwICBQcGCQgJBQAAAAABAAIDBBEFEgYhMUFREyJhcYGRwQcyUqGx0TVCU2JykqKzwhQlNENzdILSFhcjJERUY2STo6Sy4fD/xAAbAQEAAQUBAAAAAAAAAAAAAAAAAwECBAUGB//EADsRAAIBAgQCBwUFBwUAAAAAAAABAgMRBBIhMQVRMkFhcYGh0QYTscHhFCJCkfAVMzQ1UnLxYmOCkrL/2gAMAwEAAhEDEQA/AO4oiIAiIgCIiAIigq62OJuaR4YOk7egDf2IWykoq8nZE6Kq1+nDRqhjzfOfqHY0az6loKvSCpl86VwHBnNHq29qlVKTNLiOO4alpG8n2bfn6XOhz1sTPPkY36TgPasCXSijb+uB+iHO9gXO9p4nvKlZRSnZG8/wlX+6XWzVS9oK8/3dNeb9C7u0zpOLz1MPijdM6Xi8fwHwVNGFT/Ju9SHCp/kz6veq+7gR/tnH/wBC/wCr9S8x6VUZ/W2+k1w9oWdT4hDJ5kjHfRcCe5c0fQSjbG/6pUJFtuo9O1U90upl8faDEQ/eU15r1OsouZ0mN1MXmSutwccze5y31Bpzumj/AIo/Fp96sdJo2mH49hqmk7xfbqvz9UW5FjUWJQzC8bw7iPjDrB1hZKiN5CcZrNF3XYERELgiIgCIiAIiIAiIgCIiAIiIAvHOABJNgNpOwDioa2tjhYXyOygd5PADeVQsb0ikqDbWyPc0b+l3E9GxXwg5Gsx/EqWDjrrLqXryRu8Y0zAu2nAcfTPmj6I39ezrVUnnklfdznPceOs9QHgFLRYc6TXsbx49XFbympWRjmjt+Me1ZCtDY5Oc8Tj3mqu0eXV4L5s1VNgcjtbiGDvd3LZQ4PC3aMx+cfAallZkzK1ybMqnhKNPqv36n1GxrfNAHUAPYvrMo8yZlaZidtiTMmZR5kzIMxJmXj2h20A9YuvjMmZA5XMWfB4XbBlPzT4bFranA5G62kPHc7uW8zJmVyk0YdXCUanVbu0KqyR7HXBcxw3i4cFZ8I0zIs2oFx8o0ax9Jo29Y7lHU0rJBzh2/GHatJW4a6PWOc3jvHWFdpLcxIfacBLPSldeXivmdLima9oc0hwOsEG4IX2ubYRjctO7mm7TtYfNPSOB6VfsNxOOdmaM9YPnNPAhQTg4nV8P4pTxittLl6GWiIozahERAEREAREQBERAFBW1rIWF7zYDvJ3ADeVM9wAJJsBcknYBxXPNIcbNRJq1RtvlHH556T6h2q+EMzNZxLHxwdK/4nsv11IgxjGJKh+Z2povlbuaPE8SmHYfn5zvN4el/wClBRUud2vYNvuW9BtsWS3bRHGUYSrzdaq7/P6EgNti9zKLMmZRm0zEuZMyizJmQZiXMmZRZkzIMxLmTMosyZkGYlzJmUWZMyDMS5kzKLMmZBmJcy8uo8yZkGY1uIYZtcwdbfEe5Y2G4lJA8PYesfFcPRK3eZavEqK3Pbs3jh0q9O+jNbXounL3tLRrl8i+4XibKiMPZ1EHa13ArMXNMGxZ1PIHDW06nN9JvvG5dHp52va1zTdrgCD0KCcMrOu4XxFYynaXSW/qSIiKM2wREQBERAERQV1W2KN73bGgnrO4dpsO1C2UlFOT2RXNM8YsOQYdZsX29Hczt2notxVPUlTUOke57jdziSesr6pGXeO/u1rNjHKjzfGYmWMrub7l2I2lJFkaBv2nrU+ZRZkzKwzotRVkS5kzKLMmZC7MS5kzKLMmZBmJcyZlFmTMgzEuZMyizJmQZiXMmZRZkzIMxLmTMosyZkGYlzJmUWZMyDMS5l4So8yZkGY1VXT5HW3HWOrgt/objGV/IvPNfcs6H729vt61ra5mZnSNfvWsa4ggg2IIII2gjYVc1mVjBp1pYPEKpD9LrR1lFg4NiInhY/fscODxt9/as5YjVj0WnUjUgpx2eoREVC8IiIAqnpzX6mRA7ee7qGpo77nsCti5pjtZytRK7dmLR9FvNHsv2qWkrs0XHcR7rDZFvLTw6/TxMBT0TrP7CoEWUcLGWVpm4zJmWmqK90bHvLtTGudr4NBPgq5oppRTQwUtM+ZvLPY12U5ic8pMmVzhqDjn2EqN6M2lOTqQcop6clfnd+FvMvmZMy1dZjkULDJM4MY3a4nV0C20noC+cI0jpqphfBKHgGx1FpB4EOAIQKTlHOtufUbbMmZRB6ZkGYlzJmUWZMyDMS5kzKLMmZBmJcyZlEXqN1U0b+5LFHUS3MnMmZYLq7gO9ROqXHfbqVbETxEUbIvXgkHEd61JKKuUj+1PkbjMmZapkrhsPuWTHWA7dXsVLEkcQpb6GWStQs2WqFtWsrCVUiDETUmrFl0Jr8sroidTxcfTbt7x/wCKuq5ZRVRikY8fEc09YB1juuupNcCARsPsUFVWdzrvZ/EZ6DpP8L8n9bnqIihOiCIiAx8QqOTikf6LHntANly1dD0sly0knTkHe4LniyaK0OL9oql60Iclf839AiIpjmjT6XzFtDUW2uZkHSZCI7faWt0kwaGGiijjY0Fk1KGGwzGQyAF19pJ511Ppw+TkYmxMMjjPEco+MIw6Uj7IHaoIcUGI1EPJMeIKd3Kvc9uXNOARHEOJBJJ/+vHLexuMNGcKUKi6Kbk/BK1+/VLvZFpJiY/L42Op5qiOBnKZIWZ7TPJDHPB1WDQSOkrJ0ZkL6qrlFPLAyRtPzZWZC6RoeHOA2cO9Q4jiraHEJJJmv5GoiiAe1pcGyR3GQ26DftCsOH4i2eISMDw12a2duVxAJGa3A21ItWUrScKEUofdcUs19N7vTa90yqDysUo/UzjqyfzK04DpPFVx54XE2NnNcLPYdtiPELh+F4c6olEbSA5weRfZzWOfbty27VZfJzXuiNYR8WmfJ/FGdR+0VHGo29Tc47hNCnSk6N1JWe/N29S0Y75VmwTOjihE2QkOcXZW5hta2wN7bLqyYBpTHWQ8rHqsSHNdtY4ayCeFiDdcRwvDuX5a7rcnDLLxzZLavWt1odXuZBiLQdtM53U4HJfukKpGbvqXYvhdKNG1JvPG13zv+r6FoxHyvtZKWxQcowG2cuyl/S0WNh1+pWag0pjnpXVDC4tY2QubqD2ljczmHde1u8LjeG4Py0NVJmt+TsY61r5i54bbo1X9Ss+gEp/I8SbuERPaYpgfYFWM3fUtx3DsPCi3TveLinq9b29b6FgpPKXTy8paGbmMc83yaw21wNe3Wsf+tel+Qm+x71SdEqF88k0Udsz4JgLmwvdp27ti1+LYXJTTOilAD25b5SCOc0OGsdBCp7yVrk8eEYJ1ZU3vva+tjqMHlGp3wyyiGW0ToQQclyZM9ra/mHvXw3yl05hdLyM2Vr42Ecy93te4Hbs/sz3hVWo0bqKTDqkzBoEr6ItyuDtQMhN7bPPC1dFHfDao+jPRn7M48VXPIx48Mwc1KUNVmilZ88t/Ns6PFp5A6kfU8nJlZI2Mt5uckgG412tr9S+aXT+CSnnnEUobAYgQcmZxkdlFte7pVCpZfzROP91B643H8KysIj/MtceMtOO58R/Eq535Fk+F4eKej6cY79TcfVlk/rXpfkJvse9XWN+ZoPEA94uuG4Fo1UVhfyAacmW+Zwb517Wvt2FdxgYQxoO0NaO0ABXU5N7mBxjC4bDOMaO+t1e/Kx9oiKU0QXSNHajPSxHg3L2tOXwXN1edCJL07h6Mju4hp8Soqq0Og9n6mXEuPNPyLCiIsU7kIiICv6bO/uw6ZGexx8FRVetNh/dh+0Z7HKirKpdE4Pj38X4IIiKU0QREQBeO2Ferx2woVOJ6GyBtbGSbANnJJ2ACCRZGhmyv/car8CroaSbAX6lddEsElZR180jHMDqaZjMwILuY5znAHdqaL+5YcdT0XH5YQlNvpZVbul9fI0ui3+M/c6r8Ck0RiL/y1o1k0dR22fG7wUei3+M/c6r8C23ksF6yS/yEnUf7SJVj1EeLnkhWlyyv8jT6LYpFFI5k4JgnaI5LEggZg5r7jXqIHYSumu0epaWkqzTtyiSCW5zueHARPLSLk+kdnFc40z0YdRz80ExSEmM8OMZ6R6xZWjQ3GXS4ZVxPNzBFMAd/JuiflHYWuHVZXQ0eVmBxKPvqccTRk8rauup6qza5p6f4NH5MP08fspvYFj+UT4Rm6ofuWLI8mH6eP2U3sCx/KJ8IzdUP3LFb+DxMyP8ANH/Z80XbygfBfbTKk4LHfC8Q6H0R+273lXbygfBfbTKp6Kx5sNxMfNgP1c7vBXz6Xga7ASy4Fv8A3I/+omohl/N0rf8Ac0x/6U63+HxWwCpPpTNPdJAPAqqxyf3aRv8AqwH7EwV0jZbR13S6/wD3LR4KyPyNljfu5O2pD5ehgeTrSCnpXT8u8sziINs1zrkF9/NBttC6uuB4ZhNROTyMT5MuXNkaTlBOq9uo9y76dp7VLSbtY0PtBSpxrKcXrLdcrJWPERFMc6FcdA3cyYfOYe8H3KnK4aBjmTH5zPYfeo6vRNxwT+Mj4/BlqREWIeghERAabS6O9I/5pYftAeK58un4tT8pBK3eWPt121euy5gsmi9DivaKFq8Z818H9QiIpjmwiIgC8dsK9XjthQHGdAD+cafrk+6euraRi9HVfsKj7ty5RoD8I0/XJ909dirablIpGemx7frNLfFQ0uizpuOyUcZTk+pL4s4zot/jP3Oq/AptDql8RrJIzlcyllIOo2PKRa9epaiCqlp3StsA5zJInhw1gEgOHXdqtGgWDPmgrnAedC6JvS9wz2+yz6wUMdWkb7GZadOc52yvL8USYZic9dR14qZOU5KJsjLtaMj25jmGUDcLdpWNoE7+zxEf7SU9wcPErQUGMSwMnYy1p2ZH5gbgX3cDtHarNoDSO/JsRktq/J5GA8Tyb3Edlm96ui7tEGKoqhRq2sotxsl/xW3eY3kw/Tx+ym9gWP5RPhGbqh+5YsjyYfp4/ZTewLH8onwjN1Q/csVPweJdH+aP+z5ou3lA+C+2mVd0EjzUOJjjGPuplYvKB8F9tMtP5L480Fc30hGO9ko8VI+mafDyy8Mm+U18YnPw/URxIPdf3rpFXFl0eaPmRH61SHeK5ouq47HlwFo/0aP1viPio4bPuNxxR2nQX+uJrPJJ51V1Qe2RdHX5/o8TnhvyM0kWa1+Te5ma2y9jr2nvXc8Ekc6lp3OJcXQwEkm5JMbSSTvN1LSlpY0fHsK4Vff30l1dyRmoiKY5wK76Dx2gefSkPqa0e9UhdF0Yp8lLF84F31iSPUQoqr+6b/gEM2KcuSfobVERYp3QREQBcwxak5KeRnouNvonW31ELp6p2nFBZzJQNThkd1jW091+5S0nZ2Of4/h/eYdVFvF+T3+RVkRFlHDBERAEREBpqDQ+hgkbJFAGvbezs8htcEHUXEbCVuURUSS2JKlWdV3nJt9ruV/GdBaOqk5R7XtefOMbg3P0uBBF+kWW3w7DoqeNscTAxjdgHHeSTrJ6VkolktS+eIqzgqcpNpbIrmKaAUNRIZHNexzjd3JuDWvO8kEHWeiy29NhEEcPIMjDYy1zS0X1hwIdc7STc673WYiZUis8TWnFRlJtLbU1OGaK0dPJykMIY+xF88h1HaLOcQvnENEaGeR0ksAe92W7s8gvYBo1NcBsAW4RMq2sPtNbNnzyvte7vbvMSvwqGeLkpWZmc3m3cPN2a2kH1qPCcBpqUOEEfJh+XNznuvlvbzieJ71nolluR+9qZMmZ25X0/Ir/APQDDf8ALD/km/nW1qsKhkh5F7M0VmNy3cOayxaLg31ZW79yy0TKi+WJrTacpydtrt6dxX/6AYb/AJYf8k3863kEDWMaxos1jWtaNZs1oAAudewBSIiSWxSpXq1dKkm+9thERVISSCAve1g2uLWjrJsupxRhrQ0bGgAdQFgqPobQZ5852RC/8TrgerMexXtY1Z62O19nsPkoyqv8T8l9fgERFCdIEREAWHi9AJ4XsO0jUeDhrae9ZiInYsqQjUi4S2ehyd7C0kEWIJBB2gjUQvlWfTLCMruWaNTrB9tz9zu32jpVYWbGWZXPM8XhpYas6UurzXUERFcYoREQBERAEREAREQBERAEREAREQBERAERb3RPCOVlzuHMjIPQ5+0N7NvdxVG7K5Ph6EsRVVOG7LTo5hnIQNBHOdzndZ3dgsFtERYTd3c9No0o0aapx2WgREVCUIiIAiIgI6inbIxzHi7XAgjoXN8Ywp1PKWO1ja13pN49fFdMWDi+FMqIy12o7Wu3tdx6uIUkJ5WajivD1i6d49NbdvYczRT1tE+F5ZILEdxG5wO8KBZZ5/KLg3GSs0ERELQiIgCIiAIiIAiIgCIiAIiIAiKSnp3SODWNLnO1ABCqTbsiTD6F80jWMGs79zRvcegLpOH0LIY2sZsbv3uO9x6SsTAcEbTR7i93nO/COgLaLFqTzbHe8J4d9lhnn035Ll6hERRG7CIiAIiIAiIgCIiAwcWweOoZleLEea4ec0+I6Fz/ABPCpad+WQdTh5rhxB8F05Q1VIyVpbI0Oadx9o4HpUkKjiafiPCoYtZlpPnz7/U5WisWMaHyR3dDeRvo/rG/zdmvoVdIWUpJ7HD4jC1cNLLVVvg+4IiKpjBERAEREAREQBERAERbzCNFJZrOfeNnEjnuHQ07Os+tUbS3J6GHqYiWSmrs1dDQSTPDI25j6mjiTuCv2B4Cymbq5zyOc78I4BZdBh8cLMsbQ0b+LjxJ3lZKxp1M2h2/DeEwwv356z8l3eoREURuwiIgCIiAIiIAiIgCIiAIiIAtdiWAwT+e2zvTbqf37+1bFFVO2xHUpQqxyzSa7SjV+hc7NcZEo4ea/uOo960VRTPjNnscw8HAj2rqy+ZI2uFnAEcCLjuKlVV9ZoMR7P0Z60pOPmvXzOToui1GjFI/bEGn5hLfUNSwJdBoD5skje1pHsUiqxNRU4Bio9Gz8fUpKK3nQMbpz2sHvXg0DHy57GD3qvvImP8AsXG/0ea9SoorrFoNCPOkkPVlHgVnU+itIz9VmPzyXerZ6lR1Yk9PgGKl0rLvfpc5/DC55sxpceDQSe4Ld0Gh1RJrfaIfO1v+qPEhXiGBjBZjWtHBoAHcFIo3WfUbbD+z1KOtWTl2LRevwNVhmjVPBYhudw+M/WQegbAtqiKJtvc6ClRp0Y5aaSXYERFQlCIiAIiIAiIgCIiAIiIAiIgCIiAIiIAiIgCIiAIiIAiIgCIiAIiIAiIgCIiAIiIAiIgCIiAIiIAiIgCIiAIiIAiIgCIiAIiIAiIgCIiAIiIAiIgCIiAIiIAiIgCIi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g8REBIUERASEhUTFQ8XGBURFBQUEBARFhQVFBUQFhQXHigfFxolGhQSHy8gIycpLS0sFR8xNTAqNSYsLykBCQoKDgwOGg8PGiolHyQ0KiwyLykvNCkqLCwqLywwLDQsLDEsLSwsLCksLC8pLywpLCwsLiwsLCosMCkpLCwpLP/AABEIAOEA4QMBIgACEQEDEQH/xAAcAAEAAgMBAQEAAAAAAAAAAAAAAwYEBQcBAgj/xABMEAABAwICBQcGCQgJBQAAAAABAAIDBBEFEgYhMUFREyJhcYGRwQcyUqGx0TVCU2JykqKzwhQlNENzdILSFhcjJERUY2STo6Sy4fD/xAAbAQEAAQUBAAAAAAAAAAAAAAAAAwECBAUGB//EADsRAAIBAgQCBwUFBwUAAAAAAAABAgMRBBIhMQVRMkFhcYGh0QYTscHhFCJCkfAVMzQ1UnLxYmOCkrL/2gAMAwEAAhEDEQA/AO4oiIAiIgCIiAIigq62OJuaR4YOk7egDf2IWykoq8nZE6Kq1+nDRqhjzfOfqHY0az6loKvSCpl86VwHBnNHq29qlVKTNLiOO4alpG8n2bfn6XOhz1sTPPkY36TgPasCXSijb+uB+iHO9gXO9p4nvKlZRSnZG8/wlX+6XWzVS9oK8/3dNeb9C7u0zpOLz1MPijdM6Xi8fwHwVNGFT/Ju9SHCp/kz6veq+7gR/tnH/wBC/wCr9S8x6VUZ/W2+k1w9oWdT4hDJ5kjHfRcCe5c0fQSjbG/6pUJFtuo9O1U90upl8faDEQ/eU15r1OsouZ0mN1MXmSutwccze5y31Bpzumj/AIo/Fp96sdJo2mH49hqmk7xfbqvz9UW5FjUWJQzC8bw7iPjDrB1hZKiN5CcZrNF3XYERELgiIgCIiAIiIAiIgCIiAIiIAvHOABJNgNpOwDioa2tjhYXyOygd5PADeVQsb0ikqDbWyPc0b+l3E9GxXwg5Gsx/EqWDjrrLqXryRu8Y0zAu2nAcfTPmj6I39ezrVUnnklfdznPceOs9QHgFLRYc6TXsbx49XFbympWRjmjt+Me1ZCtDY5Oc8Tj3mqu0eXV4L5s1VNgcjtbiGDvd3LZQ4PC3aMx+cfAallZkzK1ybMqnhKNPqv36n1GxrfNAHUAPYvrMo8yZlaZidtiTMmZR5kzIMxJmXj2h20A9YuvjMmZA5XMWfB4XbBlPzT4bFranA5G62kPHc7uW8zJmVyk0YdXCUanVbu0KqyR7HXBcxw3i4cFZ8I0zIs2oFx8o0ax9Jo29Y7lHU0rJBzh2/GHatJW4a6PWOc3jvHWFdpLcxIfacBLPSldeXivmdLima9oc0hwOsEG4IX2ubYRjctO7mm7TtYfNPSOB6VfsNxOOdmaM9YPnNPAhQTg4nV8P4pTxittLl6GWiIozahERAEREAREQBERAFBW1rIWF7zYDvJ3ADeVM9wAJJsBcknYBxXPNIcbNRJq1RtvlHH556T6h2q+EMzNZxLHxwdK/4nsv11IgxjGJKh+Z2povlbuaPE8SmHYfn5zvN4el/wClBRUud2vYNvuW9BtsWS3bRHGUYSrzdaq7/P6EgNti9zKLMmZRm0zEuZMyizJmQZiXMmZRZkzIMxLmTMosyZkGYlzJmUWZMyDMS5kzKLMmZBmJcy8uo8yZkGY1uIYZtcwdbfEe5Y2G4lJA8PYesfFcPRK3eZavEqK3Pbs3jh0q9O+jNbXounL3tLRrl8i+4XibKiMPZ1EHa13ArMXNMGxZ1PIHDW06nN9JvvG5dHp52va1zTdrgCD0KCcMrOu4XxFYynaXSW/qSIiKM2wREQBERAERQV1W2KN73bGgnrO4dpsO1C2UlFOT2RXNM8YsOQYdZsX29Hczt2notxVPUlTUOke57jdziSesr6pGXeO/u1rNjHKjzfGYmWMrub7l2I2lJFkaBv2nrU+ZRZkzKwzotRVkS5kzKLMmZC7MS5kzKLMmZBmJcyZlFmTMgzEuZMyizJmQZiXMmZRZkzIMxLmTMosyZkGYlzJmUWZMyDMS5l4So8yZkGY1VXT5HW3HWOrgt/objGV/IvPNfcs6H729vt61ra5mZnSNfvWsa4ggg2IIII2gjYVc1mVjBp1pYPEKpD9LrR1lFg4NiInhY/fscODxt9/as5YjVj0WnUjUgpx2eoREVC8IiIAqnpzX6mRA7ee7qGpo77nsCti5pjtZytRK7dmLR9FvNHsv2qWkrs0XHcR7rDZFvLTw6/TxMBT0TrP7CoEWUcLGWVpm4zJmWmqK90bHvLtTGudr4NBPgq5oppRTQwUtM+ZvLPY12U5ic8pMmVzhqDjn2EqN6M2lOTqQcop6clfnd+FvMvmZMy1dZjkULDJM4MY3a4nV0C20noC+cI0jpqphfBKHgGx1FpB4EOAIQKTlHOtufUbbMmZRB6ZkGYlzJmUWZMyDMS5kzKLMmZBmJcyZlEXqN1U0b+5LFHUS3MnMmZYLq7gO9ROqXHfbqVbETxEUbIvXgkHEd61JKKuUj+1PkbjMmZapkrhsPuWTHWA7dXsVLEkcQpb6GWStQs2WqFtWsrCVUiDETUmrFl0Jr8sroidTxcfTbt7x/wCKuq5ZRVRikY8fEc09YB1juuupNcCARsPsUFVWdzrvZ/EZ6DpP8L8n9bnqIihOiCIiAx8QqOTikf6LHntANly1dD0sly0knTkHe4LniyaK0OL9oql60Iclf839AiIpjmjT6XzFtDUW2uZkHSZCI7faWt0kwaGGiijjY0Fk1KGGwzGQyAF19pJ511Ppw+TkYmxMMjjPEco+MIw6Uj7IHaoIcUGI1EPJMeIKd3Kvc9uXNOARHEOJBJJ/+vHLexuMNGcKUKi6Kbk/BK1+/VLvZFpJiY/L42Op5qiOBnKZIWZ7TPJDHPB1WDQSOkrJ0ZkL6qrlFPLAyRtPzZWZC6RoeHOA2cO9Q4jiraHEJJJmv5GoiiAe1pcGyR3GQ26DftCsOH4i2eISMDw12a2duVxAJGa3A21ItWUrScKEUofdcUs19N7vTa90yqDysUo/UzjqyfzK04DpPFVx54XE2NnNcLPYdtiPELh+F4c6olEbSA5weRfZzWOfbty27VZfJzXuiNYR8WmfJ/FGdR+0VHGo29Tc47hNCnSk6N1JWe/N29S0Y75VmwTOjihE2QkOcXZW5hta2wN7bLqyYBpTHWQ8rHqsSHNdtY4ayCeFiDdcRwvDuX5a7rcnDLLxzZLavWt1odXuZBiLQdtM53U4HJfukKpGbvqXYvhdKNG1JvPG13zv+r6FoxHyvtZKWxQcowG2cuyl/S0WNh1+pWag0pjnpXVDC4tY2QubqD2ljczmHde1u8LjeG4Py0NVJmt+TsY61r5i54bbo1X9Ss+gEp/I8SbuERPaYpgfYFWM3fUtx3DsPCi3TveLinq9b29b6FgpPKXTy8paGbmMc83yaw21wNe3Wsf+tel+Qm+x71SdEqF88k0Udsz4JgLmwvdp27ti1+LYXJTTOilAD25b5SCOc0OGsdBCp7yVrk8eEYJ1ZU3vva+tjqMHlGp3wyyiGW0ToQQclyZM9ra/mHvXw3yl05hdLyM2Vr42Ecy93te4Hbs/sz3hVWo0bqKTDqkzBoEr6ItyuDtQMhN7bPPC1dFHfDao+jPRn7M48VXPIx48Mwc1KUNVmilZ88t/Ns6PFp5A6kfU8nJlZI2Mt5uckgG412tr9S+aXT+CSnnnEUobAYgQcmZxkdlFte7pVCpZfzROP91B643H8KysIj/MtceMtOO58R/Eq535Fk+F4eKej6cY79TcfVlk/rXpfkJvse9XWN+ZoPEA94uuG4Fo1UVhfyAacmW+Zwb517Wvt2FdxgYQxoO0NaO0ABXU5N7mBxjC4bDOMaO+t1e/Kx9oiKU0QXSNHajPSxHg3L2tOXwXN1edCJL07h6Mju4hp8Soqq0Og9n6mXEuPNPyLCiIsU7kIiICv6bO/uw6ZGexx8FRVetNh/dh+0Z7HKirKpdE4Pj38X4IIiKU0QREQBeO2Ferx2woVOJ6GyBtbGSbANnJJ2ACCRZGhmyv/car8CroaSbAX6lddEsElZR180jHMDqaZjMwILuY5znAHdqaL+5YcdT0XH5YQlNvpZVbul9fI0ui3+M/c6r8Ck0RiL/y1o1k0dR22fG7wUei3+M/c6r8C23ksF6yS/yEnUf7SJVj1EeLnkhWlyyv8jT6LYpFFI5k4JgnaI5LEggZg5r7jXqIHYSumu0epaWkqzTtyiSCW5zueHARPLSLk+kdnFc40z0YdRz80ExSEmM8OMZ6R6xZWjQ3GXS4ZVxPNzBFMAd/JuiflHYWuHVZXQ0eVmBxKPvqccTRk8rauup6qza5p6f4NH5MP08fspvYFj+UT4Rm6ofuWLI8mH6eP2U3sCx/KJ8IzdUP3LFb+DxMyP8ANH/Z80XbygfBfbTKk4LHfC8Q6H0R+273lXbygfBfbTKp6Kx5sNxMfNgP1c7vBXz6Xga7ASy4Fv8A3I/+omohl/N0rf8Ac0x/6U63+HxWwCpPpTNPdJAPAqqxyf3aRv8AqwH7EwV0jZbR13S6/wD3LR4KyPyNljfu5O2pD5ehgeTrSCnpXT8u8sziINs1zrkF9/NBttC6uuB4ZhNROTyMT5MuXNkaTlBOq9uo9y76dp7VLSbtY0PtBSpxrKcXrLdcrJWPERFMc6FcdA3cyYfOYe8H3KnK4aBjmTH5zPYfeo6vRNxwT+Mj4/BlqREWIeghERAabS6O9I/5pYftAeK58un4tT8pBK3eWPt121euy5gsmi9DivaKFq8Z818H9QiIpjmwiIgC8dsK9XjthQHGdAD+cafrk+6euraRi9HVfsKj7ty5RoD8I0/XJ909dirablIpGemx7frNLfFQ0uizpuOyUcZTk+pL4s4zot/jP3Oq/AptDql8RrJIzlcyllIOo2PKRa9epaiCqlp3StsA5zJInhw1gEgOHXdqtGgWDPmgrnAedC6JvS9wz2+yz6wUMdWkb7GZadOc52yvL8USYZic9dR14qZOU5KJsjLtaMj25jmGUDcLdpWNoE7+zxEf7SU9wcPErQUGMSwMnYy1p2ZH5gbgX3cDtHarNoDSO/JsRktq/J5GA8Tyb3Edlm96ui7tEGKoqhRq2sotxsl/xW3eY3kw/Tx+ym9gWP5RPhGbqh+5YsjyYfp4/ZTewLH8onwjN1Q/csVPweJdH+aP+z5ou3lA+C+2mVd0EjzUOJjjGPuplYvKB8F9tMtP5L480Fc30hGO9ko8VI+mafDyy8Mm+U18YnPw/URxIPdf3rpFXFl0eaPmRH61SHeK5ouq47HlwFo/0aP1viPio4bPuNxxR2nQX+uJrPJJ51V1Qe2RdHX5/o8TnhvyM0kWa1+Te5ma2y9jr2nvXc8Ekc6lp3OJcXQwEkm5JMbSSTvN1LSlpY0fHsK4Vff30l1dyRmoiKY5wK76Dx2gefSkPqa0e9UhdF0Yp8lLF84F31iSPUQoqr+6b/gEM2KcuSfobVERYp3QREQBcwxak5KeRnouNvonW31ELp6p2nFBZzJQNThkd1jW091+5S0nZ2Of4/h/eYdVFvF+T3+RVkRFlHDBERAEREBpqDQ+hgkbJFAGvbezs8htcEHUXEbCVuURUSS2JKlWdV3nJt9ruV/GdBaOqk5R7XtefOMbg3P0uBBF+kWW3w7DoqeNscTAxjdgHHeSTrJ6VkolktS+eIqzgqcpNpbIrmKaAUNRIZHNexzjd3JuDWvO8kEHWeiy29NhEEcPIMjDYy1zS0X1hwIdc7STc673WYiZUis8TWnFRlJtLbU1OGaK0dPJykMIY+xF88h1HaLOcQvnENEaGeR0ksAe92W7s8gvYBo1NcBsAW4RMq2sPtNbNnzyvte7vbvMSvwqGeLkpWZmc3m3cPN2a2kH1qPCcBpqUOEEfJh+XNznuvlvbzieJ71nolluR+9qZMmZ25X0/Ir/APQDDf8ALD/km/nW1qsKhkh5F7M0VmNy3cOayxaLg31ZW79yy0TKi+WJrTacpydtrt6dxX/6AYb/AJYf8k3863kEDWMaxos1jWtaNZs1oAAudewBSIiSWxSpXq1dKkm+9thERVISSCAve1g2uLWjrJsupxRhrQ0bGgAdQFgqPobQZ5852RC/8TrgerMexXtY1Z62O19nsPkoyqv8T8l9fgERFCdIEREAWHi9AJ4XsO0jUeDhrae9ZiInYsqQjUi4S2ehyd7C0kEWIJBB2gjUQvlWfTLCMruWaNTrB9tz9zu32jpVYWbGWZXPM8XhpYas6UurzXUERFcYoREQBERAEREAREQBERAEREAREQBERAERb3RPCOVlzuHMjIPQ5+0N7NvdxVG7K5Ph6EsRVVOG7LTo5hnIQNBHOdzndZ3dgsFtERYTd3c9No0o0aapx2WgREVCUIiIAiIgI6inbIxzHi7XAgjoXN8Ywp1PKWO1ja13pN49fFdMWDi+FMqIy12o7Wu3tdx6uIUkJ5WajivD1i6d49NbdvYczRT1tE+F5ZILEdxG5wO8KBZZ5/KLg3GSs0ERELQiIgCIiAIiIAiIgCIiAIiIAiKSnp3SODWNLnO1ABCqTbsiTD6F80jWMGs79zRvcegLpOH0LIY2sZsbv3uO9x6SsTAcEbTR7i93nO/COgLaLFqTzbHe8J4d9lhnn035Ll6hERRG7CIiAIiIAiIgCIiAwcWweOoZleLEea4ec0+I6Fz/ABPCpad+WQdTh5rhxB8F05Q1VIyVpbI0Oadx9o4HpUkKjiafiPCoYtZlpPnz7/U5WisWMaHyR3dDeRvo/rG/zdmvoVdIWUpJ7HD4jC1cNLLVVvg+4IiKpjBERAEREAREQBERAERbzCNFJZrOfeNnEjnuHQ07Os+tUbS3J6GHqYiWSmrs1dDQSTPDI25j6mjiTuCv2B4Cymbq5zyOc78I4BZdBh8cLMsbQ0b+LjxJ3lZKxp1M2h2/DeEwwv356z8l3eoREURuwiIgCIiAIiIAiIgCIiAIiIAtdiWAwT+e2zvTbqf37+1bFFVO2xHUpQqxyzSa7SjV+hc7NcZEo4ea/uOo960VRTPjNnscw8HAj2rqy+ZI2uFnAEcCLjuKlVV9ZoMR7P0Z60pOPmvXzOToui1GjFI/bEGn5hLfUNSwJdBoD5skje1pHsUiqxNRU4Bio9Gz8fUpKK3nQMbpz2sHvXg0DHy57GD3qvvImP8AsXG/0ea9SoorrFoNCPOkkPVlHgVnU+itIz9VmPzyXerZ6lR1Yk9PgGKl0rLvfpc5/DC55sxpceDQSe4Ld0Gh1RJrfaIfO1v+qPEhXiGBjBZjWtHBoAHcFIo3WfUbbD+z1KOtWTl2LRevwNVhmjVPBYhudw+M/WQegbAtqiKJtvc6ClRp0Y5aaSXYERFQlCIiAIiIAiIgCIiAIiIAiIgCIiAIiIAiIgCIiAIiIAiIgCIiAIiIAiIgCIiAIiIAiIgCIiAIiIAiIgCIiAIiIAiIgCIiAIiIAiIgCIiAIiIAiIgCIiAIiIAiIgCIi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http://www.clker.com/cliparts/j/X/a/l/l/u/positive-charg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1847"/>
            <a:ext cx="1513741" cy="1639887"/>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12" name="Slide Number Placeholder 11"/>
          <p:cNvSpPr>
            <a:spLocks noGrp="1"/>
          </p:cNvSpPr>
          <p:nvPr>
            <p:ph type="sldNum" sz="quarter" idx="12"/>
          </p:nvPr>
        </p:nvSpPr>
        <p:spPr/>
        <p:txBody>
          <a:bodyPr/>
          <a:lstStyle/>
          <a:p>
            <a:fld id="{EE991952-B9CC-4505-849B-AD0052149D3F}" type="slidenum">
              <a:rPr lang="en-US" smtClean="0"/>
              <a:pPr/>
              <a:t>53</a:t>
            </a:fld>
            <a:endParaRPr lang="en-US"/>
          </a:p>
        </p:txBody>
      </p:sp>
    </p:spTree>
    <p:extLst>
      <p:ext uri="{BB962C8B-B14F-4D97-AF65-F5344CB8AC3E}">
        <p14:creationId xmlns:p14="http://schemas.microsoft.com/office/powerpoint/2010/main" val="19355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lstStyle/>
          <a:p>
            <a:r>
              <a:rPr lang="en-US" dirty="0">
                <a:solidFill>
                  <a:srgbClr val="C00000"/>
                </a:solidFill>
              </a:rPr>
              <a:t>Positive Presuppositions Practice</a:t>
            </a:r>
            <a:endParaRPr lang="en-US" dirty="0"/>
          </a:p>
        </p:txBody>
      </p:sp>
      <p:sp>
        <p:nvSpPr>
          <p:cNvPr id="3" name="Content Placeholder 2"/>
          <p:cNvSpPr>
            <a:spLocks noGrp="1"/>
          </p:cNvSpPr>
          <p:nvPr>
            <p:ph idx="1"/>
          </p:nvPr>
        </p:nvSpPr>
        <p:spPr/>
        <p:txBody>
          <a:bodyPr/>
          <a:lstStyle/>
          <a:p>
            <a:r>
              <a:rPr lang="en-US" b="1" i="1" dirty="0" smtClean="0">
                <a:solidFill>
                  <a:srgbClr val="00B0F0"/>
                </a:solidFill>
              </a:rPr>
              <a:t>Work with your 11:00 colleague to revise a few pieces of feedback using a positive presupposition.</a:t>
            </a:r>
            <a:endParaRPr lang="en-US" b="1" i="1" dirty="0">
              <a:solidFill>
                <a:srgbClr val="00B0F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83942458"/>
              </p:ext>
            </p:extLst>
          </p:nvPr>
        </p:nvGraphicFramePr>
        <p:xfrm>
          <a:off x="2057400" y="2681514"/>
          <a:ext cx="3606800" cy="5152571"/>
        </p:xfrm>
        <a:graphic>
          <a:graphicData uri="http://schemas.openxmlformats.org/presentationml/2006/ole">
            <mc:AlternateContent xmlns:mc="http://schemas.openxmlformats.org/markup-compatibility/2006">
              <mc:Choice xmlns:v="urn:schemas-microsoft-com:vml" Requires="v">
                <p:oleObj spid="_x0000_s3109" name="Document" r:id="rId5" imgW="5942845" imgH="8491257" progId="Word.Document.12">
                  <p:embed/>
                </p:oleObj>
              </mc:Choice>
              <mc:Fallback>
                <p:oleObj name="Document" r:id="rId5" imgW="5942845" imgH="8491257" progId="Word.Document.12">
                  <p:embed/>
                  <p:pic>
                    <p:nvPicPr>
                      <p:cNvPr id="0" name=""/>
                      <p:cNvPicPr/>
                      <p:nvPr/>
                    </p:nvPicPr>
                    <p:blipFill>
                      <a:blip r:embed="rId6"/>
                      <a:stretch>
                        <a:fillRect/>
                      </a:stretch>
                    </p:blipFill>
                    <p:spPr>
                      <a:xfrm>
                        <a:off x="2057400" y="2681514"/>
                        <a:ext cx="3606800" cy="5152571"/>
                      </a:xfrm>
                      <a:prstGeom prst="rect">
                        <a:avLst/>
                      </a:prstGeom>
                      <a:ln>
                        <a:solidFill>
                          <a:srgbClr val="C00000"/>
                        </a:solidFill>
                      </a:ln>
                    </p:spPr>
                  </p:pic>
                </p:oleObj>
              </mc:Fallback>
            </mc:AlternateContent>
          </a:graphicData>
        </a:graphic>
      </p:graphicFrame>
      <p:pic>
        <p:nvPicPr>
          <p:cNvPr id="7" name="Picture 6" descr="http://ec.l.thumbs.canstockphoto.com/canstock13444620.jpg"/>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00400"/>
            <a:ext cx="2426335" cy="2438400"/>
          </a:xfrm>
          <a:prstGeom prst="rect">
            <a:avLst/>
          </a:prstGeom>
          <a:noFill/>
          <a:ln>
            <a:noFill/>
          </a:ln>
        </p:spPr>
      </p:pic>
      <p:sp>
        <p:nvSpPr>
          <p:cNvPr id="4" name="Footer Placeholder 3"/>
          <p:cNvSpPr>
            <a:spLocks noGrp="1"/>
          </p:cNvSpPr>
          <p:nvPr>
            <p:ph type="ftr" sz="quarter" idx="11"/>
          </p:nvPr>
        </p:nvSpPr>
        <p:spPr/>
        <p:txBody>
          <a:bodyPr/>
          <a:lstStyle/>
          <a:p>
            <a:r>
              <a:rPr lang="en-US" smtClean="0">
                <a:solidFill>
                  <a:srgbClr val="E9E5DC"/>
                </a:solidFill>
              </a:rPr>
              <a:t>Reach Associates</a:t>
            </a:r>
            <a:endParaRPr lang="en-US">
              <a:solidFill>
                <a:srgbClr val="E9E5DC"/>
              </a:solidFill>
            </a:endParaRPr>
          </a:p>
        </p:txBody>
      </p:sp>
      <p:sp>
        <p:nvSpPr>
          <p:cNvPr id="8" name="Slide Number Placeholder 7"/>
          <p:cNvSpPr>
            <a:spLocks noGrp="1"/>
          </p:cNvSpPr>
          <p:nvPr>
            <p:ph type="sldNum" sz="quarter" idx="12"/>
          </p:nvPr>
        </p:nvSpPr>
        <p:spPr/>
        <p:txBody>
          <a:bodyPr/>
          <a:lstStyle/>
          <a:p>
            <a:fld id="{EE991952-B9CC-4505-849B-AD0052149D3F}" type="slidenum">
              <a:rPr lang="en-US" smtClean="0"/>
              <a:pPr/>
              <a:t>54</a:t>
            </a:fld>
            <a:endParaRPr lang="en-US"/>
          </a:p>
        </p:txBody>
      </p:sp>
    </p:spTree>
    <p:extLst>
      <p:ext uri="{BB962C8B-B14F-4D97-AF65-F5344CB8AC3E}">
        <p14:creationId xmlns:p14="http://schemas.microsoft.com/office/powerpoint/2010/main" val="1465494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solidFill>
                  <a:srgbClr val="C00000"/>
                </a:solidFill>
              </a:rPr>
              <a:t>SCALE Training Material</a:t>
            </a:r>
            <a:endParaRPr lang="en-US" dirty="0">
              <a:solidFill>
                <a:srgbClr val="C00000"/>
              </a:solidFill>
            </a:endParaRPr>
          </a:p>
        </p:txBody>
      </p:sp>
      <p:sp>
        <p:nvSpPr>
          <p:cNvPr id="3" name="Content Placeholder 2"/>
          <p:cNvSpPr>
            <a:spLocks noGrp="1"/>
          </p:cNvSpPr>
          <p:nvPr>
            <p:ph idx="1"/>
          </p:nvPr>
        </p:nvSpPr>
        <p:spPr>
          <a:xfrm>
            <a:off x="609600" y="1066800"/>
            <a:ext cx="7620000" cy="4800600"/>
          </a:xfrm>
        </p:spPr>
        <p:txBody>
          <a:bodyPr>
            <a:normAutofit/>
          </a:bodyPr>
          <a:lstStyle/>
          <a:p>
            <a:pPr marL="114300" indent="0">
              <a:buNone/>
            </a:pPr>
            <a:endParaRPr lang="en-US" sz="2800" dirty="0"/>
          </a:p>
        </p:txBody>
      </p:sp>
      <p:sp>
        <p:nvSpPr>
          <p:cNvPr id="4" name="Slide Number Placeholder 3"/>
          <p:cNvSpPr>
            <a:spLocks noGrp="1"/>
          </p:cNvSpPr>
          <p:nvPr>
            <p:ph type="sldNum" sz="quarter" idx="12"/>
          </p:nvPr>
        </p:nvSpPr>
        <p:spPr/>
        <p:txBody>
          <a:bodyPr/>
          <a:lstStyle/>
          <a:p>
            <a:fld id="{65FC29BE-522F-4E0F-9E1A-AF52E006EFAD}" type="slidenum">
              <a:rPr lang="en-US" smtClean="0"/>
              <a:t>55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24332316"/>
              </p:ext>
            </p:extLst>
          </p:nvPr>
        </p:nvGraphicFramePr>
        <p:xfrm>
          <a:off x="2590800" y="1295400"/>
          <a:ext cx="5837635" cy="3970337"/>
        </p:xfrm>
        <a:graphic>
          <a:graphicData uri="http://schemas.openxmlformats.org/presentationml/2006/ole">
            <mc:AlternateContent xmlns:mc="http://schemas.openxmlformats.org/markup-compatibility/2006">
              <mc:Choice xmlns:v="urn:schemas-microsoft-com:vml" Requires="v">
                <p:oleObj spid="_x0000_s11269" name="Document" r:id="rId4" imgW="9292203" imgH="6320437" progId="Word.Document.8">
                  <p:embed/>
                </p:oleObj>
              </mc:Choice>
              <mc:Fallback>
                <p:oleObj name="Document" r:id="rId4" imgW="9292203" imgH="6320437" progId="Word.Document.8">
                  <p:embed/>
                  <p:pic>
                    <p:nvPicPr>
                      <p:cNvPr id="0" name=""/>
                      <p:cNvPicPr/>
                      <p:nvPr/>
                    </p:nvPicPr>
                    <p:blipFill>
                      <a:blip r:embed="rId5"/>
                      <a:stretch>
                        <a:fillRect/>
                      </a:stretch>
                    </p:blipFill>
                    <p:spPr>
                      <a:xfrm>
                        <a:off x="2590800" y="1295400"/>
                        <a:ext cx="5837635" cy="3970337"/>
                      </a:xfrm>
                      <a:prstGeom prst="rect">
                        <a:avLst/>
                      </a:prstGeom>
                      <a:ln>
                        <a:solidFill>
                          <a:srgbClr val="C00000"/>
                        </a:solidFill>
                      </a:ln>
                    </p:spPr>
                  </p:pic>
                </p:oleObj>
              </mc:Fallback>
            </mc:AlternateContent>
          </a:graphicData>
        </a:graphic>
      </p:graphicFrame>
      <p:pic>
        <p:nvPicPr>
          <p:cNvPr id="7" name="Picture 6" descr="http://sr.photos3.fotosearch.com/bthumb/CSP/CSP586/k5863489.jpg"/>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3200400" cy="3673475"/>
          </a:xfrm>
          <a:prstGeom prst="rect">
            <a:avLst/>
          </a:prstGeom>
          <a:noFill/>
          <a:ln>
            <a:solidFill>
              <a:srgbClr val="C00000"/>
            </a:solidFill>
          </a:ln>
        </p:spPr>
      </p:pic>
      <p:sp>
        <p:nvSpPr>
          <p:cNvPr id="6" name="Footer Placeholder 5"/>
          <p:cNvSpPr>
            <a:spLocks noGrp="1"/>
          </p:cNvSpPr>
          <p:nvPr>
            <p:ph type="ftr" sz="quarter" idx="11"/>
          </p:nvPr>
        </p:nvSpPr>
        <p:spPr/>
        <p:txBody>
          <a:bodyPr/>
          <a:lstStyle/>
          <a:p>
            <a:pPr>
              <a:defRPr/>
            </a:pPr>
            <a:r>
              <a:rPr lang="en-US" smtClean="0">
                <a:solidFill>
                  <a:srgbClr val="E9E5DC"/>
                </a:solidFill>
              </a:rPr>
              <a:t>Reach Associates 2014</a:t>
            </a:r>
            <a:endParaRPr lang="en-US">
              <a:solidFill>
                <a:srgbClr val="E9E5DC"/>
              </a:solidFill>
            </a:endParaRPr>
          </a:p>
        </p:txBody>
      </p:sp>
    </p:spTree>
    <p:extLst>
      <p:ext uri="{BB962C8B-B14F-4D97-AF65-F5344CB8AC3E}">
        <p14:creationId xmlns:p14="http://schemas.microsoft.com/office/powerpoint/2010/main" val="208612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Use the LDC Rubric to </a:t>
            </a:r>
            <a:br>
              <a:rPr lang="en-US" dirty="0" smtClean="0">
                <a:solidFill>
                  <a:srgbClr val="C00000"/>
                </a:solidFill>
              </a:rPr>
            </a:br>
            <a:r>
              <a:rPr lang="en-US" dirty="0" smtClean="0">
                <a:solidFill>
                  <a:srgbClr val="C00000"/>
                </a:solidFill>
              </a:rPr>
              <a:t>Make Instructional Decisions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65FC29BE-522F-4E0F-9E1A-AF52E006EFAD}" type="slidenum">
              <a:rPr lang="en-US" smtClean="0"/>
              <a:t>56</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358255622"/>
              </p:ext>
            </p:extLst>
          </p:nvPr>
        </p:nvGraphicFramePr>
        <p:xfrm>
          <a:off x="2411413" y="1600200"/>
          <a:ext cx="3709987" cy="4800600"/>
        </p:xfrm>
        <a:graphic>
          <a:graphicData uri="http://schemas.openxmlformats.org/presentationml/2006/ole">
            <mc:AlternateContent xmlns:mc="http://schemas.openxmlformats.org/markup-compatibility/2006">
              <mc:Choice xmlns:v="urn:schemas-microsoft-com:vml" Requires="v">
                <p:oleObj spid="_x0000_s12293" name="Acrobat Document" r:id="rId3" imgW="5829103" imgH="7543564" progId="AcroExch.Document.7">
                  <p:embed/>
                </p:oleObj>
              </mc:Choice>
              <mc:Fallback>
                <p:oleObj name="Acrobat Document" r:id="rId3" imgW="5829103" imgH="7543564" progId="AcroExch.Document.7">
                  <p:embed/>
                  <p:pic>
                    <p:nvPicPr>
                      <p:cNvPr id="0" name=""/>
                      <p:cNvPicPr/>
                      <p:nvPr/>
                    </p:nvPicPr>
                    <p:blipFill>
                      <a:blip r:embed="rId4"/>
                      <a:stretch>
                        <a:fillRect/>
                      </a:stretch>
                    </p:blipFill>
                    <p:spPr>
                      <a:xfrm>
                        <a:off x="2411413" y="1600200"/>
                        <a:ext cx="3709987" cy="4800600"/>
                      </a:xfrm>
                      <a:prstGeom prst="rect">
                        <a:avLst/>
                      </a:prstGeom>
                      <a:ln>
                        <a:solidFill>
                          <a:srgbClr val="C00000"/>
                        </a:solidFill>
                      </a:ln>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solidFill>
                  <a:srgbClr val="E9E5DC"/>
                </a:solidFill>
              </a:rPr>
              <a:t>Reach Associates 2014</a:t>
            </a:r>
            <a:endParaRPr lang="en-US">
              <a:solidFill>
                <a:srgbClr val="E9E5DC"/>
              </a:solidFill>
            </a:endParaRPr>
          </a:p>
        </p:txBody>
      </p:sp>
    </p:spTree>
    <p:extLst>
      <p:ext uri="{BB962C8B-B14F-4D97-AF65-F5344CB8AC3E}">
        <p14:creationId xmlns:p14="http://schemas.microsoft.com/office/powerpoint/2010/main" val="323858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7543800" cy="2593975"/>
          </a:xfrm>
        </p:spPr>
        <p:txBody>
          <a:bodyPr/>
          <a:lstStyle/>
          <a:p>
            <a:r>
              <a:rPr lang="en-US" dirty="0" smtClean="0">
                <a:solidFill>
                  <a:srgbClr val="C00000"/>
                </a:solidFill>
              </a:rPr>
              <a:t>Give 1 - Get 1</a:t>
            </a:r>
            <a:br>
              <a:rPr lang="en-US" dirty="0" smtClean="0">
                <a:solidFill>
                  <a:srgbClr val="C00000"/>
                </a:solidFill>
              </a:rPr>
            </a:br>
            <a:r>
              <a:rPr lang="en-US" sz="3600" dirty="0" smtClean="0">
                <a:solidFill>
                  <a:srgbClr val="C00000"/>
                </a:solidFill>
              </a:rPr>
              <a:t>Key Talking Points, Protocols and Processes When Discussing:</a:t>
            </a:r>
            <a:br>
              <a:rPr lang="en-US" sz="3600" dirty="0" smtClean="0">
                <a:solidFill>
                  <a:srgbClr val="C00000"/>
                </a:solidFill>
              </a:rPr>
            </a:br>
            <a:r>
              <a:rPr lang="en-US" sz="3600" dirty="0" smtClean="0">
                <a:solidFill>
                  <a:srgbClr val="C00000"/>
                </a:solidFill>
              </a:rPr>
              <a:t>- Section 4</a:t>
            </a:r>
            <a:endParaRPr lang="en-US" sz="3600" dirty="0">
              <a:solidFill>
                <a:srgbClr val="C00000"/>
              </a:solidFill>
            </a:endParaRPr>
          </a:p>
        </p:txBody>
      </p:sp>
      <p:sp>
        <p:nvSpPr>
          <p:cNvPr id="4" name="Footer Placeholder 3"/>
          <p:cNvSpPr>
            <a:spLocks noGrp="1"/>
          </p:cNvSpPr>
          <p:nvPr>
            <p:ph type="ftr" sz="quarter" idx="11"/>
          </p:nvPr>
        </p:nvSpPr>
        <p:spPr/>
        <p:txBody>
          <a:bodyPr/>
          <a:lstStyle/>
          <a:p>
            <a:r>
              <a:rPr lang="en-US" smtClean="0"/>
              <a:t>Reach Associates 2014</a:t>
            </a:r>
            <a:endParaRPr lang="en-US"/>
          </a:p>
        </p:txBody>
      </p:sp>
      <p:sp>
        <p:nvSpPr>
          <p:cNvPr id="5" name="Slide Number Placeholder 4"/>
          <p:cNvSpPr>
            <a:spLocks noGrp="1"/>
          </p:cNvSpPr>
          <p:nvPr>
            <p:ph type="sldNum" sz="quarter" idx="12"/>
          </p:nvPr>
        </p:nvSpPr>
        <p:spPr/>
        <p:txBody>
          <a:bodyPr/>
          <a:lstStyle/>
          <a:p>
            <a:fld id="{F1DE4FAC-256B-4994-B6B7-72BAF5CFD5C5}" type="slidenum">
              <a:rPr lang="en-US" smtClean="0"/>
              <a:t>57</a:t>
            </a:fld>
            <a:endParaRPr lang="en-US"/>
          </a:p>
        </p:txBody>
      </p:sp>
      <p:pic>
        <p:nvPicPr>
          <p:cNvPr id="7" name="Picture 6" descr="https://summerpracticum12.files.wordpress.com/2012/07/share-your-lds-ideas.gif"/>
          <p:cNvPicPr/>
          <p:nvPr/>
        </p:nvPicPr>
        <p:blipFill rotWithShape="1">
          <a:blip r:embed="rId2">
            <a:extLst>
              <a:ext uri="{28A0092B-C50C-407E-A947-70E740481C1C}">
                <a14:useLocalDpi xmlns:a14="http://schemas.microsoft.com/office/drawing/2010/main" val="0"/>
              </a:ext>
            </a:extLst>
          </a:blip>
          <a:srcRect b="11885"/>
          <a:stretch/>
        </p:blipFill>
        <p:spPr bwMode="auto">
          <a:xfrm>
            <a:off x="4290320" y="3505200"/>
            <a:ext cx="4225925" cy="3200400"/>
          </a:xfrm>
          <a:prstGeom prst="rect">
            <a:avLst/>
          </a:prstGeom>
          <a:noFill/>
          <a:ln>
            <a:noFill/>
          </a:ln>
        </p:spPr>
      </p:pic>
    </p:spTree>
    <p:extLst>
      <p:ext uri="{BB962C8B-B14F-4D97-AF65-F5344CB8AC3E}">
        <p14:creationId xmlns:p14="http://schemas.microsoft.com/office/powerpoint/2010/main" val="3855119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38400"/>
            <a:ext cx="7543800" cy="2593975"/>
          </a:xfrm>
        </p:spPr>
        <p:txBody>
          <a:bodyPr/>
          <a:lstStyle/>
          <a:p>
            <a:r>
              <a:rPr lang="en-US" dirty="0" smtClean="0">
                <a:solidFill>
                  <a:srgbClr val="C00000"/>
                </a:solidFill>
              </a:rPr>
              <a:t>Effective Feedback</a:t>
            </a:r>
            <a:endParaRPr lang="en-US" sz="3600" dirty="0">
              <a:solidFill>
                <a:srgbClr val="C00000"/>
              </a:solidFill>
            </a:endParaRPr>
          </a:p>
        </p:txBody>
      </p:sp>
      <p:pic>
        <p:nvPicPr>
          <p:cNvPr id="8" name="Picture 7" descr="http://static.squarespace.com/static/508da1a6e4b047ba54d92937/t/5357e14ce4b0f52fccfceeb9/1398268236699/"/>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
            <a:ext cx="3733800" cy="3429000"/>
          </a:xfrm>
          <a:prstGeom prst="rect">
            <a:avLst/>
          </a:prstGeom>
          <a:noFill/>
          <a:ln>
            <a:noFill/>
          </a:ln>
        </p:spPr>
      </p:pic>
      <p:sp>
        <p:nvSpPr>
          <p:cNvPr id="6" name="Footer Placeholder 5"/>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9" name="Slide Number Placeholder 8"/>
          <p:cNvSpPr>
            <a:spLocks noGrp="1"/>
          </p:cNvSpPr>
          <p:nvPr>
            <p:ph type="sldNum" sz="quarter" idx="12"/>
          </p:nvPr>
        </p:nvSpPr>
        <p:spPr/>
        <p:txBody>
          <a:bodyPr/>
          <a:lstStyle/>
          <a:p>
            <a:fld id="{F1DE4FAC-256B-4994-B6B7-72BAF5CFD5C5}" type="slidenum">
              <a:rPr lang="en-US" smtClean="0"/>
              <a:pPr/>
              <a:t>58</a:t>
            </a:fld>
            <a:endParaRPr lang="en-US"/>
          </a:p>
        </p:txBody>
      </p:sp>
    </p:spTree>
    <p:extLst>
      <p:ext uri="{BB962C8B-B14F-4D97-AF65-F5344CB8AC3E}">
        <p14:creationId xmlns:p14="http://schemas.microsoft.com/office/powerpoint/2010/main" val="34006382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C00000"/>
                </a:solidFill>
              </a:rPr>
              <a:t>Giving Feedback</a:t>
            </a:r>
            <a:endParaRPr lang="en-US" sz="4000" dirty="0">
              <a:solidFill>
                <a:srgbClr val="C00000"/>
              </a:solidFill>
            </a:endParaRPr>
          </a:p>
        </p:txBody>
      </p:sp>
      <p:sp>
        <p:nvSpPr>
          <p:cNvPr id="4" name="Content Placeholder 3"/>
          <p:cNvSpPr>
            <a:spLocks noGrp="1"/>
          </p:cNvSpPr>
          <p:nvPr>
            <p:ph idx="1"/>
          </p:nvPr>
        </p:nvSpPr>
        <p:spPr>
          <a:xfrm>
            <a:off x="304800" y="1143000"/>
            <a:ext cx="7754467" cy="5929952"/>
          </a:xfrm>
        </p:spPr>
        <p:txBody>
          <a:bodyPr/>
          <a:lstStyle/>
          <a:p>
            <a:pPr marL="0" indent="0" defTabSz="914400">
              <a:spcAft>
                <a:spcPts val="0"/>
              </a:spcAft>
              <a:buFont typeface="Arial" pitchFamily="34" charset="0"/>
              <a:buNone/>
            </a:pPr>
            <a:r>
              <a:rPr lang="en-US" sz="2800" kern="0" dirty="0">
                <a:solidFill>
                  <a:schemeClr val="tx1"/>
                </a:solidFill>
                <a:ea typeface="ＭＳ Ｐゴシック" charset="0"/>
              </a:rPr>
              <a:t>Writing effective feedback is vital to the </a:t>
            </a:r>
            <a:r>
              <a:rPr lang="en-US" sz="2800" kern="0" dirty="0" err="1">
                <a:solidFill>
                  <a:schemeClr val="tx1"/>
                </a:solidFill>
                <a:ea typeface="ＭＳ Ｐゴシック" charset="0"/>
              </a:rPr>
              <a:t>EQuIP</a:t>
            </a:r>
            <a:r>
              <a:rPr lang="en-US" sz="2800" kern="0" dirty="0">
                <a:solidFill>
                  <a:schemeClr val="tx1"/>
                </a:solidFill>
                <a:ea typeface="ＭＳ Ｐゴシック" charset="0"/>
              </a:rPr>
              <a:t> Quality Review Process</a:t>
            </a:r>
            <a:r>
              <a:rPr lang="en-US" sz="2800" kern="0" dirty="0" smtClean="0">
                <a:solidFill>
                  <a:schemeClr val="tx1"/>
                </a:solidFill>
                <a:ea typeface="ＭＳ Ｐゴシック" charset="0"/>
              </a:rPr>
              <a:t>. </a:t>
            </a:r>
          </a:p>
          <a:p>
            <a:pPr marL="0" indent="0" defTabSz="914400">
              <a:spcAft>
                <a:spcPts val="0"/>
              </a:spcAft>
              <a:buFont typeface="Arial" pitchFamily="34" charset="0"/>
              <a:buNone/>
            </a:pPr>
            <a:endParaRPr lang="en-US" sz="2800" kern="0" dirty="0">
              <a:solidFill>
                <a:schemeClr val="tx1"/>
              </a:solidFill>
              <a:ea typeface="ＭＳ Ｐゴシック" charset="0"/>
            </a:endParaRPr>
          </a:p>
          <a:p>
            <a:pPr marL="0" indent="0" defTabSz="914400">
              <a:spcAft>
                <a:spcPts val="0"/>
              </a:spcAft>
              <a:buFont typeface="Arial" pitchFamily="34" charset="0"/>
              <a:buNone/>
            </a:pPr>
            <a:r>
              <a:rPr lang="en-US" sz="2800" kern="0" dirty="0">
                <a:solidFill>
                  <a:schemeClr val="tx1"/>
                </a:solidFill>
                <a:ea typeface="ＭＳ Ｐゴシック" charset="0"/>
              </a:rPr>
              <a:t>F</a:t>
            </a:r>
            <a:r>
              <a:rPr lang="en-US" sz="2800" kern="0" dirty="0" smtClean="0">
                <a:solidFill>
                  <a:schemeClr val="tx1"/>
                </a:solidFill>
                <a:ea typeface="ＭＳ Ｐゴシック" charset="0"/>
              </a:rPr>
              <a:t>our qualities of effective feedback: </a:t>
            </a:r>
            <a:endParaRPr lang="en-US" sz="2800" kern="0" dirty="0">
              <a:solidFill>
                <a:schemeClr val="tx1"/>
              </a:solidFill>
              <a:ea typeface="ＭＳ Ｐゴシック" charset="0"/>
            </a:endParaRPr>
          </a:p>
          <a:p>
            <a:pPr lvl="1"/>
            <a:r>
              <a:rPr lang="en-US" sz="2800" dirty="0" smtClean="0">
                <a:solidFill>
                  <a:srgbClr val="C00000"/>
                </a:solidFill>
                <a:latin typeface="Calibri" pitchFamily="34" charset="0"/>
              </a:rPr>
              <a:t>Criteria-based</a:t>
            </a:r>
            <a:endParaRPr lang="en-US" sz="2800" b="0" dirty="0">
              <a:solidFill>
                <a:srgbClr val="5E5E5D"/>
              </a:solidFill>
              <a:latin typeface="Calibri" pitchFamily="34" charset="0"/>
            </a:endParaRPr>
          </a:p>
          <a:p>
            <a:pPr lvl="1"/>
            <a:r>
              <a:rPr lang="en-US" sz="2800" dirty="0">
                <a:solidFill>
                  <a:srgbClr val="C00000"/>
                </a:solidFill>
                <a:latin typeface="Calibri" pitchFamily="34" charset="0"/>
              </a:rPr>
              <a:t>Evidence </a:t>
            </a:r>
            <a:r>
              <a:rPr lang="en-US" sz="2800" dirty="0" smtClean="0">
                <a:solidFill>
                  <a:srgbClr val="C00000"/>
                </a:solidFill>
                <a:latin typeface="Calibri" pitchFamily="34" charset="0"/>
              </a:rPr>
              <a:t>Cited</a:t>
            </a:r>
          </a:p>
          <a:p>
            <a:pPr lvl="1"/>
            <a:r>
              <a:rPr lang="en-US" sz="2800" dirty="0" smtClean="0">
                <a:solidFill>
                  <a:srgbClr val="C00000"/>
                </a:solidFill>
                <a:latin typeface="Calibri" pitchFamily="34" charset="0"/>
              </a:rPr>
              <a:t>Improvement Suggested</a:t>
            </a:r>
          </a:p>
          <a:p>
            <a:pPr lvl="1"/>
            <a:r>
              <a:rPr lang="en-US" sz="2800" dirty="0" smtClean="0">
                <a:solidFill>
                  <a:srgbClr val="C00000"/>
                </a:solidFill>
                <a:latin typeface="Calibri" pitchFamily="34" charset="0"/>
              </a:rPr>
              <a:t>Clarity Provided</a:t>
            </a:r>
            <a:endParaRPr lang="en-US" sz="2800" dirty="0" smtClean="0"/>
          </a:p>
          <a:p>
            <a:endParaRPr lang="en-US" dirty="0"/>
          </a:p>
        </p:txBody>
      </p:sp>
      <p:sp>
        <p:nvSpPr>
          <p:cNvPr id="7" name="Footer Placeholder 6"/>
          <p:cNvSpPr>
            <a:spLocks noGrp="1"/>
          </p:cNvSpPr>
          <p:nvPr>
            <p:ph type="ftr" sz="quarter" idx="11"/>
          </p:nvPr>
        </p:nvSpPr>
        <p:spPr/>
        <p:txBody>
          <a:bodyPr/>
          <a:lstStyle/>
          <a:p>
            <a:pPr>
              <a:defRPr/>
            </a:pPr>
            <a:r>
              <a:rPr lang="en-US" smtClean="0"/>
              <a:t>Reach Associates 2014</a:t>
            </a:r>
            <a:endParaRPr lang="en-US" dirty="0"/>
          </a:p>
        </p:txBody>
      </p:sp>
      <p:sp>
        <p:nvSpPr>
          <p:cNvPr id="8" name="Slide Number Placeholder 7"/>
          <p:cNvSpPr>
            <a:spLocks noGrp="1"/>
          </p:cNvSpPr>
          <p:nvPr>
            <p:ph type="sldNum" sz="quarter" idx="12"/>
          </p:nvPr>
        </p:nvSpPr>
        <p:spPr/>
        <p:txBody>
          <a:bodyPr/>
          <a:lstStyle/>
          <a:p>
            <a:fld id="{24072768-FD1D-4DFF-86D1-48AC91CC264B}" type="slidenum">
              <a:rPr lang="en-US" smtClean="0"/>
              <a:pPr/>
              <a:t>59</a:t>
            </a:fld>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5354740"/>
            <a:ext cx="3467215" cy="126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20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 y="274638"/>
            <a:ext cx="8275638" cy="1143000"/>
          </a:xfrm>
        </p:spPr>
        <p:txBody>
          <a:bodyPr/>
          <a:lstStyle/>
          <a:p>
            <a:pPr algn="ctr">
              <a:defRPr/>
            </a:pPr>
            <a:r>
              <a:rPr lang="en-US" sz="4200" dirty="0" smtClean="0">
                <a:solidFill>
                  <a:srgbClr val="C00000"/>
                </a:solidFill>
              </a:rPr>
              <a:t>What Is Our Role in Creating Change?</a:t>
            </a:r>
            <a:endParaRPr lang="en-US" sz="4200" dirty="0">
              <a:solidFill>
                <a:srgbClr val="C00000"/>
              </a:solidFill>
            </a:endParaRPr>
          </a:p>
        </p:txBody>
      </p:sp>
      <p:pic>
        <p:nvPicPr>
          <p:cNvPr id="19461" name="Picture 4" descr="http://sr.photos2.fotosearch.com/bthumb/CSP/CSP338/k3387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293943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47681729"/>
              </p:ext>
            </p:extLst>
          </p:nvPr>
        </p:nvGraphicFramePr>
        <p:xfrm>
          <a:off x="609600" y="1524000"/>
          <a:ext cx="3709987" cy="4800600"/>
        </p:xfrm>
        <a:graphic>
          <a:graphicData uri="http://schemas.openxmlformats.org/presentationml/2006/ole">
            <mc:AlternateContent xmlns:mc="http://schemas.openxmlformats.org/markup-compatibility/2006">
              <mc:Choice xmlns:v="urn:schemas-microsoft-com:vml" Requires="v">
                <p:oleObj spid="_x0000_s1081"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609600" y="1524000"/>
                        <a:ext cx="3709987" cy="4800600"/>
                      </a:xfrm>
                      <a:prstGeom prst="rect">
                        <a:avLst/>
                      </a:prstGeom>
                      <a:ln>
                        <a:solidFill>
                          <a:srgbClr val="C00000"/>
                        </a:solidFill>
                      </a:ln>
                    </p:spPr>
                  </p:pic>
                </p:oleObj>
              </mc:Fallback>
            </mc:AlternateContent>
          </a:graphicData>
        </a:graphic>
      </p:graphicFrame>
      <p:sp>
        <p:nvSpPr>
          <p:cNvPr id="6" name="Footer Placeholder 5"/>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6</a:t>
            </a:fld>
            <a:endParaRPr lang="en-US"/>
          </a:p>
        </p:txBody>
      </p:sp>
    </p:spTree>
    <p:extLst>
      <p:ext uri="{BB962C8B-B14F-4D97-AF65-F5344CB8AC3E}">
        <p14:creationId xmlns:p14="http://schemas.microsoft.com/office/powerpoint/2010/main" val="364114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Feedback</a:t>
            </a:r>
            <a:endParaRPr lang="en-US" dirty="0"/>
          </a:p>
        </p:txBody>
      </p:sp>
      <p:sp>
        <p:nvSpPr>
          <p:cNvPr id="4" name="Content Placeholder 3"/>
          <p:cNvSpPr>
            <a:spLocks noGrp="1"/>
          </p:cNvSpPr>
          <p:nvPr>
            <p:ph idx="1"/>
          </p:nvPr>
        </p:nvSpPr>
        <p:spPr>
          <a:xfrm>
            <a:off x="297712" y="1275908"/>
            <a:ext cx="7703288" cy="5429692"/>
          </a:xfrm>
        </p:spPr>
        <p:txBody>
          <a:bodyPr>
            <a:normAutofit fontScale="92500"/>
          </a:bodyPr>
          <a:lstStyle/>
          <a:p>
            <a:pPr defTabSz="914400">
              <a:spcAft>
                <a:spcPts val="0"/>
              </a:spcAft>
            </a:pPr>
            <a:r>
              <a:rPr lang="en-US" dirty="0" smtClean="0">
                <a:solidFill>
                  <a:srgbClr val="5E5E5D"/>
                </a:solidFill>
                <a:latin typeface="Calibri" pitchFamily="34" charset="0"/>
              </a:rPr>
              <a:t>Criteria-based</a:t>
            </a:r>
            <a:r>
              <a:rPr lang="en-US" dirty="0">
                <a:solidFill>
                  <a:srgbClr val="5E5E5D"/>
                </a:solidFill>
                <a:latin typeface="Calibri" pitchFamily="34" charset="0"/>
              </a:rPr>
              <a:t>: </a:t>
            </a:r>
            <a:r>
              <a:rPr lang="en-US" b="0" dirty="0">
                <a:solidFill>
                  <a:srgbClr val="5E5E5D"/>
                </a:solidFill>
                <a:latin typeface="Calibri" pitchFamily="34" charset="0"/>
              </a:rPr>
              <a:t>Written comments are based on the criteria used for review in each dimension. No extraneous or personal comments are included. </a:t>
            </a:r>
          </a:p>
          <a:p>
            <a:pPr defTabSz="914400">
              <a:spcAft>
                <a:spcPts val="0"/>
              </a:spcAft>
            </a:pPr>
            <a:r>
              <a:rPr lang="en-US" dirty="0">
                <a:solidFill>
                  <a:srgbClr val="5E5E5D"/>
                </a:solidFill>
                <a:latin typeface="Calibri" pitchFamily="34" charset="0"/>
              </a:rPr>
              <a:t>Evidence Cited: </a:t>
            </a:r>
            <a:r>
              <a:rPr lang="en-US" b="0" dirty="0">
                <a:solidFill>
                  <a:srgbClr val="5E5E5D"/>
                </a:solidFill>
                <a:latin typeface="Calibri" pitchFamily="34" charset="0"/>
              </a:rPr>
              <a:t>Written comments suggest that the reviewer looked for evidence in the lesson or unit that address each criterion of a given dimension. Examples are provided that cite where and how the criteria are met or not met</a:t>
            </a:r>
            <a:r>
              <a:rPr lang="en-US" b="0" dirty="0" smtClean="0">
                <a:solidFill>
                  <a:srgbClr val="5E5E5D"/>
                </a:solidFill>
                <a:latin typeface="Calibri" pitchFamily="34" charset="0"/>
              </a:rPr>
              <a:t>. </a:t>
            </a:r>
            <a:endParaRPr lang="en-US" b="0" dirty="0">
              <a:solidFill>
                <a:srgbClr val="5E5E5D"/>
              </a:solidFill>
              <a:latin typeface="Calibri" pitchFamily="34" charset="0"/>
            </a:endParaRPr>
          </a:p>
          <a:p>
            <a:pPr defTabSz="914400">
              <a:spcAft>
                <a:spcPts val="0"/>
              </a:spcAft>
            </a:pPr>
            <a:r>
              <a:rPr lang="en-US" dirty="0">
                <a:solidFill>
                  <a:srgbClr val="5E5E5D"/>
                </a:solidFill>
                <a:latin typeface="Calibri" pitchFamily="34" charset="0"/>
              </a:rPr>
              <a:t>Improvement Suggested: </a:t>
            </a:r>
            <a:r>
              <a:rPr lang="en-US" b="0" dirty="0">
                <a:solidFill>
                  <a:srgbClr val="5E5E5D"/>
                </a:solidFill>
                <a:latin typeface="Calibri" pitchFamily="34" charset="0"/>
              </a:rPr>
              <a:t>When improvements are identified to meet criteria or strengthen the lesson or unit, specific information is provided about how and where such improvement should be added to the material.</a:t>
            </a:r>
          </a:p>
          <a:p>
            <a:r>
              <a:rPr lang="en-US" dirty="0">
                <a:solidFill>
                  <a:srgbClr val="5E5E5D"/>
                </a:solidFill>
                <a:latin typeface="Calibri" pitchFamily="34" charset="0"/>
              </a:rPr>
              <a:t>Clarity Provided: </a:t>
            </a:r>
            <a:r>
              <a:rPr lang="en-US" b="0" dirty="0">
                <a:solidFill>
                  <a:srgbClr val="5E5E5D"/>
                </a:solidFill>
                <a:latin typeface="Calibri" pitchFamily="34" charset="0"/>
              </a:rPr>
              <a:t>Written comment are constructed in a manner keeping with basic grammar, spelling, sentence structure and conventions.</a:t>
            </a:r>
          </a:p>
          <a:p>
            <a:endParaRPr lang="en-US" dirty="0" smtClean="0"/>
          </a:p>
          <a:p>
            <a:endParaRPr lang="en-US" dirty="0"/>
          </a:p>
        </p:txBody>
      </p:sp>
      <p:sp>
        <p:nvSpPr>
          <p:cNvPr id="5" name="Title 1"/>
          <p:cNvSpPr txBox="1">
            <a:spLocks/>
          </p:cNvSpPr>
          <p:nvPr/>
        </p:nvSpPr>
        <p:spPr>
          <a:xfrm>
            <a:off x="152400" y="161862"/>
            <a:ext cx="8229600" cy="1143000"/>
          </a:xfrm>
          <a:prstGeom prst="rect">
            <a:avLst/>
          </a:prstGeom>
        </p:spPr>
        <p:txBody>
          <a:bodyPr vert="horz" lIns="91440" tIns="45720" rIns="91440" bIns="45720" rtlCol="0" anchor="ctr">
            <a:noAutofit/>
          </a:bodyPr>
          <a:lstStyle>
            <a:lvl1pPr marL="169863" indent="0" algn="l" defTabSz="914400" rtl="0" eaLnBrk="1" latinLnBrk="0" hangingPunct="1">
              <a:spcBef>
                <a:spcPct val="0"/>
              </a:spcBef>
              <a:buNone/>
              <a:defRPr sz="3200" kern="1200" cap="none" spc="-100" baseline="0">
                <a:ln>
                  <a:noFill/>
                </a:ln>
                <a:solidFill>
                  <a:schemeClr val="bg1"/>
                </a:solidFill>
                <a:effectLst/>
                <a:latin typeface="+mj-lt"/>
                <a:ea typeface="+mj-ea"/>
                <a:cs typeface="+mj-cs"/>
              </a:defRPr>
            </a:lvl1pPr>
          </a:lstStyle>
          <a:p>
            <a:pPr algn="ctr"/>
            <a:r>
              <a:rPr lang="en-US" sz="4000" dirty="0" smtClean="0">
                <a:solidFill>
                  <a:srgbClr val="C00000"/>
                </a:solidFill>
              </a:rPr>
              <a:t>Effective Feedback</a:t>
            </a:r>
            <a:endParaRPr lang="en-US" sz="4000" dirty="0">
              <a:solidFill>
                <a:srgbClr val="C00000"/>
              </a:solidFill>
            </a:endParaRPr>
          </a:p>
        </p:txBody>
      </p:sp>
      <p:pic>
        <p:nvPicPr>
          <p:cNvPr id="6" name="Picture 5" descr="http://thumbs.gograph.com/gg62263611.jpg"/>
          <p:cNvPicPr/>
          <p:nvPr/>
        </p:nvPicPr>
        <p:blipFill>
          <a:blip r:embed="rId2">
            <a:extLst>
              <a:ext uri="{28A0092B-C50C-407E-A947-70E740481C1C}">
                <a14:useLocalDpi xmlns:a14="http://schemas.microsoft.com/office/drawing/2010/main" val="0"/>
              </a:ext>
            </a:extLst>
          </a:blip>
          <a:srcRect/>
          <a:stretch>
            <a:fillRect/>
          </a:stretch>
        </p:blipFill>
        <p:spPr bwMode="auto">
          <a:xfrm>
            <a:off x="7210656" y="5486400"/>
            <a:ext cx="1143635" cy="117157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Reach Associates 2014</a:t>
            </a:r>
            <a:endParaRPr lang="en-US" dirty="0"/>
          </a:p>
        </p:txBody>
      </p:sp>
      <p:sp>
        <p:nvSpPr>
          <p:cNvPr id="7" name="Slide Number Placeholder 6"/>
          <p:cNvSpPr>
            <a:spLocks noGrp="1"/>
          </p:cNvSpPr>
          <p:nvPr>
            <p:ph type="sldNum" sz="quarter" idx="12"/>
          </p:nvPr>
        </p:nvSpPr>
        <p:spPr/>
        <p:txBody>
          <a:bodyPr/>
          <a:lstStyle/>
          <a:p>
            <a:fld id="{24072768-FD1D-4DFF-86D1-48AC91CC264B}" type="slidenum">
              <a:rPr lang="en-US" smtClean="0"/>
              <a:pPr/>
              <a:t>60</a:t>
            </a:fld>
            <a:endParaRPr lang="en-US" dirty="0"/>
          </a:p>
        </p:txBody>
      </p:sp>
    </p:spTree>
    <p:extLst>
      <p:ext uri="{BB962C8B-B14F-4D97-AF65-F5344CB8AC3E}">
        <p14:creationId xmlns:p14="http://schemas.microsoft.com/office/powerpoint/2010/main" val="27153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61</a:t>
            </a:fld>
            <a:endParaRPr lang="en-US" dirty="0"/>
          </a:p>
        </p:txBody>
      </p:sp>
      <p:sp>
        <p:nvSpPr>
          <p:cNvPr id="4" name="Title 3"/>
          <p:cNvSpPr>
            <a:spLocks noGrp="1"/>
          </p:cNvSpPr>
          <p:nvPr>
            <p:ph type="title"/>
          </p:nvPr>
        </p:nvSpPr>
        <p:spPr/>
        <p:txBody>
          <a:bodyPr/>
          <a:lstStyle/>
          <a:p>
            <a:pPr algn="ctr"/>
            <a:r>
              <a:rPr lang="en-US" sz="4400" dirty="0" smtClean="0">
                <a:solidFill>
                  <a:srgbClr val="C00000"/>
                </a:solidFill>
              </a:rPr>
              <a:t>Remember…</a:t>
            </a:r>
            <a:endParaRPr lang="en-US" sz="4400" dirty="0">
              <a:solidFill>
                <a:srgbClr val="C00000"/>
              </a:solidFill>
            </a:endParaRPr>
          </a:p>
        </p:txBody>
      </p:sp>
      <p:sp>
        <p:nvSpPr>
          <p:cNvPr id="5" name="Content Placeholder 4"/>
          <p:cNvSpPr>
            <a:spLocks noGrp="1"/>
          </p:cNvSpPr>
          <p:nvPr>
            <p:ph idx="1"/>
          </p:nvPr>
        </p:nvSpPr>
        <p:spPr>
          <a:xfrm>
            <a:off x="228600" y="1087632"/>
            <a:ext cx="7779488" cy="4669502"/>
          </a:xfrm>
        </p:spPr>
        <p:txBody>
          <a:bodyPr>
            <a:normAutofit/>
          </a:bodyPr>
          <a:lstStyle/>
          <a:p>
            <a:r>
              <a:rPr lang="en-US" sz="2800" b="0" dirty="0" smtClean="0">
                <a:solidFill>
                  <a:schemeClr val="tx1"/>
                </a:solidFill>
              </a:rPr>
              <a:t>Assume positive intent!</a:t>
            </a:r>
          </a:p>
          <a:p>
            <a:r>
              <a:rPr lang="en-US" sz="2800" b="0" dirty="0" smtClean="0">
                <a:solidFill>
                  <a:schemeClr val="tx1"/>
                </a:solidFill>
              </a:rPr>
              <a:t>It is easier to review someone’s module than it is to create one!</a:t>
            </a:r>
          </a:p>
          <a:p>
            <a:r>
              <a:rPr lang="en-US" sz="2800" b="0" dirty="0" smtClean="0">
                <a:solidFill>
                  <a:schemeClr val="tx1"/>
                </a:solidFill>
              </a:rPr>
              <a:t>There is a real person on the receiving end of the feedback.</a:t>
            </a:r>
          </a:p>
          <a:p>
            <a:r>
              <a:rPr lang="en-US" sz="2800" b="0" dirty="0" smtClean="0">
                <a:solidFill>
                  <a:schemeClr val="tx1"/>
                </a:solidFill>
              </a:rPr>
              <a:t>The goal is to help the developer move forward in the creation of a well-developed, intentional instructional plan.</a:t>
            </a:r>
            <a:endParaRPr lang="en-US" sz="2800" b="0" dirty="0">
              <a:solidFill>
                <a:schemeClr val="tx1"/>
              </a:solidFill>
            </a:endParaRPr>
          </a:p>
        </p:txBody>
      </p:sp>
      <p:pic>
        <p:nvPicPr>
          <p:cNvPr id="6" name="Picture 5" descr="http://ec.l.thumbs.canstockphoto.com/canstock10553922.jp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95800"/>
            <a:ext cx="2724150" cy="2374323"/>
          </a:xfrm>
          <a:prstGeom prst="rect">
            <a:avLst/>
          </a:prstGeom>
          <a:noFill/>
          <a:ln>
            <a:noFill/>
          </a:ln>
        </p:spPr>
      </p:pic>
      <p:sp>
        <p:nvSpPr>
          <p:cNvPr id="7" name="TextBox 6"/>
          <p:cNvSpPr txBox="1"/>
          <p:nvPr/>
        </p:nvSpPr>
        <p:spPr>
          <a:xfrm>
            <a:off x="6651048" y="4953000"/>
            <a:ext cx="762000" cy="830997"/>
          </a:xfrm>
          <a:prstGeom prst="rect">
            <a:avLst/>
          </a:prstGeom>
          <a:noFill/>
        </p:spPr>
        <p:txBody>
          <a:bodyPr wrap="square" rtlCol="0">
            <a:spAutoFit/>
          </a:bodyPr>
          <a:lstStyle/>
          <a:p>
            <a:r>
              <a:rPr lang="en-US" sz="1600" dirty="0" smtClean="0"/>
              <a:t>Keep in Mind…</a:t>
            </a:r>
            <a:endParaRPr lang="en-US" sz="1600" dirty="0"/>
          </a:p>
        </p:txBody>
      </p:sp>
    </p:spTree>
    <p:extLst>
      <p:ext uri="{BB962C8B-B14F-4D97-AF65-F5344CB8AC3E}">
        <p14:creationId xmlns:p14="http://schemas.microsoft.com/office/powerpoint/2010/main" val="42941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62</a:t>
            </a:fld>
            <a:endParaRPr lang="en-US" dirty="0"/>
          </a:p>
        </p:txBody>
      </p:sp>
      <p:sp>
        <p:nvSpPr>
          <p:cNvPr id="4" name="Title 3"/>
          <p:cNvSpPr>
            <a:spLocks noGrp="1"/>
          </p:cNvSpPr>
          <p:nvPr>
            <p:ph type="title"/>
          </p:nvPr>
        </p:nvSpPr>
        <p:spPr>
          <a:xfrm>
            <a:off x="152400" y="304800"/>
            <a:ext cx="8229600" cy="1143000"/>
          </a:xfrm>
        </p:spPr>
        <p:txBody>
          <a:bodyPr/>
          <a:lstStyle/>
          <a:p>
            <a:pPr algn="ctr"/>
            <a:r>
              <a:rPr lang="en-US" sz="4800" dirty="0" smtClean="0">
                <a:solidFill>
                  <a:srgbClr val="C00000"/>
                </a:solidFill>
              </a:rPr>
              <a:t>Things to Avoid…</a:t>
            </a:r>
            <a:endParaRPr lang="en-US" sz="4800" dirty="0">
              <a:solidFill>
                <a:srgbClr val="C00000"/>
              </a:solidFill>
            </a:endParaRPr>
          </a:p>
        </p:txBody>
      </p:sp>
      <p:sp>
        <p:nvSpPr>
          <p:cNvPr id="5" name="Content Placeholder 4"/>
          <p:cNvSpPr>
            <a:spLocks noGrp="1"/>
          </p:cNvSpPr>
          <p:nvPr>
            <p:ph idx="1"/>
          </p:nvPr>
        </p:nvSpPr>
        <p:spPr>
          <a:xfrm>
            <a:off x="609600" y="1905000"/>
            <a:ext cx="8846288" cy="4669502"/>
          </a:xfrm>
        </p:spPr>
        <p:txBody>
          <a:bodyPr>
            <a:normAutofit/>
          </a:bodyPr>
          <a:lstStyle/>
          <a:p>
            <a:r>
              <a:rPr lang="en-US" sz="3200" b="0" dirty="0" smtClean="0">
                <a:solidFill>
                  <a:schemeClr val="tx1"/>
                </a:solidFill>
              </a:rPr>
              <a:t>Subjective phrasing</a:t>
            </a:r>
          </a:p>
          <a:p>
            <a:pPr lvl="1"/>
            <a:r>
              <a:rPr lang="en-US" sz="3200" b="0" dirty="0">
                <a:solidFill>
                  <a:schemeClr val="tx1"/>
                </a:solidFill>
              </a:rPr>
              <a:t>Being too negative</a:t>
            </a:r>
          </a:p>
          <a:p>
            <a:pPr lvl="1"/>
            <a:r>
              <a:rPr lang="en-US" sz="3200" b="0" dirty="0">
                <a:solidFill>
                  <a:schemeClr val="tx1"/>
                </a:solidFill>
              </a:rPr>
              <a:t>Being too positive</a:t>
            </a:r>
          </a:p>
          <a:p>
            <a:r>
              <a:rPr lang="en-US" sz="3200" b="0" dirty="0" smtClean="0">
                <a:solidFill>
                  <a:schemeClr val="tx1"/>
                </a:solidFill>
              </a:rPr>
              <a:t>Generalities</a:t>
            </a:r>
          </a:p>
          <a:p>
            <a:r>
              <a:rPr lang="en-US" sz="3200" b="0" dirty="0" smtClean="0">
                <a:solidFill>
                  <a:schemeClr val="tx1"/>
                </a:solidFill>
              </a:rPr>
              <a:t>Harsh wording</a:t>
            </a:r>
          </a:p>
          <a:p>
            <a:r>
              <a:rPr lang="en-US" sz="3200" b="0" dirty="0" smtClean="0">
                <a:solidFill>
                  <a:schemeClr val="tx1"/>
                </a:solidFill>
              </a:rPr>
              <a:t>Authoritative phrasing</a:t>
            </a:r>
          </a:p>
        </p:txBody>
      </p:sp>
      <p:pic>
        <p:nvPicPr>
          <p:cNvPr id="1026" name="Picture 2" descr="http://sr.photos2.fotosearch.com/bthumb/CSP/CSP277/k2778220.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943600" y="2495549"/>
            <a:ext cx="2181224"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76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7620000" cy="1143000"/>
          </a:xfrm>
        </p:spPr>
        <p:txBody>
          <a:bodyPr/>
          <a:lstStyle/>
          <a:p>
            <a:pPr algn="ctr"/>
            <a:r>
              <a:rPr lang="en-US" dirty="0" smtClean="0">
                <a:solidFill>
                  <a:srgbClr val="C00000"/>
                </a:solidFill>
              </a:rPr>
              <a:t>Helpful Phrases…</a:t>
            </a:r>
            <a:endParaRPr lang="en-US" dirty="0">
              <a:solidFill>
                <a:srgbClr val="C00000"/>
              </a:solidFill>
            </a:endParaRPr>
          </a:p>
        </p:txBody>
      </p:sp>
      <p:sp>
        <p:nvSpPr>
          <p:cNvPr id="3" name="Content Placeholder 2"/>
          <p:cNvSpPr>
            <a:spLocks noGrp="1"/>
          </p:cNvSpPr>
          <p:nvPr>
            <p:ph idx="1"/>
          </p:nvPr>
        </p:nvSpPr>
        <p:spPr>
          <a:xfrm>
            <a:off x="381000" y="1066800"/>
            <a:ext cx="7620000" cy="4800600"/>
          </a:xfrm>
        </p:spPr>
        <p:txBody>
          <a:bodyPr>
            <a:normAutofit/>
          </a:bodyPr>
          <a:lstStyle/>
          <a:p>
            <a:r>
              <a:rPr lang="en-US" sz="2800" i="1" dirty="0" smtClean="0"/>
              <a:t>Wondering about…</a:t>
            </a:r>
          </a:p>
          <a:p>
            <a:r>
              <a:rPr lang="en-US" sz="2800" i="1" dirty="0" smtClean="0"/>
              <a:t>Could you possibly…</a:t>
            </a:r>
          </a:p>
          <a:p>
            <a:r>
              <a:rPr lang="en-US" sz="2800" i="1" dirty="0" smtClean="0"/>
              <a:t>Would it work if…</a:t>
            </a:r>
          </a:p>
          <a:p>
            <a:r>
              <a:rPr lang="en-US" sz="2800" i="1" dirty="0" smtClean="0"/>
              <a:t>__________ might be an option…</a:t>
            </a:r>
          </a:p>
          <a:p>
            <a:r>
              <a:rPr lang="en-US" sz="2800" i="1" dirty="0" smtClean="0"/>
              <a:t>Have you considered….</a:t>
            </a:r>
          </a:p>
          <a:p>
            <a:r>
              <a:rPr lang="en-US" sz="2800" i="1" dirty="0" smtClean="0"/>
              <a:t>Thinking about _______, would it be beneficial to consider…</a:t>
            </a:r>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F1DE4FAC-256B-4994-B6B7-72BAF5CFD5C5}" type="slidenum">
              <a:rPr lang="en-US" smtClean="0"/>
              <a:pPr/>
              <a:t>63</a:t>
            </a:fld>
            <a:endParaRPr lang="en-US"/>
          </a:p>
        </p:txBody>
      </p:sp>
      <p:pic>
        <p:nvPicPr>
          <p:cNvPr id="1026" name="Picture 2" descr="http://thumbs.gograph.com/gg65761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987" y="4238625"/>
            <a:ext cx="2872863"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381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lstStyle/>
          <a:p>
            <a:pPr algn="ctr"/>
            <a:r>
              <a:rPr lang="en-US" sz="5400" dirty="0" smtClean="0">
                <a:solidFill>
                  <a:srgbClr val="C00000"/>
                </a:solidFill>
              </a:rPr>
              <a:t>Feedback on the Feedback</a:t>
            </a:r>
            <a:endParaRPr lang="en-US" sz="5400" dirty="0">
              <a:solidFill>
                <a:srgbClr val="C00000"/>
              </a:solidFill>
            </a:endParaRPr>
          </a:p>
        </p:txBody>
      </p:sp>
      <p:sp>
        <p:nvSpPr>
          <p:cNvPr id="5" name="Content Placeholder 4"/>
          <p:cNvSpPr>
            <a:spLocks noGrp="1"/>
          </p:cNvSpPr>
          <p:nvPr>
            <p:ph idx="1"/>
          </p:nvPr>
        </p:nvSpPr>
        <p:spPr>
          <a:xfrm>
            <a:off x="297712" y="1752600"/>
            <a:ext cx="8846288" cy="4669502"/>
          </a:xfrm>
        </p:spPr>
        <p:txBody>
          <a:bodyPr>
            <a:normAutofit/>
          </a:bodyPr>
          <a:lstStyle/>
          <a:p>
            <a:pPr marL="0" indent="0">
              <a:buNone/>
            </a:pPr>
            <a:r>
              <a:rPr lang="en-US" sz="2800" kern="0" dirty="0">
                <a:solidFill>
                  <a:schemeClr val="tx1"/>
                </a:solidFill>
                <a:ea typeface="ＭＳ Ｐゴシック" charset="0"/>
              </a:rPr>
              <a:t>Is this feedback </a:t>
            </a:r>
            <a:r>
              <a:rPr lang="en-US" sz="2800" u="sng" kern="0" dirty="0">
                <a:solidFill>
                  <a:schemeClr val="tx1"/>
                </a:solidFill>
                <a:ea typeface="ＭＳ Ｐゴシック" charset="0"/>
              </a:rPr>
              <a:t>criteria-based</a:t>
            </a:r>
            <a:r>
              <a:rPr lang="en-US" sz="2800" kern="0" dirty="0">
                <a:solidFill>
                  <a:schemeClr val="tx1"/>
                </a:solidFill>
                <a:ea typeface="ＭＳ Ｐゴシック" charset="0"/>
              </a:rPr>
              <a:t>?</a:t>
            </a:r>
          </a:p>
          <a:p>
            <a:pPr marL="0" indent="0">
              <a:buNone/>
            </a:pPr>
            <a:r>
              <a:rPr lang="en-US" sz="2800" kern="0" dirty="0">
                <a:solidFill>
                  <a:schemeClr val="tx1"/>
                </a:solidFill>
                <a:ea typeface="ＭＳ Ｐゴシック" charset="0"/>
              </a:rPr>
              <a:t>Was </a:t>
            </a:r>
            <a:r>
              <a:rPr lang="en-US" sz="2800" u="sng" kern="0" dirty="0">
                <a:solidFill>
                  <a:schemeClr val="tx1"/>
                </a:solidFill>
                <a:ea typeface="ＭＳ Ｐゴシック" charset="0"/>
              </a:rPr>
              <a:t>evidence cited</a:t>
            </a:r>
            <a:r>
              <a:rPr lang="en-US" sz="2800" kern="0" dirty="0">
                <a:solidFill>
                  <a:schemeClr val="tx1"/>
                </a:solidFill>
                <a:ea typeface="ＭＳ Ｐゴシック" charset="0"/>
              </a:rPr>
              <a:t>?</a:t>
            </a:r>
          </a:p>
          <a:p>
            <a:pPr marL="0" indent="0">
              <a:buNone/>
            </a:pPr>
            <a:r>
              <a:rPr lang="en-US" sz="2800" kern="0" dirty="0">
                <a:solidFill>
                  <a:schemeClr val="tx1"/>
                </a:solidFill>
                <a:ea typeface="ＭＳ Ｐゴシック" charset="0"/>
              </a:rPr>
              <a:t>Was there an </a:t>
            </a:r>
            <a:r>
              <a:rPr lang="en-US" sz="2800" u="sng" kern="0" dirty="0">
                <a:solidFill>
                  <a:schemeClr val="tx1"/>
                </a:solidFill>
                <a:ea typeface="ＭＳ Ｐゴシック" charset="0"/>
              </a:rPr>
              <a:t>improvement suggested</a:t>
            </a:r>
            <a:r>
              <a:rPr lang="en-US" sz="2800" kern="0" dirty="0">
                <a:solidFill>
                  <a:schemeClr val="tx1"/>
                </a:solidFill>
                <a:ea typeface="ＭＳ Ｐゴシック" charset="0"/>
              </a:rPr>
              <a:t>?</a:t>
            </a:r>
          </a:p>
          <a:p>
            <a:pPr marL="0" indent="0">
              <a:buNone/>
            </a:pPr>
            <a:r>
              <a:rPr lang="en-US" sz="2800" kern="0" dirty="0">
                <a:solidFill>
                  <a:schemeClr val="tx1"/>
                </a:solidFill>
                <a:ea typeface="ＭＳ Ｐゴシック" charset="0"/>
              </a:rPr>
              <a:t>Is </a:t>
            </a:r>
            <a:r>
              <a:rPr lang="en-US" sz="2800" u="sng" kern="0" dirty="0">
                <a:solidFill>
                  <a:schemeClr val="tx1"/>
                </a:solidFill>
                <a:ea typeface="ＭＳ Ｐゴシック" charset="0"/>
              </a:rPr>
              <a:t>clarity provided</a:t>
            </a:r>
            <a:r>
              <a:rPr lang="en-US" sz="2800" kern="0" dirty="0">
                <a:solidFill>
                  <a:schemeClr val="tx1"/>
                </a:solidFill>
                <a:ea typeface="ＭＳ Ｐゴシック" charset="0"/>
              </a:rPr>
              <a:t>?</a:t>
            </a:r>
          </a:p>
        </p:txBody>
      </p:sp>
      <p:sp>
        <p:nvSpPr>
          <p:cNvPr id="6" name="Footer Placeholder 5"/>
          <p:cNvSpPr>
            <a:spLocks noGrp="1"/>
          </p:cNvSpPr>
          <p:nvPr>
            <p:ph type="ftr" sz="quarter" idx="11"/>
          </p:nvPr>
        </p:nvSpPr>
        <p:spPr/>
        <p:txBody>
          <a:bodyPr/>
          <a:lstStyle/>
          <a:p>
            <a:pPr>
              <a:defRPr/>
            </a:pPr>
            <a:r>
              <a:rPr lang="en-US" smtClean="0"/>
              <a:t>Reach Associates 2014</a:t>
            </a:r>
            <a:endParaRPr lang="en-US" dirty="0"/>
          </a:p>
        </p:txBody>
      </p:sp>
      <p:sp>
        <p:nvSpPr>
          <p:cNvPr id="7" name="Slide Number Placeholder 6"/>
          <p:cNvSpPr>
            <a:spLocks noGrp="1"/>
          </p:cNvSpPr>
          <p:nvPr>
            <p:ph type="sldNum" sz="quarter" idx="12"/>
          </p:nvPr>
        </p:nvSpPr>
        <p:spPr/>
        <p:txBody>
          <a:bodyPr/>
          <a:lstStyle/>
          <a:p>
            <a:fld id="{24072768-FD1D-4DFF-86D1-48AC91CC264B}" type="slidenum">
              <a:rPr lang="en-US" smtClean="0"/>
              <a:pPr/>
              <a:t>64</a:t>
            </a:fld>
            <a:endParaRPr lang="en-US" dirty="0"/>
          </a:p>
        </p:txBody>
      </p:sp>
      <p:pic>
        <p:nvPicPr>
          <p:cNvPr id="8" name="Picture 7" descr="http://thumbs.gograph.com/gg64146545.jpg"/>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05200"/>
            <a:ext cx="3300413" cy="3224213"/>
          </a:xfrm>
          <a:prstGeom prst="rect">
            <a:avLst/>
          </a:prstGeom>
          <a:noFill/>
          <a:ln>
            <a:noFill/>
          </a:ln>
        </p:spPr>
      </p:pic>
    </p:spTree>
    <p:extLst>
      <p:ext uri="{BB962C8B-B14F-4D97-AF65-F5344CB8AC3E}">
        <p14:creationId xmlns:p14="http://schemas.microsoft.com/office/powerpoint/2010/main" val="5468117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65</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159000" cy="2159000"/>
          </a:xfrm>
          <a:prstGeom prst="rect">
            <a:avLst/>
          </a:prstGeom>
          <a:noFill/>
          <a:ln>
            <a:noFill/>
          </a:ln>
        </p:spPr>
      </p:pic>
      <p:sp>
        <p:nvSpPr>
          <p:cNvPr id="7" name="Rectangle 6"/>
          <p:cNvSpPr/>
          <p:nvPr/>
        </p:nvSpPr>
        <p:spPr>
          <a:xfrm>
            <a:off x="381000" y="1371600"/>
            <a:ext cx="7772400" cy="1569660"/>
          </a:xfrm>
          <a:prstGeom prst="rect">
            <a:avLst/>
          </a:prstGeom>
        </p:spPr>
        <p:txBody>
          <a:bodyPr wrap="square">
            <a:spAutoFit/>
          </a:bodyPr>
          <a:lstStyle/>
          <a:p>
            <a:r>
              <a:rPr lang="en-US" sz="3200" dirty="0"/>
              <a:t>Opening question calls for argument, and conflicts with later call to analyze</a:t>
            </a:r>
          </a:p>
          <a:p>
            <a:r>
              <a:rPr lang="en-US" sz="3200" dirty="0"/>
              <a:t>effectiveness. Wording may also be excessive.</a:t>
            </a:r>
          </a:p>
        </p:txBody>
      </p:sp>
    </p:spTree>
    <p:extLst>
      <p:ext uri="{BB962C8B-B14F-4D97-AF65-F5344CB8AC3E}">
        <p14:creationId xmlns:p14="http://schemas.microsoft.com/office/powerpoint/2010/main" val="22948632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66</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990600" cy="939800"/>
          </a:xfrm>
          <a:prstGeom prst="rect">
            <a:avLst/>
          </a:prstGeom>
          <a:noFill/>
          <a:ln>
            <a:noFill/>
          </a:ln>
        </p:spPr>
      </p:pic>
      <p:sp>
        <p:nvSpPr>
          <p:cNvPr id="7" name="Rectangle 6"/>
          <p:cNvSpPr/>
          <p:nvPr/>
        </p:nvSpPr>
        <p:spPr>
          <a:xfrm>
            <a:off x="152400" y="990600"/>
            <a:ext cx="7772400" cy="5632311"/>
          </a:xfrm>
          <a:prstGeom prst="rect">
            <a:avLst/>
          </a:prstGeom>
        </p:spPr>
        <p:txBody>
          <a:bodyPr wrap="square">
            <a:spAutoFit/>
          </a:bodyPr>
          <a:lstStyle/>
          <a:p>
            <a:r>
              <a:rPr lang="en-US" sz="2400" dirty="0"/>
              <a:t>This task tries for two great possibilities, but the current combination may not </a:t>
            </a:r>
            <a:r>
              <a:rPr lang="en-US" sz="2400" dirty="0" smtClean="0"/>
              <a:t>work.  The </a:t>
            </a:r>
            <a:r>
              <a:rPr lang="en-US" sz="2400" dirty="0"/>
              <a:t>opening question aims for the enduring argument about whether and how the </a:t>
            </a:r>
            <a:r>
              <a:rPr lang="en-US" sz="2400" dirty="0" smtClean="0"/>
              <a:t>US should </a:t>
            </a:r>
            <a:r>
              <a:rPr lang="en-US" sz="2400" dirty="0"/>
              <a:t>intervene to defend human rights in other countries--but may not fit </a:t>
            </a:r>
            <a:r>
              <a:rPr lang="en-US" sz="2400" dirty="0" smtClean="0"/>
              <a:t>an informational </a:t>
            </a:r>
            <a:r>
              <a:rPr lang="en-US" sz="2400" dirty="0"/>
              <a:t>template and may not be answerable from the assigned texts. The rest </a:t>
            </a:r>
            <a:r>
              <a:rPr lang="en-US" sz="2400" dirty="0" smtClean="0"/>
              <a:t>of the </a:t>
            </a:r>
            <a:r>
              <a:rPr lang="en-US" sz="2400" dirty="0"/>
              <a:t>task asks students to analyze Roosevelt's effectiveness in her speech--which </a:t>
            </a:r>
            <a:r>
              <a:rPr lang="en-US" sz="2400" dirty="0" smtClean="0"/>
              <a:t>will not </a:t>
            </a:r>
            <a:r>
              <a:rPr lang="en-US" sz="2400" dirty="0"/>
              <a:t>provide an answer to the question about policing the world. To move to </a:t>
            </a:r>
            <a:r>
              <a:rPr lang="en-US" sz="2400" dirty="0" smtClean="0"/>
              <a:t>good-to-go, consider </a:t>
            </a:r>
            <a:r>
              <a:rPr lang="en-US" sz="2400" dirty="0"/>
              <a:t>simply removing the question, which is permitted with Template </a:t>
            </a:r>
            <a:r>
              <a:rPr lang="en-US" sz="2400" dirty="0" smtClean="0"/>
              <a:t>Task Collection </a:t>
            </a:r>
            <a:r>
              <a:rPr lang="en-US" sz="2400" dirty="0"/>
              <a:t>2.0. To move to exemplary, consider revising the prompt to ask students </a:t>
            </a:r>
            <a:r>
              <a:rPr lang="en-US" sz="2400" dirty="0" smtClean="0"/>
              <a:t>to analyze </a:t>
            </a:r>
            <a:r>
              <a:rPr lang="en-US" sz="2400" dirty="0"/>
              <a:t>Roosevelt's argument for which rights should be universal--and consider </a:t>
            </a:r>
            <a:r>
              <a:rPr lang="en-US" sz="2400" dirty="0" smtClean="0"/>
              <a:t>adding either </a:t>
            </a:r>
            <a:r>
              <a:rPr lang="en-US" sz="2400" dirty="0"/>
              <a:t>texts or a research step that allows students to engage the </a:t>
            </a:r>
            <a:r>
              <a:rPr lang="en-US" sz="2400" dirty="0" smtClean="0"/>
              <a:t>counterarguments made </a:t>
            </a:r>
            <a:r>
              <a:rPr lang="en-US" sz="2400" dirty="0"/>
              <a:t>by </a:t>
            </a:r>
            <a:r>
              <a:rPr lang="en-US" sz="2400" dirty="0" smtClean="0"/>
              <a:t>critics of the Declaration.</a:t>
            </a:r>
            <a:endParaRPr lang="en-US" sz="2400" dirty="0"/>
          </a:p>
        </p:txBody>
      </p:sp>
    </p:spTree>
    <p:extLst>
      <p:ext uri="{BB962C8B-B14F-4D97-AF65-F5344CB8AC3E}">
        <p14:creationId xmlns:p14="http://schemas.microsoft.com/office/powerpoint/2010/main" val="31583001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67</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159000" cy="2159000"/>
          </a:xfrm>
          <a:prstGeom prst="rect">
            <a:avLst/>
          </a:prstGeom>
          <a:noFill/>
          <a:ln>
            <a:noFill/>
          </a:ln>
        </p:spPr>
      </p:pic>
      <p:sp>
        <p:nvSpPr>
          <p:cNvPr id="7" name="Rectangle 6"/>
          <p:cNvSpPr/>
          <p:nvPr/>
        </p:nvSpPr>
        <p:spPr>
          <a:xfrm>
            <a:off x="381000" y="1371600"/>
            <a:ext cx="7772400" cy="2062103"/>
          </a:xfrm>
          <a:prstGeom prst="rect">
            <a:avLst/>
          </a:prstGeom>
        </p:spPr>
        <p:txBody>
          <a:bodyPr wrap="square">
            <a:spAutoFit/>
          </a:bodyPr>
          <a:lstStyle/>
          <a:p>
            <a:r>
              <a:rPr lang="en-US" sz="3200" dirty="0"/>
              <a:t>Love the task prompt and text </a:t>
            </a:r>
            <a:r>
              <a:rPr lang="en-US" sz="3200" dirty="0" smtClean="0"/>
              <a:t>selection!  </a:t>
            </a:r>
            <a:r>
              <a:rPr lang="en-US" sz="3200" smtClean="0"/>
              <a:t>Interesting topic! </a:t>
            </a:r>
            <a:r>
              <a:rPr lang="en-US" sz="3200" dirty="0" smtClean="0"/>
              <a:t>Great job on the skills ladder!  Solid </a:t>
            </a:r>
            <a:r>
              <a:rPr lang="en-US" sz="3200" dirty="0"/>
              <a:t>but room for improvement </a:t>
            </a:r>
            <a:r>
              <a:rPr lang="en-US" sz="3200" dirty="0" smtClean="0"/>
              <a:t>on scaffolding </a:t>
            </a:r>
            <a:r>
              <a:rPr lang="en-US" sz="3200" dirty="0"/>
              <a:t>the reading.</a:t>
            </a:r>
          </a:p>
        </p:txBody>
      </p:sp>
    </p:spTree>
    <p:extLst>
      <p:ext uri="{BB962C8B-B14F-4D97-AF65-F5344CB8AC3E}">
        <p14:creationId xmlns:p14="http://schemas.microsoft.com/office/powerpoint/2010/main" val="3910383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68</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159000" cy="2159000"/>
          </a:xfrm>
          <a:prstGeom prst="rect">
            <a:avLst/>
          </a:prstGeom>
          <a:noFill/>
          <a:ln>
            <a:noFill/>
          </a:ln>
        </p:spPr>
      </p:pic>
      <p:sp>
        <p:nvSpPr>
          <p:cNvPr id="7" name="Rectangle 6"/>
          <p:cNvSpPr/>
          <p:nvPr/>
        </p:nvSpPr>
        <p:spPr>
          <a:xfrm>
            <a:off x="381000" y="1371600"/>
            <a:ext cx="7772400" cy="2062103"/>
          </a:xfrm>
          <a:prstGeom prst="rect">
            <a:avLst/>
          </a:prstGeom>
        </p:spPr>
        <p:txBody>
          <a:bodyPr wrap="square">
            <a:spAutoFit/>
          </a:bodyPr>
          <a:lstStyle/>
          <a:p>
            <a:r>
              <a:rPr lang="en-US" sz="3200" dirty="0"/>
              <a:t>The lab report is appropriate, and students read and examine </a:t>
            </a:r>
            <a:r>
              <a:rPr lang="en-US" sz="3200" dirty="0" smtClean="0"/>
              <a:t>scientific writing</a:t>
            </a:r>
            <a:r>
              <a:rPr lang="en-US" sz="3200" dirty="0"/>
              <a:t>; however, the instruction for learning to write a lab report is </a:t>
            </a:r>
            <a:r>
              <a:rPr lang="en-US" sz="3200" dirty="0" smtClean="0"/>
              <a:t>not included.  </a:t>
            </a:r>
            <a:endParaRPr lang="en-US" sz="3200" dirty="0"/>
          </a:p>
        </p:txBody>
      </p:sp>
    </p:spTree>
    <p:extLst>
      <p:ext uri="{BB962C8B-B14F-4D97-AF65-F5344CB8AC3E}">
        <p14:creationId xmlns:p14="http://schemas.microsoft.com/office/powerpoint/2010/main" val="14039492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69</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2800" y="5773271"/>
            <a:ext cx="1244600" cy="1066800"/>
          </a:xfrm>
          <a:prstGeom prst="rect">
            <a:avLst/>
          </a:prstGeom>
          <a:noFill/>
          <a:ln>
            <a:noFill/>
          </a:ln>
        </p:spPr>
      </p:pic>
      <p:sp>
        <p:nvSpPr>
          <p:cNvPr id="7" name="Rectangle 6"/>
          <p:cNvSpPr/>
          <p:nvPr/>
        </p:nvSpPr>
        <p:spPr>
          <a:xfrm>
            <a:off x="228600" y="990600"/>
            <a:ext cx="7772400" cy="5262979"/>
          </a:xfrm>
          <a:prstGeom prst="rect">
            <a:avLst/>
          </a:prstGeom>
        </p:spPr>
        <p:txBody>
          <a:bodyPr wrap="square">
            <a:spAutoFit/>
          </a:bodyPr>
          <a:lstStyle/>
          <a:p>
            <a:r>
              <a:rPr lang="en-US" sz="2800" dirty="0"/>
              <a:t>In themselves, the texts are superb. The weakness here is that they may not </a:t>
            </a:r>
            <a:r>
              <a:rPr lang="en-US" sz="2800" dirty="0" smtClean="0"/>
              <a:t>give the </a:t>
            </a:r>
            <a:r>
              <a:rPr lang="en-US" sz="2800" dirty="0"/>
              <a:t>right background to answer the task. The main solution here may be revising </a:t>
            </a:r>
            <a:r>
              <a:rPr lang="en-US" sz="2800" dirty="0" smtClean="0"/>
              <a:t>the task </a:t>
            </a:r>
            <a:r>
              <a:rPr lang="en-US" sz="2800" dirty="0"/>
              <a:t>wording to be a better fit with what the texts actually include. Depending on </a:t>
            </a:r>
            <a:r>
              <a:rPr lang="en-US" sz="2800" dirty="0" smtClean="0"/>
              <a:t>the final </a:t>
            </a:r>
            <a:r>
              <a:rPr lang="en-US" sz="2800" dirty="0"/>
              <a:t>wording, students may (or may not) need some additional sources to understand</a:t>
            </a:r>
          </a:p>
          <a:p>
            <a:r>
              <a:rPr lang="en-US" sz="2800" dirty="0"/>
              <a:t>the alternatives to Roosevelt's position. (The plan to have students both read and </a:t>
            </a:r>
            <a:r>
              <a:rPr lang="en-US" sz="2800" dirty="0" smtClean="0"/>
              <a:t>hear the </a:t>
            </a:r>
            <a:r>
              <a:rPr lang="en-US" sz="2800" dirty="0"/>
              <a:t>speech is really interesting: it will be great to see how you plan to use each </a:t>
            </a:r>
            <a:r>
              <a:rPr lang="en-US" sz="2800" dirty="0" smtClean="0"/>
              <a:t>to contribute </a:t>
            </a:r>
            <a:r>
              <a:rPr lang="en-US" sz="2800" dirty="0"/>
              <a:t>to students' deeper understanding.)</a:t>
            </a:r>
          </a:p>
        </p:txBody>
      </p:sp>
    </p:spTree>
    <p:extLst>
      <p:ext uri="{BB962C8B-B14F-4D97-AF65-F5344CB8AC3E}">
        <p14:creationId xmlns:p14="http://schemas.microsoft.com/office/powerpoint/2010/main" val="200106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blogs.msdn.com/blogfiles/willy-peter_schaub/WindowsLiveWriter/VSTSRangerProjectsBranchingGuidanceII_8294/CLIPART_OF_15186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663" y="4495800"/>
            <a:ext cx="2584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7038" y="106363"/>
            <a:ext cx="7620000" cy="1143000"/>
          </a:xfrm>
        </p:spPr>
        <p:txBody>
          <a:bodyPr/>
          <a:lstStyle/>
          <a:p>
            <a:pPr algn="ctr">
              <a:defRPr/>
            </a:pPr>
            <a:r>
              <a:rPr lang="en-US" dirty="0" smtClean="0">
                <a:solidFill>
                  <a:srgbClr val="C00000"/>
                </a:solidFill>
              </a:rPr>
              <a:t>The Final Word Protocol</a:t>
            </a:r>
            <a:endParaRPr lang="en-US" dirty="0">
              <a:solidFill>
                <a:srgbClr val="C00000"/>
              </a:solidFill>
            </a:endParaRPr>
          </a:p>
        </p:txBody>
      </p:sp>
      <p:sp>
        <p:nvSpPr>
          <p:cNvPr id="18436" name="Content Placeholder 2"/>
          <p:cNvSpPr>
            <a:spLocks noGrp="1"/>
          </p:cNvSpPr>
          <p:nvPr>
            <p:ph idx="1"/>
          </p:nvPr>
        </p:nvSpPr>
        <p:spPr>
          <a:xfrm>
            <a:off x="381000" y="1219200"/>
            <a:ext cx="7620000" cy="4800600"/>
          </a:xfrm>
        </p:spPr>
        <p:txBody>
          <a:bodyPr>
            <a:normAutofit lnSpcReduction="10000"/>
          </a:bodyPr>
          <a:lstStyle/>
          <a:p>
            <a:r>
              <a:rPr lang="en-US" altLang="en-US" dirty="0" smtClean="0"/>
              <a:t>Groups of </a:t>
            </a:r>
            <a:r>
              <a:rPr lang="en-US" altLang="en-US" b="1" dirty="0" smtClean="0"/>
              <a:t>3 people</a:t>
            </a:r>
          </a:p>
          <a:p>
            <a:r>
              <a:rPr lang="en-US" altLang="en-US" dirty="0" smtClean="0"/>
              <a:t>Appoint a </a:t>
            </a:r>
            <a:r>
              <a:rPr lang="en-US" altLang="en-US" b="1" dirty="0" smtClean="0"/>
              <a:t>time keeper</a:t>
            </a:r>
          </a:p>
          <a:p>
            <a:r>
              <a:rPr lang="en-US" altLang="en-US" b="1" dirty="0" smtClean="0"/>
              <a:t>Read</a:t>
            </a:r>
            <a:r>
              <a:rPr lang="en-US" altLang="en-US" dirty="0" smtClean="0"/>
              <a:t> article and choose one </a:t>
            </a:r>
            <a:r>
              <a:rPr lang="en-US" altLang="en-US" b="1" dirty="0" smtClean="0"/>
              <a:t>‘most’ significant idea </a:t>
            </a:r>
            <a:r>
              <a:rPr lang="en-US" altLang="en-US" dirty="0" smtClean="0"/>
              <a:t>(Have a couple of ‘back up’ quotes ready, too)</a:t>
            </a:r>
          </a:p>
          <a:p>
            <a:r>
              <a:rPr lang="en-US" altLang="en-US" b="1" dirty="0" smtClean="0"/>
              <a:t>Person #1</a:t>
            </a:r>
            <a:r>
              <a:rPr lang="en-US" altLang="en-US" dirty="0" smtClean="0"/>
              <a:t> reads his/her quote and describes why that quote was chosen </a:t>
            </a:r>
            <a:r>
              <a:rPr lang="en-US" altLang="en-US" dirty="0" smtClean="0">
                <a:solidFill>
                  <a:srgbClr val="C00000"/>
                </a:solidFill>
              </a:rPr>
              <a:t>(in less than 1 minutes)</a:t>
            </a:r>
          </a:p>
          <a:p>
            <a:r>
              <a:rPr lang="en-US" altLang="en-US" dirty="0" smtClean="0"/>
              <a:t>Continue around the circle, with </a:t>
            </a:r>
            <a:r>
              <a:rPr lang="en-US" altLang="en-US" b="1" dirty="0" smtClean="0"/>
              <a:t>each person responding to the quote</a:t>
            </a:r>
            <a:r>
              <a:rPr lang="en-US" altLang="en-US" dirty="0" smtClean="0"/>
              <a:t> and what the presenter said – to expand, clarify, provide a different look, ask a question </a:t>
            </a:r>
            <a:r>
              <a:rPr lang="en-US" altLang="en-US" dirty="0" smtClean="0">
                <a:solidFill>
                  <a:srgbClr val="C00000"/>
                </a:solidFill>
              </a:rPr>
              <a:t>(in less than 1 minute each)</a:t>
            </a:r>
          </a:p>
          <a:p>
            <a:r>
              <a:rPr lang="en-US" altLang="en-US" dirty="0" smtClean="0"/>
              <a:t>Original </a:t>
            </a:r>
            <a:r>
              <a:rPr lang="en-US" altLang="en-US" b="1" dirty="0" smtClean="0"/>
              <a:t>presenter responds </a:t>
            </a:r>
            <a:r>
              <a:rPr lang="en-US" altLang="en-US" dirty="0" smtClean="0">
                <a:solidFill>
                  <a:srgbClr val="C00000"/>
                </a:solidFill>
              </a:rPr>
              <a:t>(in less than 1 minute)</a:t>
            </a:r>
          </a:p>
          <a:p>
            <a:r>
              <a:rPr lang="en-US" altLang="en-US" b="1" dirty="0" smtClean="0"/>
              <a:t>Next person </a:t>
            </a:r>
            <a:r>
              <a:rPr lang="en-US" altLang="en-US" dirty="0" smtClean="0"/>
              <a:t>becomes presenter</a:t>
            </a:r>
          </a:p>
          <a:p>
            <a:r>
              <a:rPr lang="en-US" altLang="en-US" b="1" dirty="0" smtClean="0"/>
              <a:t>Continue process </a:t>
            </a:r>
            <a:r>
              <a:rPr lang="en-US" altLang="en-US" dirty="0" smtClean="0"/>
              <a:t>until all rounds complete</a:t>
            </a:r>
            <a:endParaRPr lang="en-US" altLang="en-US" b="1" dirty="0" smtClean="0"/>
          </a:p>
          <a:p>
            <a:endParaRPr lang="en-US" altLang="en-US" dirty="0" smtClean="0"/>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a:t>
            </a:fld>
            <a:endParaRPr lang="en-US"/>
          </a:p>
        </p:txBody>
      </p:sp>
    </p:spTree>
    <p:extLst>
      <p:ext uri="{BB962C8B-B14F-4D97-AF65-F5344CB8AC3E}">
        <p14:creationId xmlns:p14="http://schemas.microsoft.com/office/powerpoint/2010/main" val="302636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70</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86600" y="5334000"/>
            <a:ext cx="1371600" cy="1344821"/>
          </a:xfrm>
          <a:prstGeom prst="rect">
            <a:avLst/>
          </a:prstGeom>
          <a:noFill/>
          <a:ln>
            <a:noFill/>
          </a:ln>
        </p:spPr>
      </p:pic>
      <p:sp>
        <p:nvSpPr>
          <p:cNvPr id="7" name="Rectangle 6"/>
          <p:cNvSpPr/>
          <p:nvPr/>
        </p:nvSpPr>
        <p:spPr>
          <a:xfrm>
            <a:off x="457200" y="1359049"/>
            <a:ext cx="7772400" cy="4832092"/>
          </a:xfrm>
          <a:prstGeom prst="rect">
            <a:avLst/>
          </a:prstGeom>
        </p:spPr>
        <p:txBody>
          <a:bodyPr wrap="square">
            <a:spAutoFit/>
          </a:bodyPr>
          <a:lstStyle/>
          <a:p>
            <a:r>
              <a:rPr lang="en-US" sz="2800" dirty="0"/>
              <a:t>Task needs revision. The "enduring legacy" portion is not supported by </a:t>
            </a:r>
            <a:r>
              <a:rPr lang="en-US" sz="2800" dirty="0" smtClean="0"/>
              <a:t>the readings </a:t>
            </a:r>
            <a:r>
              <a:rPr lang="en-US" sz="2800" dirty="0"/>
              <a:t>or instructions--and it isn't needed. Task will work if it is solely about</a:t>
            </a:r>
          </a:p>
          <a:p>
            <a:r>
              <a:rPr lang="en-US" sz="2800" dirty="0"/>
              <a:t>Proclamation and its military impact. However, if it's about that, it may not </a:t>
            </a:r>
            <a:r>
              <a:rPr lang="en-US" sz="2800" dirty="0" smtClean="0"/>
              <a:t>be argumentation</a:t>
            </a:r>
            <a:r>
              <a:rPr lang="en-US" sz="2800" dirty="0"/>
              <a:t>. Consider an informational task? And consider making it a </a:t>
            </a:r>
            <a:r>
              <a:rPr lang="en-US" sz="2800" dirty="0" smtClean="0"/>
              <a:t>reading rather </a:t>
            </a:r>
            <a:r>
              <a:rPr lang="en-US" sz="2800" dirty="0"/>
              <a:t>than researching, since the texts are provided. Maybe around the question</a:t>
            </a:r>
          </a:p>
          <a:p>
            <a:r>
              <a:rPr lang="en-US" sz="2800" dirty="0"/>
              <a:t>"How was the Emancipation Proclamation a war strategy?" With this sort of editing, it</a:t>
            </a:r>
          </a:p>
          <a:p>
            <a:r>
              <a:rPr lang="en-US" sz="2800" dirty="0"/>
              <a:t>can be exemplary!</a:t>
            </a:r>
          </a:p>
        </p:txBody>
      </p:sp>
    </p:spTree>
    <p:extLst>
      <p:ext uri="{BB962C8B-B14F-4D97-AF65-F5344CB8AC3E}">
        <p14:creationId xmlns:p14="http://schemas.microsoft.com/office/powerpoint/2010/main" val="1112869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71</a:t>
            </a:fld>
            <a:endParaRPr lang="en-US" dirty="0"/>
          </a:p>
        </p:txBody>
      </p:sp>
      <p:sp>
        <p:nvSpPr>
          <p:cNvPr id="4" name="Title 3"/>
          <p:cNvSpPr>
            <a:spLocks noGrp="1"/>
          </p:cNvSpPr>
          <p:nvPr>
            <p:ph type="title"/>
          </p:nvPr>
        </p:nvSpPr>
        <p:spPr/>
        <p:txBody>
          <a:bodyPr/>
          <a:lstStyle/>
          <a:p>
            <a:r>
              <a:rPr lang="en-US" sz="4400" dirty="0" smtClean="0">
                <a:solidFill>
                  <a:srgbClr val="C00000"/>
                </a:solidFill>
              </a:rPr>
              <a:t>Is It Effective Feedback?</a:t>
            </a:r>
            <a:endParaRPr lang="en-US" sz="4400" dirty="0">
              <a:solidFill>
                <a:srgbClr val="C00000"/>
              </a:solidFill>
            </a:endParaRPr>
          </a:p>
        </p:txBody>
      </p:sp>
      <p:pic>
        <p:nvPicPr>
          <p:cNvPr id="6" name="Content Placeholder 5" descr="http://thumbs.gograph.com/gg64146545.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0" y="5334000"/>
            <a:ext cx="1371600" cy="1344821"/>
          </a:xfrm>
          <a:prstGeom prst="rect">
            <a:avLst/>
          </a:prstGeom>
          <a:noFill/>
          <a:ln>
            <a:noFill/>
          </a:ln>
        </p:spPr>
      </p:pic>
      <p:sp>
        <p:nvSpPr>
          <p:cNvPr id="7" name="Rectangle 6"/>
          <p:cNvSpPr/>
          <p:nvPr/>
        </p:nvSpPr>
        <p:spPr>
          <a:xfrm>
            <a:off x="457200" y="1359049"/>
            <a:ext cx="7772400" cy="3046988"/>
          </a:xfrm>
          <a:prstGeom prst="rect">
            <a:avLst/>
          </a:prstGeom>
        </p:spPr>
        <p:txBody>
          <a:bodyPr wrap="square">
            <a:spAutoFit/>
          </a:bodyPr>
          <a:lstStyle/>
          <a:p>
            <a:r>
              <a:rPr lang="en-US" sz="3200" dirty="0" smtClean="0"/>
              <a:t>This is </a:t>
            </a:r>
            <a:r>
              <a:rPr lang="en-US" sz="3200" dirty="0"/>
              <a:t>an </a:t>
            </a:r>
            <a:r>
              <a:rPr lang="en-US" sz="3200" dirty="0" smtClean="0"/>
              <a:t>interesting topic that </a:t>
            </a:r>
            <a:r>
              <a:rPr lang="en-US" sz="3200" dirty="0"/>
              <a:t>is </a:t>
            </a:r>
            <a:r>
              <a:rPr lang="en-US" sz="3200" dirty="0" smtClean="0"/>
              <a:t>potentially a </a:t>
            </a:r>
            <a:r>
              <a:rPr lang="en-US" sz="3200" dirty="0"/>
              <a:t>very good </a:t>
            </a:r>
            <a:r>
              <a:rPr lang="en-US" sz="3200" dirty="0" smtClean="0"/>
              <a:t>introduction to major concepts within the biological science. Of primary concern is </a:t>
            </a:r>
            <a:r>
              <a:rPr lang="en-US" sz="3200" dirty="0"/>
              <a:t>that the </a:t>
            </a:r>
            <a:r>
              <a:rPr lang="en-US" sz="3200" dirty="0" smtClean="0"/>
              <a:t>prompt is phrased as moral/personal values question, rather than a scientific one</a:t>
            </a:r>
            <a:r>
              <a:rPr lang="en-US" sz="3200" dirty="0"/>
              <a:t>.</a:t>
            </a:r>
          </a:p>
        </p:txBody>
      </p:sp>
    </p:spTree>
    <p:extLst>
      <p:ext uri="{BB962C8B-B14F-4D97-AF65-F5344CB8AC3E}">
        <p14:creationId xmlns:p14="http://schemas.microsoft.com/office/powerpoint/2010/main" val="1546632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Reach Associates 2014</a:t>
            </a:r>
            <a:endParaRPr lang="en-US" dirty="0"/>
          </a:p>
        </p:txBody>
      </p:sp>
      <p:sp>
        <p:nvSpPr>
          <p:cNvPr id="3" name="Slide Number Placeholder 2"/>
          <p:cNvSpPr>
            <a:spLocks noGrp="1"/>
          </p:cNvSpPr>
          <p:nvPr>
            <p:ph type="sldNum" sz="quarter" idx="12"/>
          </p:nvPr>
        </p:nvSpPr>
        <p:spPr/>
        <p:txBody>
          <a:bodyPr/>
          <a:lstStyle/>
          <a:p>
            <a:fld id="{24072768-FD1D-4DFF-86D1-48AC91CC264B}" type="slidenum">
              <a:rPr lang="en-US" smtClean="0"/>
              <a:pPr/>
              <a:t>72</a:t>
            </a:fld>
            <a:endParaRPr lang="en-US" dirty="0"/>
          </a:p>
        </p:txBody>
      </p:sp>
      <p:sp>
        <p:nvSpPr>
          <p:cNvPr id="4" name="Title 3"/>
          <p:cNvSpPr>
            <a:spLocks noGrp="1"/>
          </p:cNvSpPr>
          <p:nvPr>
            <p:ph type="title"/>
          </p:nvPr>
        </p:nvSpPr>
        <p:spPr/>
        <p:txBody>
          <a:bodyPr/>
          <a:lstStyle/>
          <a:p>
            <a:pPr algn="ctr"/>
            <a:r>
              <a:rPr lang="en-US" sz="4800" dirty="0" smtClean="0">
                <a:solidFill>
                  <a:srgbClr val="C00000"/>
                </a:solidFill>
              </a:rPr>
              <a:t>Share Your Thinking…</a:t>
            </a:r>
            <a:r>
              <a:rPr lang="en-US" sz="4800" dirty="0" smtClean="0"/>
              <a:t>re </a:t>
            </a:r>
            <a:r>
              <a:rPr lang="en-US" dirty="0" smtClean="0"/>
              <a:t>Y</a:t>
            </a:r>
            <a:endParaRPr lang="en-US" dirty="0"/>
          </a:p>
        </p:txBody>
      </p:sp>
      <p:sp>
        <p:nvSpPr>
          <p:cNvPr id="5" name="Content Placeholder 4"/>
          <p:cNvSpPr>
            <a:spLocks noGrp="1"/>
          </p:cNvSpPr>
          <p:nvPr>
            <p:ph idx="1"/>
          </p:nvPr>
        </p:nvSpPr>
        <p:spPr/>
        <p:txBody>
          <a:bodyPr>
            <a:normAutofit/>
          </a:bodyPr>
          <a:lstStyle/>
          <a:p>
            <a:pPr marL="0" indent="0">
              <a:buNone/>
            </a:pPr>
            <a:r>
              <a:rPr lang="en-US" sz="3600" b="0" dirty="0" smtClean="0">
                <a:solidFill>
                  <a:schemeClr val="tx1">
                    <a:lumMod val="75000"/>
                  </a:schemeClr>
                </a:solidFill>
              </a:rPr>
              <a:t>What are your take-</a:t>
            </a:r>
            <a:r>
              <a:rPr lang="en-US" sz="3600" b="0" dirty="0" err="1" smtClean="0">
                <a:solidFill>
                  <a:schemeClr val="tx1">
                    <a:lumMod val="75000"/>
                  </a:schemeClr>
                </a:solidFill>
              </a:rPr>
              <a:t>aways</a:t>
            </a:r>
            <a:r>
              <a:rPr lang="en-US" sz="3600" b="0" dirty="0" smtClean="0">
                <a:solidFill>
                  <a:schemeClr val="tx1">
                    <a:lumMod val="75000"/>
                  </a:schemeClr>
                </a:solidFill>
              </a:rPr>
              <a:t> from this discussion?</a:t>
            </a:r>
            <a:endParaRPr lang="en-US" sz="3600" b="0" dirty="0">
              <a:solidFill>
                <a:schemeClr val="tx1">
                  <a:lumMod val="75000"/>
                </a:schemeClr>
              </a:solidFill>
            </a:endParaRPr>
          </a:p>
        </p:txBody>
      </p:sp>
      <p:pic>
        <p:nvPicPr>
          <p:cNvPr id="1026" name="Picture 2" descr="http://ec.l.thumbs.canstockphoto.com/canstock40962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14213"/>
            <a:ext cx="4184194"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229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Making Meetings / Professional Development Sessions Work</a:t>
            </a:r>
            <a:endParaRPr lang="en-US" sz="4000" dirty="0">
              <a:solidFill>
                <a:srgbClr val="C00000"/>
              </a:solidFill>
            </a:endParaRPr>
          </a:p>
        </p:txBody>
      </p:sp>
      <p:sp>
        <p:nvSpPr>
          <p:cNvPr id="3" name="Content Placeholder 2"/>
          <p:cNvSpPr>
            <a:spLocks noGrp="1"/>
          </p:cNvSpPr>
          <p:nvPr>
            <p:ph idx="1"/>
          </p:nvPr>
        </p:nvSpPr>
        <p:spPr/>
        <p:txBody>
          <a:bodyPr/>
          <a:lstStyle/>
          <a:p>
            <a:r>
              <a:rPr lang="en-US" sz="2800" dirty="0" smtClean="0"/>
              <a:t>Building agendas</a:t>
            </a:r>
          </a:p>
          <a:p>
            <a:r>
              <a:rPr lang="en-US" sz="2800" dirty="0" smtClean="0"/>
              <a:t>Establishing norms</a:t>
            </a:r>
          </a:p>
          <a:p>
            <a:r>
              <a:rPr lang="en-US" sz="2800" dirty="0" smtClean="0"/>
              <a:t>Determining roles</a:t>
            </a:r>
          </a:p>
          <a:p>
            <a:r>
              <a:rPr lang="en-US" sz="2800" dirty="0" smtClean="0"/>
              <a:t>Facilitating the session</a:t>
            </a:r>
          </a:p>
          <a:p>
            <a:r>
              <a:rPr lang="en-US" sz="2800" dirty="0" smtClean="0"/>
              <a:t>Assessing progress / Reflecting</a:t>
            </a:r>
            <a:endParaRPr lang="en-US" dirty="0"/>
          </a:p>
        </p:txBody>
      </p:sp>
      <p:pic>
        <p:nvPicPr>
          <p:cNvPr id="17410" name="Picture 2" descr="http://westerncoloradoatheists.org/wp-content/uploads/2013/02/mee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267200"/>
            <a:ext cx="408432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73</a:t>
            </a:fld>
            <a:endParaRPr lang="en-US"/>
          </a:p>
        </p:txBody>
      </p:sp>
    </p:spTree>
    <p:extLst>
      <p:ext uri="{BB962C8B-B14F-4D97-AF65-F5344CB8AC3E}">
        <p14:creationId xmlns:p14="http://schemas.microsoft.com/office/powerpoint/2010/main" val="2481981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Key Elements of an Agenda</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Topic</a:t>
            </a:r>
          </a:p>
          <a:p>
            <a:r>
              <a:rPr lang="en-US" sz="2800" dirty="0" smtClean="0"/>
              <a:t>Responsible Person / Roles</a:t>
            </a:r>
          </a:p>
          <a:p>
            <a:r>
              <a:rPr lang="en-US" sz="2800" dirty="0" smtClean="0"/>
              <a:t>Desired Outcome(s)</a:t>
            </a:r>
          </a:p>
          <a:p>
            <a:r>
              <a:rPr lang="en-US" sz="2800" dirty="0" smtClean="0"/>
              <a:t>Timeline</a:t>
            </a:r>
          </a:p>
          <a:p>
            <a:r>
              <a:rPr lang="en-US" sz="2800" dirty="0" smtClean="0"/>
              <a:t>Participant Involvement (IDA)</a:t>
            </a:r>
          </a:p>
          <a:p>
            <a:pPr lvl="1"/>
            <a:r>
              <a:rPr lang="en-US" sz="2800" dirty="0" smtClean="0"/>
              <a:t>Information Item</a:t>
            </a:r>
          </a:p>
          <a:p>
            <a:pPr lvl="1"/>
            <a:r>
              <a:rPr lang="en-US" sz="2800" dirty="0" smtClean="0"/>
              <a:t>Discussion / Dialogue</a:t>
            </a:r>
          </a:p>
          <a:p>
            <a:pPr lvl="1"/>
            <a:r>
              <a:rPr lang="en-US" sz="2800" dirty="0" smtClean="0"/>
              <a:t>Action Item</a:t>
            </a:r>
          </a:p>
        </p:txBody>
      </p:sp>
      <p:pic>
        <p:nvPicPr>
          <p:cNvPr id="18434" name="Picture 2" descr="https://encrypted-tbn1.gstatic.com/images?q=tbn:ANd9GcQ9Qc1DN_ChAqLR6Y7hWO1jLrCxPSr8NW7RLaf_Cwie2EMP-50z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524125" cy="180975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74</a:t>
            </a:fld>
            <a:endParaRPr lang="en-US"/>
          </a:p>
        </p:txBody>
      </p:sp>
    </p:spTree>
    <p:extLst>
      <p:ext uri="{BB962C8B-B14F-4D97-AF65-F5344CB8AC3E}">
        <p14:creationId xmlns:p14="http://schemas.microsoft.com/office/powerpoint/2010/main" val="37534402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logs.msdn.com/blogfiles/willy-peter_schaub/WindowsLiveWriter/TFSIntegrationPlatformExplicitversusImpl_BC03/CLIPART_OF_17045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47801"/>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C00000"/>
                </a:solidFill>
              </a:rPr>
              <a:t>Considerations about Norms</a:t>
            </a:r>
            <a:endParaRPr lang="en-US" dirty="0">
              <a:solidFill>
                <a:srgbClr val="C00000"/>
              </a:solidFill>
            </a:endParaRPr>
          </a:p>
        </p:txBody>
      </p:sp>
      <p:sp>
        <p:nvSpPr>
          <p:cNvPr id="3" name="Content Placeholder 2"/>
          <p:cNvSpPr>
            <a:spLocks noGrp="1"/>
          </p:cNvSpPr>
          <p:nvPr>
            <p:ph idx="1"/>
          </p:nvPr>
        </p:nvSpPr>
        <p:spPr>
          <a:xfrm>
            <a:off x="304800" y="1447800"/>
            <a:ext cx="7086600" cy="4800600"/>
          </a:xfrm>
        </p:spPr>
        <p:txBody>
          <a:bodyPr>
            <a:normAutofit/>
          </a:bodyPr>
          <a:lstStyle/>
          <a:p>
            <a:r>
              <a:rPr lang="en-US" sz="2800" dirty="0" smtClean="0"/>
              <a:t>Create as a team.</a:t>
            </a:r>
          </a:p>
          <a:p>
            <a:r>
              <a:rPr lang="en-US" sz="2800" dirty="0" smtClean="0"/>
              <a:t>Review often.  </a:t>
            </a:r>
          </a:p>
          <a:p>
            <a:r>
              <a:rPr lang="en-US" sz="2800" dirty="0" smtClean="0"/>
              <a:t>Revise as needed.</a:t>
            </a:r>
          </a:p>
          <a:p>
            <a:r>
              <a:rPr lang="en-US" sz="2800" dirty="0" smtClean="0"/>
              <a:t>Post in meeting room.</a:t>
            </a:r>
          </a:p>
          <a:p>
            <a:r>
              <a:rPr lang="en-US" sz="2800" dirty="0" smtClean="0"/>
              <a:t>Agree to address violations.</a:t>
            </a:r>
          </a:p>
          <a:p>
            <a:r>
              <a:rPr lang="en-US" sz="2800" dirty="0" smtClean="0"/>
              <a:t>Use to build a community of productivity.</a:t>
            </a:r>
          </a:p>
          <a:p>
            <a:r>
              <a:rPr lang="en-US" sz="2800" dirty="0" smtClean="0"/>
              <a:t>Trust the wisdom of the group to create and use norms wisely.</a:t>
            </a:r>
          </a:p>
        </p:txBody>
      </p:sp>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75</a:t>
            </a:fld>
            <a:endParaRPr lang="en-US"/>
          </a:p>
        </p:txBody>
      </p:sp>
    </p:spTree>
    <p:extLst>
      <p:ext uri="{BB962C8B-B14F-4D97-AF65-F5344CB8AC3E}">
        <p14:creationId xmlns:p14="http://schemas.microsoft.com/office/powerpoint/2010/main" val="8012438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92933" cy="1143000"/>
          </a:xfrm>
        </p:spPr>
        <p:txBody>
          <a:bodyPr/>
          <a:lstStyle/>
          <a:p>
            <a:r>
              <a:rPr lang="en-US" dirty="0" smtClean="0">
                <a:solidFill>
                  <a:srgbClr val="C00000"/>
                </a:solidFill>
              </a:rPr>
              <a:t>Facilitating the Meeting/Session</a:t>
            </a:r>
            <a:endParaRPr lang="en-US" dirty="0">
              <a:solidFill>
                <a:srgbClr val="C00000"/>
              </a:solidFill>
            </a:endParaRPr>
          </a:p>
        </p:txBody>
      </p:sp>
      <p:sp>
        <p:nvSpPr>
          <p:cNvPr id="3" name="Content Placeholder 2"/>
          <p:cNvSpPr>
            <a:spLocks noGrp="1"/>
          </p:cNvSpPr>
          <p:nvPr>
            <p:ph idx="1"/>
          </p:nvPr>
        </p:nvSpPr>
        <p:spPr>
          <a:xfrm>
            <a:off x="457200" y="1828800"/>
            <a:ext cx="7620000" cy="4800600"/>
          </a:xfrm>
        </p:spPr>
        <p:txBody>
          <a:bodyPr>
            <a:normAutofit lnSpcReduction="10000"/>
          </a:bodyPr>
          <a:lstStyle/>
          <a:p>
            <a:r>
              <a:rPr lang="en-US" sz="2800" dirty="0" smtClean="0"/>
              <a:t>Start on time</a:t>
            </a:r>
          </a:p>
          <a:p>
            <a:r>
              <a:rPr lang="en-US" sz="2800" dirty="0" smtClean="0"/>
              <a:t>Review norms and the agenda</a:t>
            </a:r>
          </a:p>
          <a:p>
            <a:r>
              <a:rPr lang="en-US" sz="2800" dirty="0" smtClean="0"/>
              <a:t>Ice Breakers if needed</a:t>
            </a:r>
          </a:p>
          <a:p>
            <a:r>
              <a:rPr lang="en-US" sz="2800" dirty="0" smtClean="0"/>
              <a:t>Conduct one piece of business/topic at a time</a:t>
            </a:r>
          </a:p>
          <a:p>
            <a:r>
              <a:rPr lang="en-US" sz="2800" dirty="0" smtClean="0"/>
              <a:t>Give others a chance to talk/process/develop</a:t>
            </a:r>
          </a:p>
          <a:p>
            <a:r>
              <a:rPr lang="en-US" sz="2800" dirty="0" smtClean="0"/>
              <a:t>Be transparent</a:t>
            </a:r>
          </a:p>
          <a:p>
            <a:r>
              <a:rPr lang="en-US" sz="2800" dirty="0" smtClean="0"/>
              <a:t>Summarize / Wrap up</a:t>
            </a:r>
          </a:p>
          <a:p>
            <a:r>
              <a:rPr lang="en-US" sz="2800" dirty="0" smtClean="0"/>
              <a:t>Clearly articulate follow-up actions and responsibilities/Exit Slip </a:t>
            </a:r>
          </a:p>
          <a:p>
            <a:r>
              <a:rPr lang="en-US" sz="2800" dirty="0" smtClean="0"/>
              <a:t>End on time</a:t>
            </a:r>
          </a:p>
          <a:p>
            <a:endParaRPr lang="en-US" sz="2800" dirty="0"/>
          </a:p>
        </p:txBody>
      </p:sp>
      <p:pic>
        <p:nvPicPr>
          <p:cNvPr id="22530" name="Picture 2" descr="https://www.bizgames.biz/media/wysiwyg/free-conference-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134" y="1219200"/>
            <a:ext cx="2666999" cy="200024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76</a:t>
            </a:fld>
            <a:endParaRPr lang="en-US"/>
          </a:p>
        </p:txBody>
      </p:sp>
    </p:spTree>
    <p:extLst>
      <p:ext uri="{BB962C8B-B14F-4D97-AF65-F5344CB8AC3E}">
        <p14:creationId xmlns:p14="http://schemas.microsoft.com/office/powerpoint/2010/main" val="2566176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620000" cy="1143000"/>
          </a:xfrm>
        </p:spPr>
        <p:txBody>
          <a:bodyPr/>
          <a:lstStyle/>
          <a:p>
            <a:r>
              <a:rPr lang="en-US" dirty="0" smtClean="0">
                <a:solidFill>
                  <a:srgbClr val="C00000"/>
                </a:solidFill>
              </a:rPr>
              <a:t>Ice Breakers, Regrouping Activities and/or Connecting Conversations</a:t>
            </a:r>
            <a:endParaRPr lang="en-US" dirty="0">
              <a:solidFill>
                <a:srgbClr val="C00000"/>
              </a:solidFill>
            </a:endParaRPr>
          </a:p>
        </p:txBody>
      </p:sp>
      <p:sp>
        <p:nvSpPr>
          <p:cNvPr id="3" name="Content Placeholder 2"/>
          <p:cNvSpPr>
            <a:spLocks noGrp="1"/>
          </p:cNvSpPr>
          <p:nvPr>
            <p:ph idx="1"/>
          </p:nvPr>
        </p:nvSpPr>
        <p:spPr>
          <a:xfrm>
            <a:off x="304800" y="2443779"/>
            <a:ext cx="7620000" cy="4800600"/>
          </a:xfrm>
        </p:spPr>
        <p:txBody>
          <a:bodyPr>
            <a:normAutofit/>
          </a:bodyPr>
          <a:lstStyle/>
          <a:p>
            <a:r>
              <a:rPr lang="en-US" sz="2800" i="1" dirty="0" smtClean="0"/>
              <a:t>Why am I here?</a:t>
            </a:r>
          </a:p>
          <a:p>
            <a:r>
              <a:rPr lang="en-US" sz="2800" i="1" dirty="0" smtClean="0"/>
              <a:t>Paired introductions</a:t>
            </a:r>
          </a:p>
          <a:p>
            <a:r>
              <a:rPr lang="en-US" sz="2800" i="1" dirty="0" smtClean="0"/>
              <a:t>Wonderings on index cards</a:t>
            </a:r>
          </a:p>
          <a:p>
            <a:r>
              <a:rPr lang="en-US" sz="2800" i="1" dirty="0" smtClean="0"/>
              <a:t>Two truths and a lie</a:t>
            </a:r>
          </a:p>
          <a:p>
            <a:r>
              <a:rPr lang="en-US" sz="2800" i="1" dirty="0" smtClean="0"/>
              <a:t>Hands up / Stand up</a:t>
            </a:r>
          </a:p>
          <a:p>
            <a:r>
              <a:rPr lang="en-US" sz="2800" i="1" dirty="0" smtClean="0"/>
              <a:t>Brain Breaks</a:t>
            </a:r>
            <a:endParaRPr lang="en-US" sz="2800" i="1" dirty="0"/>
          </a:p>
        </p:txBody>
      </p:sp>
      <p:pic>
        <p:nvPicPr>
          <p:cNvPr id="23554" name="Picture 2" descr="http://cdn2-b.examiner.com/sites/default/files/styles/image_content_width/hash/97/80/34597-clip-art-graphic-of-blue-guy-characters-with-their-hands-in-the-center-of-a-circle-by-jester-arts.jpg?itok=a_e4JX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273062" cy="401955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77</a:t>
            </a:fld>
            <a:endParaRPr lang="en-US"/>
          </a:p>
        </p:txBody>
      </p:sp>
    </p:spTree>
    <p:extLst>
      <p:ext uri="{BB962C8B-B14F-4D97-AF65-F5344CB8AC3E}">
        <p14:creationId xmlns:p14="http://schemas.microsoft.com/office/powerpoint/2010/main" val="2000116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Assessing Progress</a:t>
            </a:r>
            <a:endParaRPr lang="en-US" dirty="0">
              <a:solidFill>
                <a:srgbClr val="C00000"/>
              </a:solidFill>
            </a:endParaRPr>
          </a:p>
        </p:txBody>
      </p:sp>
      <p:sp>
        <p:nvSpPr>
          <p:cNvPr id="3" name="Content Placeholder 2"/>
          <p:cNvSpPr>
            <a:spLocks noGrp="1"/>
          </p:cNvSpPr>
          <p:nvPr>
            <p:ph idx="1"/>
          </p:nvPr>
        </p:nvSpPr>
        <p:spPr>
          <a:xfrm>
            <a:off x="457200" y="1600200"/>
            <a:ext cx="7620000" cy="5105400"/>
          </a:xfrm>
        </p:spPr>
        <p:txBody>
          <a:bodyPr>
            <a:normAutofit/>
          </a:bodyPr>
          <a:lstStyle/>
          <a:p>
            <a:r>
              <a:rPr lang="en-US" sz="3000" dirty="0" smtClean="0"/>
              <a:t>Exit Slips</a:t>
            </a:r>
          </a:p>
          <a:p>
            <a:r>
              <a:rPr lang="en-US" sz="3000" dirty="0" smtClean="0"/>
              <a:t>Team Effectiveness Inventory/Survey</a:t>
            </a:r>
          </a:p>
          <a:p>
            <a:r>
              <a:rPr lang="en-US" sz="3000" dirty="0" smtClean="0"/>
              <a:t>Using Data</a:t>
            </a:r>
          </a:p>
          <a:p>
            <a:r>
              <a:rPr lang="en-US" sz="3000" dirty="0" smtClean="0"/>
              <a:t>“Bring Backs”</a:t>
            </a:r>
          </a:p>
          <a:p>
            <a:pPr marL="114300" indent="0">
              <a:buNone/>
            </a:pPr>
            <a:endParaRPr lang="en-US" sz="2800" dirty="0" smtClean="0"/>
          </a:p>
          <a:p>
            <a:endParaRPr lang="en-US" sz="2800" dirty="0"/>
          </a:p>
          <a:p>
            <a:endParaRPr lang="en-US" sz="2800" dirty="0" smtClean="0"/>
          </a:p>
          <a:p>
            <a:pPr marL="114300" indent="0">
              <a:buNone/>
            </a:pPr>
            <a:endParaRPr lang="en-US" sz="2800" dirty="0" smtClean="0"/>
          </a:p>
          <a:p>
            <a:pPr marL="114300" indent="0">
              <a:buNone/>
            </a:pPr>
            <a:endParaRPr lang="en-US" sz="2800" dirty="0"/>
          </a:p>
          <a:p>
            <a:pPr marL="114300" indent="0">
              <a:buNone/>
            </a:pPr>
            <a:endParaRPr lang="en-US" sz="2800" dirty="0" smtClean="0"/>
          </a:p>
        </p:txBody>
      </p:sp>
      <p:pic>
        <p:nvPicPr>
          <p:cNvPr id="24578" name="Picture 2" descr="http://www.magicalmaths.org/wp-content/uploads/2012/08/progress-image-picture-clipar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3657600" cy="288950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6" name="Slide Number Placeholder 5"/>
          <p:cNvSpPr>
            <a:spLocks noGrp="1"/>
          </p:cNvSpPr>
          <p:nvPr>
            <p:ph type="sldNum" sz="quarter" idx="12"/>
          </p:nvPr>
        </p:nvSpPr>
        <p:spPr/>
        <p:txBody>
          <a:bodyPr/>
          <a:lstStyle/>
          <a:p>
            <a:fld id="{EE991952-B9CC-4505-849B-AD0052149D3F}" type="slidenum">
              <a:rPr lang="en-US" smtClean="0"/>
              <a:pPr/>
              <a:t>78</a:t>
            </a:fld>
            <a:endParaRPr lang="en-US"/>
          </a:p>
        </p:txBody>
      </p:sp>
    </p:spTree>
    <p:extLst>
      <p:ext uri="{BB962C8B-B14F-4D97-AF65-F5344CB8AC3E}">
        <p14:creationId xmlns:p14="http://schemas.microsoft.com/office/powerpoint/2010/main" val="400002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Around the Clock Colleagues</a:t>
            </a:r>
            <a:endParaRPr lang="en-US" dirty="0">
              <a:solidFill>
                <a:srgbClr val="C00000"/>
              </a:solidFill>
            </a:endParaRPr>
          </a:p>
        </p:txBody>
      </p:sp>
      <p:sp>
        <p:nvSpPr>
          <p:cNvPr id="3" name="Content Placeholder 2"/>
          <p:cNvSpPr>
            <a:spLocks noGrp="1"/>
          </p:cNvSpPr>
          <p:nvPr>
            <p:ph idx="1"/>
          </p:nvPr>
        </p:nvSpPr>
        <p:spPr/>
        <p:txBody>
          <a:bodyPr/>
          <a:lstStyle/>
          <a:p>
            <a:r>
              <a:rPr lang="en-US" sz="2800" dirty="0" smtClean="0"/>
              <a:t>Find a partner for each number on the clock</a:t>
            </a:r>
          </a:p>
          <a:p>
            <a:r>
              <a:rPr lang="en-US" sz="2800" dirty="0" smtClean="0"/>
              <a:t>Record each other’s name on your clock</a:t>
            </a:r>
          </a:p>
          <a:p>
            <a:r>
              <a:rPr lang="en-US" sz="2800" dirty="0" smtClean="0"/>
              <a:t>Fill in all the numbers with a different person’s name</a:t>
            </a:r>
            <a:endParaRPr lang="en-US" dirty="0"/>
          </a:p>
          <a:p>
            <a:r>
              <a:rPr lang="en-US" dirty="0" smtClean="0">
                <a:solidFill>
                  <a:srgbClr val="C00000"/>
                </a:solidFill>
              </a:rPr>
              <a:t>BE SURE YOU BOTH WRITE NAMES ON THE SAME HOUR OF THE CLOCK!</a:t>
            </a:r>
            <a:endParaRPr lang="en-US" dirty="0">
              <a:solidFill>
                <a:srgbClr val="C00000"/>
              </a:solidFill>
            </a:endParaRPr>
          </a:p>
        </p:txBody>
      </p:sp>
      <p:pic>
        <p:nvPicPr>
          <p:cNvPr id="2052" name="Picture 4" descr="http://esl.culips.com/wp-content/uploads/2013/07/working-aroud-the-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87800"/>
            <a:ext cx="4467802" cy="29785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7" name="Slide Number Placeholder 6"/>
          <p:cNvSpPr>
            <a:spLocks noGrp="1"/>
          </p:cNvSpPr>
          <p:nvPr>
            <p:ph type="sldNum" sz="quarter" idx="12"/>
          </p:nvPr>
        </p:nvSpPr>
        <p:spPr/>
        <p:txBody>
          <a:bodyPr/>
          <a:lstStyle/>
          <a:p>
            <a:fld id="{EE991952-B9CC-4505-849B-AD0052149D3F}" type="slidenum">
              <a:rPr lang="en-US" smtClean="0"/>
              <a:pPr/>
              <a:t>8</a:t>
            </a:fld>
            <a:endParaRPr lang="en-US"/>
          </a:p>
        </p:txBody>
      </p:sp>
    </p:spTree>
    <p:extLst>
      <p:ext uri="{BB962C8B-B14F-4D97-AF65-F5344CB8AC3E}">
        <p14:creationId xmlns:p14="http://schemas.microsoft.com/office/powerpoint/2010/main" val="1121467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andresvenegas.com/wp-content/uploads/2013/01/hacemos-coaching-_1_1481392.jpg"/>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85800"/>
            <a:ext cx="2119745" cy="2057400"/>
          </a:xfrm>
          <a:prstGeom prst="rect">
            <a:avLst/>
          </a:prstGeom>
          <a:noFill/>
          <a:ln>
            <a:noFill/>
          </a:ln>
        </p:spPr>
      </p:pic>
      <p:sp>
        <p:nvSpPr>
          <p:cNvPr id="2" name="Title 1"/>
          <p:cNvSpPr>
            <a:spLocks noGrp="1"/>
          </p:cNvSpPr>
          <p:nvPr>
            <p:ph type="title"/>
          </p:nvPr>
        </p:nvSpPr>
        <p:spPr>
          <a:xfrm>
            <a:off x="304800" y="533400"/>
            <a:ext cx="7620000" cy="1143000"/>
          </a:xfrm>
        </p:spPr>
        <p:txBody>
          <a:bodyPr/>
          <a:lstStyle/>
          <a:p>
            <a:r>
              <a:rPr lang="en-US" sz="4400" dirty="0" smtClean="0">
                <a:solidFill>
                  <a:srgbClr val="C00000"/>
                </a:solidFill>
              </a:rPr>
              <a:t>Characteristics of Effective Professional Development</a:t>
            </a:r>
            <a:endParaRPr lang="en-US" sz="4400" dirty="0">
              <a:solidFill>
                <a:srgbClr val="C00000"/>
              </a:solidFill>
            </a:endParaRPr>
          </a:p>
        </p:txBody>
      </p:sp>
      <p:sp>
        <p:nvSpPr>
          <p:cNvPr id="3" name="Content Placeholder 2"/>
          <p:cNvSpPr>
            <a:spLocks noGrp="1"/>
          </p:cNvSpPr>
          <p:nvPr>
            <p:ph idx="1"/>
          </p:nvPr>
        </p:nvSpPr>
        <p:spPr>
          <a:xfrm>
            <a:off x="304800" y="2362200"/>
            <a:ext cx="7620000" cy="4800600"/>
          </a:xfrm>
        </p:spPr>
        <p:txBody>
          <a:bodyPr>
            <a:normAutofit/>
          </a:bodyPr>
          <a:lstStyle/>
          <a:p>
            <a:r>
              <a:rPr lang="en-US" sz="2800" dirty="0" smtClean="0"/>
              <a:t>Individually reflect on a productive professional development experience. </a:t>
            </a:r>
          </a:p>
          <a:p>
            <a:r>
              <a:rPr lang="en-US" sz="2800" dirty="0" smtClean="0"/>
              <a:t>Discuss why that PD so powerful.</a:t>
            </a:r>
          </a:p>
          <a:p>
            <a:r>
              <a:rPr lang="en-US" sz="2800" dirty="0" smtClean="0"/>
              <a:t>Generate a list of 10 characteristics of effective learning opportunities for adults. </a:t>
            </a:r>
          </a:p>
          <a:p>
            <a:r>
              <a:rPr lang="en-US" sz="2800" dirty="0" smtClean="0"/>
              <a:t>When everyone is done, meet with 2 other teams to share.</a:t>
            </a:r>
          </a:p>
          <a:p>
            <a:pPr marL="114300" indent="0">
              <a:buNone/>
            </a:pPr>
            <a:endParaRPr lang="en-US" sz="1600" b="1" i="1" dirty="0" smtClean="0">
              <a:solidFill>
                <a:srgbClr val="00B0F0"/>
              </a:solidFill>
            </a:endParaRPr>
          </a:p>
          <a:p>
            <a:pPr marL="114300" indent="0">
              <a:buNone/>
            </a:pPr>
            <a:r>
              <a:rPr lang="en-US" sz="2800" b="1" i="1" dirty="0" smtClean="0">
                <a:solidFill>
                  <a:srgbClr val="00B0F0"/>
                </a:solidFill>
              </a:rPr>
              <a:t>Meet </a:t>
            </a:r>
            <a:r>
              <a:rPr lang="en-US" sz="2800" b="1" i="1" dirty="0">
                <a:solidFill>
                  <a:srgbClr val="00B0F0"/>
                </a:solidFill>
              </a:rPr>
              <a:t>with your 3:00 partner</a:t>
            </a:r>
            <a:r>
              <a:rPr lang="en-US" sz="2800" b="1" i="1" dirty="0" smtClean="0">
                <a:solidFill>
                  <a:srgbClr val="00B0F0"/>
                </a:solidFill>
              </a:rPr>
              <a:t>. </a:t>
            </a:r>
            <a:endParaRPr lang="en-US" sz="2800" b="1" i="1" dirty="0">
              <a:solidFill>
                <a:srgbClr val="00B0F0"/>
              </a:solidFill>
            </a:endParaRPr>
          </a:p>
          <a:p>
            <a:pPr marL="114300" indent="0">
              <a:buNone/>
            </a:pPr>
            <a:endParaRPr lang="en-US" sz="2800" dirty="0"/>
          </a:p>
        </p:txBody>
      </p:sp>
      <p:sp>
        <p:nvSpPr>
          <p:cNvPr id="4" name="Footer Placeholder 3"/>
          <p:cNvSpPr>
            <a:spLocks noGrp="1"/>
          </p:cNvSpPr>
          <p:nvPr>
            <p:ph type="ftr" sz="quarter" idx="11"/>
          </p:nvPr>
        </p:nvSpPr>
        <p:spPr/>
        <p:txBody>
          <a:bodyPr/>
          <a:lstStyle/>
          <a:p>
            <a:r>
              <a:rPr lang="en-US" smtClean="0">
                <a:solidFill>
                  <a:srgbClr val="E9E5DC"/>
                </a:solidFill>
              </a:rPr>
              <a:t>Reach Associates 2014</a:t>
            </a:r>
            <a:endParaRPr lang="en-US">
              <a:solidFill>
                <a:srgbClr val="E9E5DC"/>
              </a:solidFill>
            </a:endParaRPr>
          </a:p>
        </p:txBody>
      </p:sp>
      <p:sp>
        <p:nvSpPr>
          <p:cNvPr id="5" name="Slide Number Placeholder 4"/>
          <p:cNvSpPr>
            <a:spLocks noGrp="1"/>
          </p:cNvSpPr>
          <p:nvPr>
            <p:ph type="sldNum" sz="quarter" idx="12"/>
          </p:nvPr>
        </p:nvSpPr>
        <p:spPr/>
        <p:txBody>
          <a:bodyPr/>
          <a:lstStyle/>
          <a:p>
            <a:fld id="{EE991952-B9CC-4505-849B-AD0052149D3F}" type="slidenum">
              <a:rPr lang="en-US" smtClean="0"/>
              <a:pPr/>
              <a:t>9</a:t>
            </a:fld>
            <a:endParaRPr lang="en-US"/>
          </a:p>
        </p:txBody>
      </p:sp>
    </p:spTree>
    <p:extLst>
      <p:ext uri="{BB962C8B-B14F-4D97-AF65-F5344CB8AC3E}">
        <p14:creationId xmlns:p14="http://schemas.microsoft.com/office/powerpoint/2010/main" val="242431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5">
      <a:dk1>
        <a:srgbClr val="696464"/>
      </a:dk1>
      <a:lt1>
        <a:sysClr val="window" lastClr="FFFFFF"/>
      </a:lt1>
      <a:dk2>
        <a:srgbClr val="696464"/>
      </a:dk2>
      <a:lt2>
        <a:srgbClr val="E9E5DC"/>
      </a:lt2>
      <a:accent1>
        <a:srgbClr val="A60000"/>
      </a:accent1>
      <a:accent2>
        <a:srgbClr val="696464"/>
      </a:accent2>
      <a:accent3>
        <a:srgbClr val="A28E6A"/>
      </a:accent3>
      <a:accent4>
        <a:srgbClr val="956251"/>
      </a:accent4>
      <a:accent5>
        <a:srgbClr val="918485"/>
      </a:accent5>
      <a:accent6>
        <a:srgbClr val="855D5D"/>
      </a:accent6>
      <a:hlink>
        <a:srgbClr val="0070C0"/>
      </a:hlink>
      <a:folHlink>
        <a:srgbClr val="7030A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4432</Words>
  <Application>Microsoft Office PowerPoint</Application>
  <PresentationFormat>On-screen Show (4:3)</PresentationFormat>
  <Paragraphs>743</Paragraphs>
  <Slides>78</Slides>
  <Notes>47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Adjacency</vt:lpstr>
      <vt:lpstr>Acrobat Document</vt:lpstr>
      <vt:lpstr>Document</vt:lpstr>
      <vt:lpstr>Facilitating LDC  </vt:lpstr>
      <vt:lpstr>Good to See You!</vt:lpstr>
      <vt:lpstr>Norms</vt:lpstr>
      <vt:lpstr>Outcomes</vt:lpstr>
      <vt:lpstr>Sharing of Successes</vt:lpstr>
      <vt:lpstr>What Is Our Role in Creating Change?</vt:lpstr>
      <vt:lpstr>The Final Word Protocol</vt:lpstr>
      <vt:lpstr>Around the Clock Colleagues</vt:lpstr>
      <vt:lpstr>Characteristics of Effective Professional Development</vt:lpstr>
      <vt:lpstr>The Andragogical Model vs. Pedagogical Model of Instruction</vt:lpstr>
      <vt:lpstr>Adult Learning Theory</vt:lpstr>
      <vt:lpstr>Adult Learning</vt:lpstr>
      <vt:lpstr>Section 1:  What Task?</vt:lpstr>
      <vt:lpstr>Template Task Collection 3.0</vt:lpstr>
      <vt:lpstr>Strong Teaching Tasks</vt:lpstr>
      <vt:lpstr>Providing Feedback on Teaching Tasks</vt:lpstr>
      <vt:lpstr>Guiding Teachers in Writing a Strong Teaching Task </vt:lpstr>
      <vt:lpstr>Guiding Teachers in Writing a Strong Teaching Task </vt:lpstr>
      <vt:lpstr>Guiding Teachers in Writing a Strong Teaching Task </vt:lpstr>
      <vt:lpstr>PowerPoint Presentation</vt:lpstr>
      <vt:lpstr>Guiding Teachers in Writing a Strong Teaching Task </vt:lpstr>
      <vt:lpstr>Guiding Teachers in Writing a Strong Teaching Task </vt:lpstr>
      <vt:lpstr>Key Talking Points, Protocols and Processes when Discussing…</vt:lpstr>
      <vt:lpstr> Active Listening Adapted from NSDC Coaches Academy             www.nsdc.org</vt:lpstr>
      <vt:lpstr>Falling Awake by Dave Ellis</vt:lpstr>
      <vt:lpstr>Respond to Listen Fully</vt:lpstr>
      <vt:lpstr>Look at Section 2:  What Skills?</vt:lpstr>
      <vt:lpstr>PowerPoint Presentation</vt:lpstr>
      <vt:lpstr>Each skill cluster is broken into specific skills which helps guides teacher in planning instruction.  </vt:lpstr>
      <vt:lpstr>What Skills Do Students Need?</vt:lpstr>
      <vt:lpstr>Grade Specific Definitions</vt:lpstr>
      <vt:lpstr>Sample Prototype Skills Ladder</vt:lpstr>
      <vt:lpstr>    </vt:lpstr>
      <vt:lpstr>Let’s Build a Mini-Task</vt:lpstr>
      <vt:lpstr>PowerPoint Presentation</vt:lpstr>
      <vt:lpstr>PowerPoint Presentation</vt:lpstr>
      <vt:lpstr>Sample Mini Task</vt:lpstr>
      <vt:lpstr>Give 1 - Get 1 Key Talking Points, Protocols and Processes When Discussing: - Section 2 - Section 3 -CoreTools</vt:lpstr>
      <vt:lpstr>Effective Communication</vt:lpstr>
      <vt:lpstr>Active Listening</vt:lpstr>
      <vt:lpstr>Trust in Schools Bryk and Schneider (Education Leadership 2003)</vt:lpstr>
      <vt:lpstr>Behaviors to Foster Trust</vt:lpstr>
      <vt:lpstr>Trust Traps</vt:lpstr>
      <vt:lpstr>Pausing</vt:lpstr>
      <vt:lpstr>Paraphrasing</vt:lpstr>
      <vt:lpstr>Acknowledge and Clarify</vt:lpstr>
      <vt:lpstr>Summarize and Organize</vt:lpstr>
      <vt:lpstr>Shift Level of Logic  (up or down)</vt:lpstr>
      <vt:lpstr>Paraphrasing Practice</vt:lpstr>
      <vt:lpstr>PowerPoint Presentation</vt:lpstr>
      <vt:lpstr>A Question Can Be More Powerful than an Answer</vt:lpstr>
      <vt:lpstr>Questioning Guidelines</vt:lpstr>
      <vt:lpstr>Positive Presuppositions</vt:lpstr>
      <vt:lpstr>Positive Presuppositions Practice</vt:lpstr>
      <vt:lpstr>SCALE Training Material</vt:lpstr>
      <vt:lpstr>Use the LDC Rubric to  Make Instructional Decisions</vt:lpstr>
      <vt:lpstr>Give 1 - Get 1 Key Talking Points, Protocols and Processes When Discussing: - Section 4</vt:lpstr>
      <vt:lpstr>Effective Feedback</vt:lpstr>
      <vt:lpstr>Giving Feedback</vt:lpstr>
      <vt:lpstr>Giving Feedback</vt:lpstr>
      <vt:lpstr>Remember…</vt:lpstr>
      <vt:lpstr>Things to Avoid…</vt:lpstr>
      <vt:lpstr>Helpful Phrases…</vt:lpstr>
      <vt:lpstr>Feedback on the Feedback</vt:lpstr>
      <vt:lpstr>Is It Effective Feedback?</vt:lpstr>
      <vt:lpstr>Is It Effective Feedback?</vt:lpstr>
      <vt:lpstr>Is It Effective Feedback?</vt:lpstr>
      <vt:lpstr>Is It Effective Feedback?</vt:lpstr>
      <vt:lpstr>Is It Effective Feedback?</vt:lpstr>
      <vt:lpstr>Is It Effective Feedback?</vt:lpstr>
      <vt:lpstr>Is It Effective Feedback?</vt:lpstr>
      <vt:lpstr>Share Your Thinking…re Y</vt:lpstr>
      <vt:lpstr>Making Meetings / Professional Development Sessions Work</vt:lpstr>
      <vt:lpstr>Key Elements of an Agenda</vt:lpstr>
      <vt:lpstr>Considerations about Norms</vt:lpstr>
      <vt:lpstr>Facilitating the Meeting/Session</vt:lpstr>
      <vt:lpstr>Ice Breakers, Regrouping Activities and/or Connecting Conversations</vt:lpstr>
      <vt:lpstr>Assessing Progress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Learning: Effective Teacher Leaders Adapted from NSDC Coaches Academy             www.nsdc.org</dc:title>
  <dc:creator>Mary Jo Pittock</dc:creator>
  <cp:lastModifiedBy>Philbeck, Kelly - Division of Program Standards</cp:lastModifiedBy>
  <cp:revision>55</cp:revision>
  <dcterms:created xsi:type="dcterms:W3CDTF">2014-06-29T00:32:04Z</dcterms:created>
  <dcterms:modified xsi:type="dcterms:W3CDTF">2014-10-30T02:37:10Z</dcterms:modified>
</cp:coreProperties>
</file>