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4"/>
  </p:notesMasterIdLst>
  <p:sldIdLst>
    <p:sldId id="287" r:id="rId2"/>
    <p:sldId id="288" r:id="rId3"/>
    <p:sldId id="289" r:id="rId4"/>
    <p:sldId id="290" r:id="rId5"/>
    <p:sldId id="291" r:id="rId6"/>
    <p:sldId id="292" r:id="rId7"/>
    <p:sldId id="293" r:id="rId8"/>
    <p:sldId id="294" r:id="rId9"/>
    <p:sldId id="295" r:id="rId10"/>
    <p:sldId id="296" r:id="rId11"/>
    <p:sldId id="297" r:id="rId12"/>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96" y="66"/>
      </p:cViewPr>
      <p:guideLst/>
    </p:cSldViewPr>
  </p:slideViewPr>
  <p:notesTextViewPr>
    <p:cViewPr>
      <p:scale>
        <a:sx n="1" d="1"/>
        <a:sy n="1" d="1"/>
      </p:scale>
      <p:origin x="0" y="-9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wl.english.purdue.edu/owl/resource/588/0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A</a:t>
            </a:r>
            <a:r>
              <a:rPr lang="en-US" b="0" baseline="0" dirty="0"/>
              <a:t> handout with more information about claims is available at </a:t>
            </a:r>
            <a:r>
              <a:rPr lang="en-US" sz="1200" b="0" kern="1200" dirty="0">
                <a:solidFill>
                  <a:schemeClr val="tx1"/>
                </a:solidFill>
                <a:effectLst/>
                <a:latin typeface="+mn-lt"/>
                <a:ea typeface="+mn-ea"/>
                <a:cs typeface="+mn-cs"/>
              </a:rPr>
              <a:t> the Purdue University Online Writing Lab (OWL)</a:t>
            </a:r>
          </a:p>
          <a:p>
            <a:r>
              <a:rPr lang="en-US" sz="1200" b="0" kern="1200" dirty="0">
                <a:solidFill>
                  <a:schemeClr val="tx1"/>
                </a:solidFill>
                <a:effectLst/>
                <a:latin typeface="+mn-lt"/>
                <a:ea typeface="+mn-ea"/>
                <a:cs typeface="+mn-cs"/>
              </a:rPr>
              <a:t> </a:t>
            </a:r>
            <a:r>
              <a:rPr lang="en-US" sz="1200" b="0" u="sng" kern="1200" dirty="0">
                <a:solidFill>
                  <a:schemeClr val="tx1"/>
                </a:solidFill>
                <a:effectLst/>
                <a:latin typeface="+mn-lt"/>
                <a:ea typeface="+mn-ea"/>
                <a:cs typeface="+mn-cs"/>
                <a:hlinkClick r:id="rId3"/>
              </a:rPr>
              <a:t>https://owl.english.purdue.edu/owl/resource/588/01/</a:t>
            </a:r>
            <a:r>
              <a:rPr lang="en-US" sz="1200" b="0" u="sng"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998E27-164E-4756-B573-5C04B6EB88E0}" type="slidenum">
              <a:rPr lang="en-US" smtClean="0"/>
              <a:t>2</a:t>
            </a:fld>
            <a:endParaRPr lang="en-US"/>
          </a:p>
        </p:txBody>
      </p:sp>
    </p:spTree>
    <p:extLst>
      <p:ext uri="{BB962C8B-B14F-4D97-AF65-F5344CB8AC3E}">
        <p14:creationId xmlns:p14="http://schemas.microsoft.com/office/powerpoint/2010/main" val="373917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48" name="Shape 1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85" name="Shape 1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are not the only types of claims, but are ones that seem to be the easiest for students to work with.   Others include cause-effect (writer tries to prove a relationship,</a:t>
            </a:r>
            <a:r>
              <a:rPr lang="en-US" baseline="0" dirty="0"/>
              <a:t> a</a:t>
            </a:r>
            <a:r>
              <a:rPr lang="en-US" dirty="0"/>
              <a:t>nswering questions such as “What caused X?  What are the effects?)</a:t>
            </a:r>
            <a:r>
              <a:rPr lang="en-US" baseline="0" dirty="0"/>
              <a:t> and definition (“What is X?  How should we define it?).  Problem-Solution is essentially the same as an argument of policy.</a:t>
            </a:r>
            <a:endParaRPr lang="en-US" dirty="0"/>
          </a:p>
        </p:txBody>
      </p:sp>
      <p:sp>
        <p:nvSpPr>
          <p:cNvPr id="4" name="Slide Number Placeholder 3"/>
          <p:cNvSpPr>
            <a:spLocks noGrp="1"/>
          </p:cNvSpPr>
          <p:nvPr>
            <p:ph type="sldNum" sz="quarter" idx="10"/>
          </p:nvPr>
        </p:nvSpPr>
        <p:spPr/>
        <p:txBody>
          <a:bodyPr/>
          <a:lstStyle/>
          <a:p>
            <a:fld id="{09998E27-164E-4756-B573-5C04B6EB88E0}" type="slidenum">
              <a:rPr lang="en-US" smtClean="0"/>
              <a:t>4</a:t>
            </a:fld>
            <a:endParaRPr lang="en-US"/>
          </a:p>
        </p:txBody>
      </p:sp>
    </p:spTree>
    <p:extLst>
      <p:ext uri="{BB962C8B-B14F-4D97-AF65-F5344CB8AC3E}">
        <p14:creationId xmlns:p14="http://schemas.microsoft.com/office/powerpoint/2010/main" val="1045316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34" name="Shape 2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51" name="Shape 2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58" name="Shape 2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65" name="Shape 2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73" name="Shape 2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84" name="Shape 2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299" name="Shape 2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7502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307" name="Shape 3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320" name="Shape 3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329" name="Shape 3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338" name="Shape 3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345" name="Shape 3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90" name="Shape 9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Calibri"/>
              <a:buNone/>
              <a:defRPr/>
            </a:lvl1pPr>
            <a:lvl2pPr marL="457200" marR="0" indent="0" algn="ctr" rtl="0">
              <a:lnSpc>
                <a:spcPct val="90000"/>
              </a:lnSpc>
              <a:spcBef>
                <a:spcPts val="500"/>
              </a:spcBef>
              <a:buClr>
                <a:schemeClr val="dk1"/>
              </a:buClr>
              <a:buFont typeface="Calibri"/>
              <a:buNone/>
              <a:defRPr/>
            </a:lvl2pPr>
            <a:lvl3pPr marL="914400" marR="0" indent="0" algn="ctr" rtl="0">
              <a:lnSpc>
                <a:spcPct val="90000"/>
              </a:lnSpc>
              <a:spcBef>
                <a:spcPts val="500"/>
              </a:spcBef>
              <a:buClr>
                <a:schemeClr val="dk1"/>
              </a:buClr>
              <a:buFont typeface="Calibri"/>
              <a:buNone/>
              <a:defRPr/>
            </a:lvl3pPr>
            <a:lvl4pPr marL="1371600" marR="0" indent="0" algn="ctr" rtl="0">
              <a:lnSpc>
                <a:spcPct val="90000"/>
              </a:lnSpc>
              <a:spcBef>
                <a:spcPts val="500"/>
              </a:spcBef>
              <a:buClr>
                <a:schemeClr val="dk1"/>
              </a:buClr>
              <a:buFont typeface="Calibri"/>
              <a:buNone/>
              <a:defRPr/>
            </a:lvl4pPr>
            <a:lvl5pPr marL="1828800" marR="0" indent="0" algn="ctr" rtl="0">
              <a:lnSpc>
                <a:spcPct val="90000"/>
              </a:lnSpc>
              <a:spcBef>
                <a:spcPts val="500"/>
              </a:spcBef>
              <a:buClr>
                <a:schemeClr val="dk1"/>
              </a:buClr>
              <a:buFont typeface="Calibri"/>
              <a:buNone/>
              <a:defRPr/>
            </a:lvl5pPr>
            <a:lvl6pPr marL="2286000" marR="0" indent="0" algn="ctr" rtl="0">
              <a:lnSpc>
                <a:spcPct val="90000"/>
              </a:lnSpc>
              <a:spcBef>
                <a:spcPts val="500"/>
              </a:spcBef>
              <a:buClr>
                <a:schemeClr val="dk1"/>
              </a:buClr>
              <a:buFont typeface="Calibri"/>
              <a:buNone/>
              <a:defRPr/>
            </a:lvl6pPr>
            <a:lvl7pPr marL="2743200" marR="0" indent="0" algn="ctr" rtl="0">
              <a:lnSpc>
                <a:spcPct val="90000"/>
              </a:lnSpc>
              <a:spcBef>
                <a:spcPts val="500"/>
              </a:spcBef>
              <a:buClr>
                <a:schemeClr val="dk1"/>
              </a:buClr>
              <a:buFont typeface="Calibri"/>
              <a:buNone/>
              <a:defRPr/>
            </a:lvl7pPr>
            <a:lvl8pPr marL="3200400" marR="0" indent="0" algn="ctr" rtl="0">
              <a:lnSpc>
                <a:spcPct val="90000"/>
              </a:lnSpc>
              <a:spcBef>
                <a:spcPts val="500"/>
              </a:spcBef>
              <a:buClr>
                <a:schemeClr val="dk1"/>
              </a:buClr>
              <a:buFont typeface="Calibri"/>
              <a:buNone/>
              <a:defRPr/>
            </a:lvl8pPr>
            <a:lvl9pPr marL="3657600" marR="0" indent="0" algn="ctr" rtl="0">
              <a:lnSpc>
                <a:spcPct val="90000"/>
              </a:lnSpc>
              <a:spcBef>
                <a:spcPts val="500"/>
              </a:spcBef>
              <a:buClr>
                <a:schemeClr val="dk1"/>
              </a:buClr>
              <a:buFont typeface="Calibri"/>
              <a:buNone/>
              <a:defRPr/>
            </a:lvl9pPr>
          </a:lstStyle>
          <a:p>
            <a:endParaRPr/>
          </a:p>
        </p:txBody>
      </p:sp>
      <p:sp>
        <p:nvSpPr>
          <p:cNvPr id="17" name="Shape 1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Calibri"/>
              <a:buChar char="•"/>
              <a:defRPr/>
            </a:lvl1pPr>
            <a:lvl2pPr marL="685800" indent="-76200" algn="l" rtl="0">
              <a:lnSpc>
                <a:spcPct val="90000"/>
              </a:lnSpc>
              <a:spcBef>
                <a:spcPts val="500"/>
              </a:spcBef>
              <a:buClr>
                <a:schemeClr val="dk1"/>
              </a:buClr>
              <a:buFont typeface="Calibri"/>
              <a:buChar char="•"/>
              <a:defRPr/>
            </a:lvl2pPr>
            <a:lvl3pPr marL="1143000" indent="-101600" algn="l" rtl="0">
              <a:lnSpc>
                <a:spcPct val="90000"/>
              </a:lnSpc>
              <a:spcBef>
                <a:spcPts val="500"/>
              </a:spcBef>
              <a:buClr>
                <a:schemeClr val="dk1"/>
              </a:buClr>
              <a:buFont typeface="Calibri"/>
              <a:buChar char="•"/>
              <a:defRPr/>
            </a:lvl3pPr>
            <a:lvl4pPr marL="1600200" indent="-114300" algn="l" rtl="0">
              <a:lnSpc>
                <a:spcPct val="90000"/>
              </a:lnSpc>
              <a:spcBef>
                <a:spcPts val="500"/>
              </a:spcBef>
              <a:buClr>
                <a:schemeClr val="dk1"/>
              </a:buClr>
              <a:buFont typeface="Calibri"/>
              <a:buChar char="•"/>
              <a:defRPr/>
            </a:lvl4pPr>
            <a:lvl5pPr marL="2057400" indent="-114300" algn="l" rtl="0">
              <a:lnSpc>
                <a:spcPct val="90000"/>
              </a:lnSpc>
              <a:spcBef>
                <a:spcPts val="500"/>
              </a:spcBef>
              <a:buClr>
                <a:schemeClr val="dk1"/>
              </a:buClr>
              <a:buFont typeface="Calibri"/>
              <a:buChar char="•"/>
              <a:defRPr/>
            </a:lvl5pPr>
            <a:lvl6pPr marL="2514600" indent="-114300" algn="l" rtl="0">
              <a:lnSpc>
                <a:spcPct val="90000"/>
              </a:lnSpc>
              <a:spcBef>
                <a:spcPts val="500"/>
              </a:spcBef>
              <a:buClr>
                <a:schemeClr val="dk1"/>
              </a:buClr>
              <a:buFont typeface="Calibri"/>
              <a:buChar char="•"/>
              <a:defRPr/>
            </a:lvl6pPr>
            <a:lvl7pPr marL="2971800" indent="-114300" algn="l" rtl="0">
              <a:lnSpc>
                <a:spcPct val="90000"/>
              </a:lnSpc>
              <a:spcBef>
                <a:spcPts val="500"/>
              </a:spcBef>
              <a:buClr>
                <a:schemeClr val="dk1"/>
              </a:buClr>
              <a:buFont typeface="Calibri"/>
              <a:buChar char="•"/>
              <a:defRPr/>
            </a:lvl7pPr>
            <a:lvl8pPr marL="3429000" indent="-114300" algn="l" rtl="0">
              <a:lnSpc>
                <a:spcPct val="90000"/>
              </a:lnSpc>
              <a:spcBef>
                <a:spcPts val="500"/>
              </a:spcBef>
              <a:buClr>
                <a:schemeClr val="dk1"/>
              </a:buClr>
              <a:buFont typeface="Calibri"/>
              <a:buChar char="•"/>
              <a:defRPr/>
            </a:lvl8pPr>
            <a:lvl9pPr marL="3886200" indent="-114300" algn="l" rtl="0">
              <a:lnSpc>
                <a:spcPct val="90000"/>
              </a:lnSpc>
              <a:spcBef>
                <a:spcPts val="500"/>
              </a:spcBef>
              <a:buClr>
                <a:schemeClr val="dk1"/>
              </a:buClr>
              <a:buFont typeface="Calibri"/>
              <a:buChar char="•"/>
              <a:defRPr/>
            </a:lvl9pPr>
          </a:lstStyle>
          <a:p>
            <a:endParaRPr/>
          </a:p>
        </p:txBody>
      </p:sp>
      <p:sp>
        <p:nvSpPr>
          <p:cNvPr id="74" name="Shape 7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Calibri"/>
              <a:buChar char="•"/>
              <a:defRPr/>
            </a:lvl1pPr>
            <a:lvl2pPr marL="685800" indent="-76200" algn="l" rtl="0">
              <a:lnSpc>
                <a:spcPct val="90000"/>
              </a:lnSpc>
              <a:spcBef>
                <a:spcPts val="500"/>
              </a:spcBef>
              <a:buClr>
                <a:schemeClr val="dk1"/>
              </a:buClr>
              <a:buFont typeface="Calibri"/>
              <a:buChar char="•"/>
              <a:defRPr/>
            </a:lvl2pPr>
            <a:lvl3pPr marL="1143000" indent="-101600" algn="l" rtl="0">
              <a:lnSpc>
                <a:spcPct val="90000"/>
              </a:lnSpc>
              <a:spcBef>
                <a:spcPts val="500"/>
              </a:spcBef>
              <a:buClr>
                <a:schemeClr val="dk1"/>
              </a:buClr>
              <a:buFont typeface="Calibri"/>
              <a:buChar char="•"/>
              <a:defRPr/>
            </a:lvl3pPr>
            <a:lvl4pPr marL="1600200" indent="-114300" algn="l" rtl="0">
              <a:lnSpc>
                <a:spcPct val="90000"/>
              </a:lnSpc>
              <a:spcBef>
                <a:spcPts val="500"/>
              </a:spcBef>
              <a:buClr>
                <a:schemeClr val="dk1"/>
              </a:buClr>
              <a:buFont typeface="Calibri"/>
              <a:buChar char="•"/>
              <a:defRPr/>
            </a:lvl4pPr>
            <a:lvl5pPr marL="2057400" indent="-114300" algn="l" rtl="0">
              <a:lnSpc>
                <a:spcPct val="90000"/>
              </a:lnSpc>
              <a:spcBef>
                <a:spcPts val="500"/>
              </a:spcBef>
              <a:buClr>
                <a:schemeClr val="dk1"/>
              </a:buClr>
              <a:buFont typeface="Calibri"/>
              <a:buChar char="•"/>
              <a:defRPr/>
            </a:lvl5pPr>
            <a:lvl6pPr marL="2514600" indent="-114300" algn="l" rtl="0">
              <a:lnSpc>
                <a:spcPct val="90000"/>
              </a:lnSpc>
              <a:spcBef>
                <a:spcPts val="500"/>
              </a:spcBef>
              <a:buClr>
                <a:schemeClr val="dk1"/>
              </a:buClr>
              <a:buFont typeface="Calibri"/>
              <a:buChar char="•"/>
              <a:defRPr/>
            </a:lvl6pPr>
            <a:lvl7pPr marL="2971800" indent="-114300" algn="l" rtl="0">
              <a:lnSpc>
                <a:spcPct val="90000"/>
              </a:lnSpc>
              <a:spcBef>
                <a:spcPts val="500"/>
              </a:spcBef>
              <a:buClr>
                <a:schemeClr val="dk1"/>
              </a:buClr>
              <a:buFont typeface="Calibri"/>
              <a:buChar char="•"/>
              <a:defRPr/>
            </a:lvl7pPr>
            <a:lvl8pPr marL="3429000" indent="-114300" algn="l" rtl="0">
              <a:lnSpc>
                <a:spcPct val="90000"/>
              </a:lnSpc>
              <a:spcBef>
                <a:spcPts val="500"/>
              </a:spcBef>
              <a:buClr>
                <a:schemeClr val="dk1"/>
              </a:buClr>
              <a:buFont typeface="Calibri"/>
              <a:buChar char="•"/>
              <a:defRPr/>
            </a:lvl8pPr>
            <a:lvl9pPr marL="3886200" indent="-114300" algn="l" rtl="0">
              <a:lnSpc>
                <a:spcPct val="90000"/>
              </a:lnSpc>
              <a:spcBef>
                <a:spcPts val="500"/>
              </a:spcBef>
              <a:buClr>
                <a:schemeClr val="dk1"/>
              </a:buClr>
              <a:buFont typeface="Calibri"/>
              <a:buChar char="•"/>
              <a:defRPr/>
            </a:lvl9pPr>
          </a:lstStyle>
          <a:p>
            <a:endParaRPr/>
          </a:p>
        </p:txBody>
      </p:sp>
      <p:sp>
        <p:nvSpPr>
          <p:cNvPr id="80" name="Shape 8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Calibri"/>
              <a:buChar char="•"/>
              <a:defRPr/>
            </a:lvl1pPr>
            <a:lvl2pPr marL="685800" indent="-76200" algn="l" rtl="0">
              <a:lnSpc>
                <a:spcPct val="90000"/>
              </a:lnSpc>
              <a:spcBef>
                <a:spcPts val="500"/>
              </a:spcBef>
              <a:buClr>
                <a:schemeClr val="dk1"/>
              </a:buClr>
              <a:buFont typeface="Calibri"/>
              <a:buChar char="•"/>
              <a:defRPr/>
            </a:lvl2pPr>
            <a:lvl3pPr marL="1143000" indent="-101600" algn="l" rtl="0">
              <a:lnSpc>
                <a:spcPct val="90000"/>
              </a:lnSpc>
              <a:spcBef>
                <a:spcPts val="500"/>
              </a:spcBef>
              <a:buClr>
                <a:schemeClr val="dk1"/>
              </a:buClr>
              <a:buFont typeface="Calibri"/>
              <a:buChar char="•"/>
              <a:defRPr/>
            </a:lvl3pPr>
            <a:lvl4pPr marL="1600200" indent="-114300" algn="l" rtl="0">
              <a:lnSpc>
                <a:spcPct val="90000"/>
              </a:lnSpc>
              <a:spcBef>
                <a:spcPts val="500"/>
              </a:spcBef>
              <a:buClr>
                <a:schemeClr val="dk1"/>
              </a:buClr>
              <a:buFont typeface="Calibri"/>
              <a:buChar char="•"/>
              <a:defRPr/>
            </a:lvl4pPr>
            <a:lvl5pPr marL="2057400" indent="-114300" algn="l" rtl="0">
              <a:lnSpc>
                <a:spcPct val="90000"/>
              </a:lnSpc>
              <a:spcBef>
                <a:spcPts val="500"/>
              </a:spcBef>
              <a:buClr>
                <a:schemeClr val="dk1"/>
              </a:buClr>
              <a:buFont typeface="Calibri"/>
              <a:buChar char="•"/>
              <a:defRPr/>
            </a:lvl5pPr>
            <a:lvl6pPr marL="2514600" indent="-114300" algn="l" rtl="0">
              <a:lnSpc>
                <a:spcPct val="90000"/>
              </a:lnSpc>
              <a:spcBef>
                <a:spcPts val="500"/>
              </a:spcBef>
              <a:buClr>
                <a:schemeClr val="dk1"/>
              </a:buClr>
              <a:buFont typeface="Calibri"/>
              <a:buChar char="•"/>
              <a:defRPr/>
            </a:lvl6pPr>
            <a:lvl7pPr marL="2971800" indent="-114300" algn="l" rtl="0">
              <a:lnSpc>
                <a:spcPct val="90000"/>
              </a:lnSpc>
              <a:spcBef>
                <a:spcPts val="500"/>
              </a:spcBef>
              <a:buClr>
                <a:schemeClr val="dk1"/>
              </a:buClr>
              <a:buFont typeface="Calibri"/>
              <a:buChar char="•"/>
              <a:defRPr/>
            </a:lvl7pPr>
            <a:lvl8pPr marL="3429000" indent="-114300" algn="l" rtl="0">
              <a:lnSpc>
                <a:spcPct val="90000"/>
              </a:lnSpc>
              <a:spcBef>
                <a:spcPts val="500"/>
              </a:spcBef>
              <a:buClr>
                <a:schemeClr val="dk1"/>
              </a:buClr>
              <a:buFont typeface="Calibri"/>
              <a:buChar char="•"/>
              <a:defRPr/>
            </a:lvl8pPr>
            <a:lvl9pPr marL="3886200" indent="-114300" algn="l" rtl="0">
              <a:lnSpc>
                <a:spcPct val="90000"/>
              </a:lnSpc>
              <a:spcBef>
                <a:spcPts val="500"/>
              </a:spcBef>
              <a:buClr>
                <a:schemeClr val="dk1"/>
              </a:buClr>
              <a:buFont typeface="Calibri"/>
              <a:buChar char="•"/>
              <a:defRPr/>
            </a:lvl9pPr>
          </a:lstStyle>
          <a:p>
            <a:endParaRPr/>
          </a:p>
        </p:txBody>
      </p:sp>
      <p:sp>
        <p:nvSpPr>
          <p:cNvPr id="23" name="Shape 2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Calibri"/>
              <a:buChar char="•"/>
              <a:defRPr/>
            </a:lvl1pPr>
            <a:lvl2pPr marL="685800" indent="-76200" algn="l" rtl="0">
              <a:lnSpc>
                <a:spcPct val="90000"/>
              </a:lnSpc>
              <a:spcBef>
                <a:spcPts val="500"/>
              </a:spcBef>
              <a:buClr>
                <a:schemeClr val="dk1"/>
              </a:buClr>
              <a:buFont typeface="Calibri"/>
              <a:buChar char="•"/>
              <a:defRPr/>
            </a:lvl2pPr>
            <a:lvl3pPr marL="1143000" indent="-101600" algn="l" rtl="0">
              <a:lnSpc>
                <a:spcPct val="90000"/>
              </a:lnSpc>
              <a:spcBef>
                <a:spcPts val="500"/>
              </a:spcBef>
              <a:buClr>
                <a:schemeClr val="dk1"/>
              </a:buClr>
              <a:buFont typeface="Calibri"/>
              <a:buChar char="•"/>
              <a:defRPr/>
            </a:lvl3pPr>
            <a:lvl4pPr marL="1600200" indent="-114300" algn="l" rtl="0">
              <a:lnSpc>
                <a:spcPct val="90000"/>
              </a:lnSpc>
              <a:spcBef>
                <a:spcPts val="500"/>
              </a:spcBef>
              <a:buClr>
                <a:schemeClr val="dk1"/>
              </a:buClr>
              <a:buFont typeface="Calibri"/>
              <a:buChar char="•"/>
              <a:defRPr/>
            </a:lvl4pPr>
            <a:lvl5pPr marL="2057400" indent="-114300" algn="l" rtl="0">
              <a:lnSpc>
                <a:spcPct val="90000"/>
              </a:lnSpc>
              <a:spcBef>
                <a:spcPts val="500"/>
              </a:spcBef>
              <a:buClr>
                <a:schemeClr val="dk1"/>
              </a:buClr>
              <a:buFont typeface="Calibri"/>
              <a:buChar char="•"/>
              <a:defRPr/>
            </a:lvl5pPr>
            <a:lvl6pPr marL="2514600" indent="-114300" algn="l" rtl="0">
              <a:lnSpc>
                <a:spcPct val="90000"/>
              </a:lnSpc>
              <a:spcBef>
                <a:spcPts val="500"/>
              </a:spcBef>
              <a:buClr>
                <a:schemeClr val="dk1"/>
              </a:buClr>
              <a:buFont typeface="Calibri"/>
              <a:buChar char="•"/>
              <a:defRPr/>
            </a:lvl6pPr>
            <a:lvl7pPr marL="2971800" indent="-114300" algn="l" rtl="0">
              <a:lnSpc>
                <a:spcPct val="90000"/>
              </a:lnSpc>
              <a:spcBef>
                <a:spcPts val="500"/>
              </a:spcBef>
              <a:buClr>
                <a:schemeClr val="dk1"/>
              </a:buClr>
              <a:buFont typeface="Calibri"/>
              <a:buChar char="•"/>
              <a:defRPr/>
            </a:lvl7pPr>
            <a:lvl8pPr marL="3429000" indent="-114300" algn="l" rtl="0">
              <a:lnSpc>
                <a:spcPct val="90000"/>
              </a:lnSpc>
              <a:spcBef>
                <a:spcPts val="500"/>
              </a:spcBef>
              <a:buClr>
                <a:schemeClr val="dk1"/>
              </a:buClr>
              <a:buFont typeface="Calibri"/>
              <a:buChar char="•"/>
              <a:defRPr/>
            </a:lvl8pPr>
            <a:lvl9pPr marL="3886200" indent="-114300" algn="l" rtl="0">
              <a:lnSpc>
                <a:spcPct val="90000"/>
              </a:lnSpc>
              <a:spcBef>
                <a:spcPts val="500"/>
              </a:spcBef>
              <a:buClr>
                <a:schemeClr val="dk1"/>
              </a:buClr>
              <a:buFont typeface="Calibri"/>
              <a:buChar char="•"/>
              <a:defRPr/>
            </a:lvl9pPr>
          </a:lstStyle>
          <a:p>
            <a:endParaRPr/>
          </a:p>
        </p:txBody>
      </p:sp>
      <p:sp>
        <p:nvSpPr>
          <p:cNvPr id="35" name="Shape 35"/>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Calibri"/>
              <a:buChar char="•"/>
              <a:defRPr/>
            </a:lvl1pPr>
            <a:lvl2pPr marL="685800" indent="-76200" algn="l" rtl="0">
              <a:lnSpc>
                <a:spcPct val="90000"/>
              </a:lnSpc>
              <a:spcBef>
                <a:spcPts val="500"/>
              </a:spcBef>
              <a:buClr>
                <a:schemeClr val="dk1"/>
              </a:buClr>
              <a:buFont typeface="Calibri"/>
              <a:buChar char="•"/>
              <a:defRPr/>
            </a:lvl2pPr>
            <a:lvl3pPr marL="1143000" indent="-101600" algn="l" rtl="0">
              <a:lnSpc>
                <a:spcPct val="90000"/>
              </a:lnSpc>
              <a:spcBef>
                <a:spcPts val="500"/>
              </a:spcBef>
              <a:buClr>
                <a:schemeClr val="dk1"/>
              </a:buClr>
              <a:buFont typeface="Calibri"/>
              <a:buChar char="•"/>
              <a:defRPr/>
            </a:lvl3pPr>
            <a:lvl4pPr marL="1600200" indent="-114300" algn="l" rtl="0">
              <a:lnSpc>
                <a:spcPct val="90000"/>
              </a:lnSpc>
              <a:spcBef>
                <a:spcPts val="500"/>
              </a:spcBef>
              <a:buClr>
                <a:schemeClr val="dk1"/>
              </a:buClr>
              <a:buFont typeface="Calibri"/>
              <a:buChar char="•"/>
              <a:defRPr/>
            </a:lvl4pPr>
            <a:lvl5pPr marL="2057400" indent="-114300" algn="l" rtl="0">
              <a:lnSpc>
                <a:spcPct val="90000"/>
              </a:lnSpc>
              <a:spcBef>
                <a:spcPts val="500"/>
              </a:spcBef>
              <a:buClr>
                <a:schemeClr val="dk1"/>
              </a:buClr>
              <a:buFont typeface="Calibri"/>
              <a:buChar char="•"/>
              <a:defRPr/>
            </a:lvl5pPr>
            <a:lvl6pPr marL="2514600" indent="-114300" algn="l" rtl="0">
              <a:lnSpc>
                <a:spcPct val="90000"/>
              </a:lnSpc>
              <a:spcBef>
                <a:spcPts val="500"/>
              </a:spcBef>
              <a:buClr>
                <a:schemeClr val="dk1"/>
              </a:buClr>
              <a:buFont typeface="Calibri"/>
              <a:buChar char="•"/>
              <a:defRPr/>
            </a:lvl6pPr>
            <a:lvl7pPr marL="2971800" indent="-114300" algn="l" rtl="0">
              <a:lnSpc>
                <a:spcPct val="90000"/>
              </a:lnSpc>
              <a:spcBef>
                <a:spcPts val="500"/>
              </a:spcBef>
              <a:buClr>
                <a:schemeClr val="dk1"/>
              </a:buClr>
              <a:buFont typeface="Calibri"/>
              <a:buChar char="•"/>
              <a:defRPr/>
            </a:lvl7pPr>
            <a:lvl8pPr marL="3429000" indent="-114300" algn="l" rtl="0">
              <a:lnSpc>
                <a:spcPct val="90000"/>
              </a:lnSpc>
              <a:spcBef>
                <a:spcPts val="500"/>
              </a:spcBef>
              <a:buClr>
                <a:schemeClr val="dk1"/>
              </a:buClr>
              <a:buFont typeface="Calibri"/>
              <a:buChar char="•"/>
              <a:defRPr/>
            </a:lvl8pPr>
            <a:lvl9pPr marL="3886200" indent="-114300" algn="l" rtl="0">
              <a:lnSpc>
                <a:spcPct val="90000"/>
              </a:lnSpc>
              <a:spcBef>
                <a:spcPts val="500"/>
              </a:spcBef>
              <a:buClr>
                <a:schemeClr val="dk1"/>
              </a:buClr>
              <a:buFont typeface="Calibri"/>
              <a:buChar char="•"/>
              <a:defRPr/>
            </a:lvl9pPr>
          </a:lstStyle>
          <a:p>
            <a:endParaRPr/>
          </a:p>
        </p:txBody>
      </p:sp>
      <p:sp>
        <p:nvSpPr>
          <p:cNvPr id="36" name="Shape 3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Calibri"/>
              <a:buChar char="•"/>
              <a:defRPr/>
            </a:lvl1pPr>
            <a:lvl2pPr marL="685800" indent="-76200" algn="l" rtl="0">
              <a:lnSpc>
                <a:spcPct val="90000"/>
              </a:lnSpc>
              <a:spcBef>
                <a:spcPts val="500"/>
              </a:spcBef>
              <a:buClr>
                <a:schemeClr val="dk1"/>
              </a:buClr>
              <a:buFont typeface="Calibri"/>
              <a:buChar char="•"/>
              <a:defRPr/>
            </a:lvl2pPr>
            <a:lvl3pPr marL="1143000" indent="-101600" algn="l" rtl="0">
              <a:lnSpc>
                <a:spcPct val="90000"/>
              </a:lnSpc>
              <a:spcBef>
                <a:spcPts val="500"/>
              </a:spcBef>
              <a:buClr>
                <a:schemeClr val="dk1"/>
              </a:buClr>
              <a:buFont typeface="Calibri"/>
              <a:buChar char="•"/>
              <a:defRPr/>
            </a:lvl3pPr>
            <a:lvl4pPr marL="1600200" indent="-114300" algn="l" rtl="0">
              <a:lnSpc>
                <a:spcPct val="90000"/>
              </a:lnSpc>
              <a:spcBef>
                <a:spcPts val="500"/>
              </a:spcBef>
              <a:buClr>
                <a:schemeClr val="dk1"/>
              </a:buClr>
              <a:buFont typeface="Calibri"/>
              <a:buChar char="•"/>
              <a:defRPr/>
            </a:lvl4pPr>
            <a:lvl5pPr marL="2057400" indent="-114300" algn="l" rtl="0">
              <a:lnSpc>
                <a:spcPct val="90000"/>
              </a:lnSpc>
              <a:spcBef>
                <a:spcPts val="500"/>
              </a:spcBef>
              <a:buClr>
                <a:schemeClr val="dk1"/>
              </a:buClr>
              <a:buFont typeface="Calibri"/>
              <a:buChar char="•"/>
              <a:defRPr/>
            </a:lvl5pPr>
            <a:lvl6pPr marL="2514600" indent="-114300" algn="l" rtl="0">
              <a:lnSpc>
                <a:spcPct val="90000"/>
              </a:lnSpc>
              <a:spcBef>
                <a:spcPts val="500"/>
              </a:spcBef>
              <a:buClr>
                <a:schemeClr val="dk1"/>
              </a:buClr>
              <a:buFont typeface="Calibri"/>
              <a:buChar char="•"/>
              <a:defRPr/>
            </a:lvl6pPr>
            <a:lvl7pPr marL="2971800" indent="-114300" algn="l" rtl="0">
              <a:lnSpc>
                <a:spcPct val="90000"/>
              </a:lnSpc>
              <a:spcBef>
                <a:spcPts val="500"/>
              </a:spcBef>
              <a:buClr>
                <a:schemeClr val="dk1"/>
              </a:buClr>
              <a:buFont typeface="Calibri"/>
              <a:buChar char="•"/>
              <a:defRPr/>
            </a:lvl7pPr>
            <a:lvl8pPr marL="3429000" indent="-114300" algn="l" rtl="0">
              <a:lnSpc>
                <a:spcPct val="90000"/>
              </a:lnSpc>
              <a:spcBef>
                <a:spcPts val="500"/>
              </a:spcBef>
              <a:buClr>
                <a:schemeClr val="dk1"/>
              </a:buClr>
              <a:buFont typeface="Calibri"/>
              <a:buChar char="•"/>
              <a:defRPr/>
            </a:lvl8pPr>
            <a:lvl9pPr marL="3886200" indent="-114300" algn="l" rtl="0">
              <a:lnSpc>
                <a:spcPct val="90000"/>
              </a:lnSpc>
              <a:spcBef>
                <a:spcPts val="500"/>
              </a:spcBef>
              <a:buClr>
                <a:schemeClr val="dk1"/>
              </a:buClr>
              <a:buFont typeface="Calibri"/>
              <a:buChar char="•"/>
              <a:defRPr/>
            </a:lvl9pPr>
          </a:lstStyle>
          <a:p>
            <a:endParaRPr/>
          </a:p>
        </p:txBody>
      </p:sp>
      <p:sp>
        <p:nvSpPr>
          <p:cNvPr id="43" name="Shape 43"/>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Calibri"/>
              <a:buChar char="•"/>
              <a:defRPr/>
            </a:lvl1pPr>
            <a:lvl2pPr marL="685800" indent="-76200" algn="l" rtl="0">
              <a:lnSpc>
                <a:spcPct val="90000"/>
              </a:lnSpc>
              <a:spcBef>
                <a:spcPts val="500"/>
              </a:spcBef>
              <a:buClr>
                <a:schemeClr val="dk1"/>
              </a:buClr>
              <a:buFont typeface="Calibri"/>
              <a:buChar char="•"/>
              <a:defRPr/>
            </a:lvl2pPr>
            <a:lvl3pPr marL="1143000" indent="-101600" algn="l" rtl="0">
              <a:lnSpc>
                <a:spcPct val="90000"/>
              </a:lnSpc>
              <a:spcBef>
                <a:spcPts val="500"/>
              </a:spcBef>
              <a:buClr>
                <a:schemeClr val="dk1"/>
              </a:buClr>
              <a:buFont typeface="Calibri"/>
              <a:buChar char="•"/>
              <a:defRPr/>
            </a:lvl3pPr>
            <a:lvl4pPr marL="1600200" indent="-114300" algn="l" rtl="0">
              <a:lnSpc>
                <a:spcPct val="90000"/>
              </a:lnSpc>
              <a:spcBef>
                <a:spcPts val="500"/>
              </a:spcBef>
              <a:buClr>
                <a:schemeClr val="dk1"/>
              </a:buClr>
              <a:buFont typeface="Calibri"/>
              <a:buChar char="•"/>
              <a:defRPr/>
            </a:lvl4pPr>
            <a:lvl5pPr marL="2057400" indent="-114300" algn="l" rtl="0">
              <a:lnSpc>
                <a:spcPct val="90000"/>
              </a:lnSpc>
              <a:spcBef>
                <a:spcPts val="500"/>
              </a:spcBef>
              <a:buClr>
                <a:schemeClr val="dk1"/>
              </a:buClr>
              <a:buFont typeface="Calibri"/>
              <a:buChar char="•"/>
              <a:defRPr/>
            </a:lvl5pPr>
            <a:lvl6pPr marL="2514600" indent="-114300" algn="l" rtl="0">
              <a:lnSpc>
                <a:spcPct val="90000"/>
              </a:lnSpc>
              <a:spcBef>
                <a:spcPts val="500"/>
              </a:spcBef>
              <a:buClr>
                <a:schemeClr val="dk1"/>
              </a:buClr>
              <a:buFont typeface="Calibri"/>
              <a:buChar char="•"/>
              <a:defRPr/>
            </a:lvl6pPr>
            <a:lvl7pPr marL="2971800" indent="-114300" algn="l" rtl="0">
              <a:lnSpc>
                <a:spcPct val="90000"/>
              </a:lnSpc>
              <a:spcBef>
                <a:spcPts val="500"/>
              </a:spcBef>
              <a:buClr>
                <a:schemeClr val="dk1"/>
              </a:buClr>
              <a:buFont typeface="Calibri"/>
              <a:buChar char="•"/>
              <a:defRPr/>
            </a:lvl7pPr>
            <a:lvl8pPr marL="3429000" indent="-114300" algn="l" rtl="0">
              <a:lnSpc>
                <a:spcPct val="90000"/>
              </a:lnSpc>
              <a:spcBef>
                <a:spcPts val="500"/>
              </a:spcBef>
              <a:buClr>
                <a:schemeClr val="dk1"/>
              </a:buClr>
              <a:buFont typeface="Calibri"/>
              <a:buChar char="•"/>
              <a:defRPr/>
            </a:lvl8pPr>
            <a:lvl9pPr marL="3886200" indent="-114300" algn="l" rtl="0">
              <a:lnSpc>
                <a:spcPct val="90000"/>
              </a:lnSpc>
              <a:spcBef>
                <a:spcPts val="500"/>
              </a:spcBef>
              <a:buClr>
                <a:schemeClr val="dk1"/>
              </a:buClr>
              <a:buFont typeface="Calibri"/>
              <a:buChar char="•"/>
              <a:defRPr/>
            </a:lvl9pPr>
          </a:lstStyle>
          <a:p>
            <a:endParaRPr/>
          </a:p>
        </p:txBody>
      </p:sp>
      <p:sp>
        <p:nvSpPr>
          <p:cNvPr id="45" name="Shape 4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5183187" y="987425"/>
            <a:ext cx="6172199" cy="4873624"/>
          </a:xfrm>
          <a:prstGeom prst="rect">
            <a:avLst/>
          </a:prstGeom>
          <a:noFill/>
          <a:ln>
            <a:noFill/>
          </a:ln>
        </p:spPr>
      </p:sp>
      <p:sp>
        <p:nvSpPr>
          <p:cNvPr id="67" name="Shape 67"/>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Calibri"/>
              <a:buChar char="•"/>
              <a:defRPr/>
            </a:lvl1pPr>
            <a:lvl2pPr marL="685800" marR="0" indent="-76200" algn="l" rtl="0">
              <a:lnSpc>
                <a:spcPct val="90000"/>
              </a:lnSpc>
              <a:spcBef>
                <a:spcPts val="500"/>
              </a:spcBef>
              <a:buClr>
                <a:schemeClr val="dk1"/>
              </a:buClr>
              <a:buFont typeface="Calibri"/>
              <a:buChar char="•"/>
              <a:defRPr/>
            </a:lvl2pPr>
            <a:lvl3pPr marL="1143000" marR="0" indent="-101600" algn="l" rtl="0">
              <a:lnSpc>
                <a:spcPct val="90000"/>
              </a:lnSpc>
              <a:spcBef>
                <a:spcPts val="500"/>
              </a:spcBef>
              <a:buClr>
                <a:schemeClr val="dk1"/>
              </a:buClr>
              <a:buFont typeface="Calibri"/>
              <a:buChar char="•"/>
              <a:defRPr/>
            </a:lvl3pPr>
            <a:lvl4pPr marL="1600200" marR="0" indent="-114300" algn="l" rtl="0">
              <a:lnSpc>
                <a:spcPct val="90000"/>
              </a:lnSpc>
              <a:spcBef>
                <a:spcPts val="500"/>
              </a:spcBef>
              <a:buClr>
                <a:schemeClr val="dk1"/>
              </a:buClr>
              <a:buFont typeface="Calibri"/>
              <a:buChar char="•"/>
              <a:defRPr/>
            </a:lvl4pPr>
            <a:lvl5pPr marL="2057400" marR="0" indent="-114300" algn="l" rtl="0">
              <a:lnSpc>
                <a:spcPct val="90000"/>
              </a:lnSpc>
              <a:spcBef>
                <a:spcPts val="500"/>
              </a:spcBef>
              <a:buClr>
                <a:schemeClr val="dk1"/>
              </a:buClr>
              <a:buFont typeface="Calibri"/>
              <a:buChar char="•"/>
              <a:defRPr/>
            </a:lvl5pPr>
            <a:lvl6pPr marL="2514600" marR="0" indent="-114300" algn="l" rtl="0">
              <a:lnSpc>
                <a:spcPct val="90000"/>
              </a:lnSpc>
              <a:spcBef>
                <a:spcPts val="500"/>
              </a:spcBef>
              <a:buClr>
                <a:schemeClr val="dk1"/>
              </a:buClr>
              <a:buFont typeface="Calibri"/>
              <a:buChar char="•"/>
              <a:defRPr/>
            </a:lvl6pPr>
            <a:lvl7pPr marL="2971800" marR="0" indent="-114300" algn="l" rtl="0">
              <a:lnSpc>
                <a:spcPct val="90000"/>
              </a:lnSpc>
              <a:spcBef>
                <a:spcPts val="500"/>
              </a:spcBef>
              <a:buClr>
                <a:schemeClr val="dk1"/>
              </a:buClr>
              <a:buFont typeface="Calibri"/>
              <a:buChar char="•"/>
              <a:defRPr/>
            </a:lvl7pPr>
            <a:lvl8pPr marL="3429000" marR="0" indent="-114300" algn="l" rtl="0">
              <a:lnSpc>
                <a:spcPct val="90000"/>
              </a:lnSpc>
              <a:spcBef>
                <a:spcPts val="500"/>
              </a:spcBef>
              <a:buClr>
                <a:schemeClr val="dk1"/>
              </a:buClr>
              <a:buFont typeface="Calibri"/>
              <a:buChar char="•"/>
              <a:defRPr/>
            </a:lvl8pPr>
            <a:lvl9pPr marL="3886200" marR="0" indent="-114300" algn="l" rtl="0">
              <a:lnSpc>
                <a:spcPct val="90000"/>
              </a:lnSpc>
              <a:spcBef>
                <a:spcPts val="500"/>
              </a:spcBef>
              <a:buClr>
                <a:schemeClr val="dk1"/>
              </a:buClr>
              <a:buFont typeface="Calibri"/>
              <a:buChar char="•"/>
              <a:defRPr/>
            </a:lvl9pPr>
          </a:lstStyle>
          <a:p>
            <a:endParaRPr/>
          </a:p>
        </p:txBody>
      </p:sp>
      <p:sp>
        <p:nvSpPr>
          <p:cNvPr id="11" name="Shape 1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spn.go.com/college-football/story/_/id/10677763/northwestern-wildcats-football-players-win-bid-unioniz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nydailynews.com/sports/college/bondy-paying-college-players-game-article-1.1736195" TargetMode="External"/><Relationship Id="rId4" Type="http://schemas.openxmlformats.org/officeDocument/2006/relationships/hyperlink" Target="http://www.theatlantic.com/entertainment/archive/2014/04/of-course-student-athletes-are-university-employees/36006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Claim?</a:t>
            </a:r>
          </a:p>
        </p:txBody>
      </p:sp>
      <p:sp>
        <p:nvSpPr>
          <p:cNvPr id="3" name="Content Placeholder 2"/>
          <p:cNvSpPr>
            <a:spLocks noGrp="1"/>
          </p:cNvSpPr>
          <p:nvPr>
            <p:ph idx="1"/>
          </p:nvPr>
        </p:nvSpPr>
        <p:spPr>
          <a:xfrm>
            <a:off x="1981200" y="2514601"/>
            <a:ext cx="8229600" cy="3611563"/>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 Resource for Use with CRWP Mini-Units and Materials</a:t>
            </a:r>
          </a:p>
          <a:p>
            <a:pPr marL="0" indent="0" algn="ctr">
              <a:buNone/>
            </a:pPr>
            <a:endParaRPr lang="en-US" dirty="0"/>
          </a:p>
          <a:p>
            <a:pPr marL="0" indent="0" algn="ctr">
              <a:buNone/>
            </a:pPr>
            <a:endParaRPr lang="en-US" dirty="0"/>
          </a:p>
          <a:p>
            <a:pPr marL="0" indent="0" algn="ctr">
              <a:buNone/>
            </a:pPr>
            <a:r>
              <a:rPr lang="en-US" dirty="0"/>
              <a:t>Jean Wolph</a:t>
            </a:r>
          </a:p>
          <a:p>
            <a:pPr marL="0" indent="0" algn="ctr">
              <a:buNone/>
            </a:pPr>
            <a:r>
              <a:rPr lang="en-US" dirty="0"/>
              <a:t>NWP College-Ready Writers Program</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334"/>
          <a:stretch/>
        </p:blipFill>
        <p:spPr>
          <a:xfrm>
            <a:off x="4667250" y="1384981"/>
            <a:ext cx="2857500" cy="2647950"/>
          </a:xfrm>
          <a:prstGeom prst="rect">
            <a:avLst/>
          </a:prstGeom>
        </p:spPr>
      </p:pic>
    </p:spTree>
    <p:extLst>
      <p:ext uri="{BB962C8B-B14F-4D97-AF65-F5344CB8AC3E}">
        <p14:creationId xmlns:p14="http://schemas.microsoft.com/office/powerpoint/2010/main" val="103914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5" y="1085850"/>
            <a:ext cx="8229600" cy="742800"/>
          </a:xfrm>
        </p:spPr>
        <p:txBody>
          <a:bodyPr>
            <a:normAutofit/>
          </a:bodyPr>
          <a:lstStyle/>
          <a:p>
            <a:r>
              <a:rPr lang="en-US" b="1" dirty="0"/>
              <a:t>Refining Our Claims</a:t>
            </a:r>
            <a:endParaRPr lang="en-US" b="1" i="1" u="sng" dirty="0"/>
          </a:p>
        </p:txBody>
      </p:sp>
      <p:sp>
        <p:nvSpPr>
          <p:cNvPr id="3" name="Content Placeholder 2"/>
          <p:cNvSpPr>
            <a:spLocks noGrp="1"/>
          </p:cNvSpPr>
          <p:nvPr>
            <p:ph idx="1"/>
          </p:nvPr>
        </p:nvSpPr>
        <p:spPr>
          <a:xfrm>
            <a:off x="1981201" y="2667000"/>
            <a:ext cx="8539843" cy="2909206"/>
          </a:xfrm>
        </p:spPr>
        <p:txBody>
          <a:bodyPr>
            <a:noAutofit/>
          </a:bodyPr>
          <a:lstStyle/>
          <a:p>
            <a:r>
              <a:rPr lang="en-US" sz="1800" b="1" dirty="0"/>
              <a:t>Try frames such as these to narrow your focus, acknowledge the opposition, and/or limit the claim:</a:t>
            </a:r>
          </a:p>
          <a:p>
            <a:endParaRPr lang="en-US" sz="1800" b="1" dirty="0"/>
          </a:p>
          <a:p>
            <a:pPr lvl="3">
              <a:buFont typeface="Wingdings" panose="05000000000000000000" pitchFamily="2" charset="2"/>
              <a:buChar char="q"/>
            </a:pPr>
            <a:r>
              <a:rPr lang="en-US" sz="2400" b="1" dirty="0"/>
              <a:t> Because of ______, we should ______.</a:t>
            </a:r>
          </a:p>
          <a:p>
            <a:pPr lvl="3">
              <a:buFont typeface="Wingdings" panose="05000000000000000000" pitchFamily="2" charset="2"/>
              <a:buChar char="q"/>
            </a:pPr>
            <a:r>
              <a:rPr lang="en-US" sz="2400" b="1" dirty="0"/>
              <a:t> Because of ______, we should not ______.</a:t>
            </a:r>
          </a:p>
          <a:p>
            <a:pPr lvl="3">
              <a:buFont typeface="Wingdings" panose="05000000000000000000" pitchFamily="2" charset="2"/>
              <a:buChar char="q"/>
            </a:pPr>
            <a:r>
              <a:rPr lang="en-US" sz="2400" b="1" dirty="0"/>
              <a:t> Although ________, we should  ______.</a:t>
            </a:r>
          </a:p>
          <a:p>
            <a:pPr lvl="3">
              <a:buFont typeface="Wingdings" panose="05000000000000000000" pitchFamily="2" charset="2"/>
              <a:buChar char="q"/>
            </a:pPr>
            <a:r>
              <a:rPr lang="en-US" sz="2400" b="1" dirty="0"/>
              <a:t> Although ________, we should not ______.</a:t>
            </a:r>
          </a:p>
        </p:txBody>
      </p:sp>
    </p:spTree>
    <p:extLst>
      <p:ext uri="{BB962C8B-B14F-4D97-AF65-F5344CB8AC3E}">
        <p14:creationId xmlns:p14="http://schemas.microsoft.com/office/powerpoint/2010/main" val="112477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8700"/>
            <a:ext cx="8229600" cy="742800"/>
          </a:xfrm>
        </p:spPr>
        <p:txBody>
          <a:bodyPr>
            <a:normAutofit/>
          </a:bodyPr>
          <a:lstStyle/>
          <a:p>
            <a:r>
              <a:rPr lang="en-US" dirty="0"/>
              <a:t>Making Claims </a:t>
            </a:r>
            <a:r>
              <a:rPr lang="en-US" b="1" i="1" dirty="0"/>
              <a:t>NUANCED</a:t>
            </a:r>
          </a:p>
        </p:txBody>
      </p:sp>
      <p:sp>
        <p:nvSpPr>
          <p:cNvPr id="3" name="Content Placeholder 2"/>
          <p:cNvSpPr>
            <a:spLocks noGrp="1"/>
          </p:cNvSpPr>
          <p:nvPr>
            <p:ph idx="1"/>
          </p:nvPr>
        </p:nvSpPr>
        <p:spPr>
          <a:xfrm>
            <a:off x="1789176" y="2220686"/>
            <a:ext cx="8737092" cy="3437164"/>
          </a:xfrm>
        </p:spPr>
        <p:txBody>
          <a:bodyPr>
            <a:normAutofit/>
          </a:bodyPr>
          <a:lstStyle/>
          <a:p>
            <a:pPr marL="129541" indent="0">
              <a:buNone/>
            </a:pPr>
            <a:r>
              <a:rPr lang="en-US" sz="2400" b="1" dirty="0"/>
              <a:t>Let’s test our claims and revise, if needed:</a:t>
            </a:r>
          </a:p>
          <a:p>
            <a:pPr marL="129541" indent="0">
              <a:buNone/>
            </a:pPr>
            <a:endParaRPr lang="en-US" sz="2400" b="1" dirty="0"/>
          </a:p>
          <a:p>
            <a:pPr lvl="1">
              <a:buFont typeface="Wingdings" panose="05000000000000000000" pitchFamily="2" charset="2"/>
              <a:buChar char="q"/>
            </a:pPr>
            <a:r>
              <a:rPr lang="en-US" sz="2000" b="1" dirty="0"/>
              <a:t>Test to see whether we can refine the claim by acknowledging an opposing position and/or limiting the claim to particular situations or audiences.</a:t>
            </a:r>
          </a:p>
        </p:txBody>
      </p:sp>
    </p:spTree>
    <p:extLst>
      <p:ext uri="{BB962C8B-B14F-4D97-AF65-F5344CB8AC3E}">
        <p14:creationId xmlns:p14="http://schemas.microsoft.com/office/powerpoint/2010/main" val="300963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524000" y="1122362"/>
            <a:ext cx="9144000" cy="1986597"/>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1" i="0" u="none" strike="noStrike" cap="none" baseline="0">
                <a:solidFill>
                  <a:schemeClr val="dk1"/>
                </a:solidFill>
                <a:latin typeface="Calibri"/>
                <a:ea typeface="Calibri"/>
                <a:cs typeface="Calibri"/>
                <a:sym typeface="Calibri"/>
              </a:rPr>
              <a:t>Argument Highway: </a:t>
            </a:r>
            <a:br>
              <a:rPr lang="en-US" sz="6000" b="1" i="0" u="none" strike="noStrike" cap="none" baseline="0">
                <a:solidFill>
                  <a:schemeClr val="dk1"/>
                </a:solidFill>
                <a:latin typeface="Calibri"/>
                <a:ea typeface="Calibri"/>
                <a:cs typeface="Calibri"/>
                <a:sym typeface="Calibri"/>
              </a:rPr>
            </a:br>
            <a:r>
              <a:rPr lang="en-US" sz="6000" b="1" i="0" u="none" strike="noStrike" cap="none" baseline="0">
                <a:solidFill>
                  <a:schemeClr val="dk1"/>
                </a:solidFill>
                <a:latin typeface="Calibri"/>
                <a:ea typeface="Calibri"/>
                <a:cs typeface="Calibri"/>
                <a:sym typeface="Calibri"/>
              </a:rPr>
              <a:t>A Metaphor</a:t>
            </a:r>
          </a:p>
        </p:txBody>
      </p:sp>
      <p:sp>
        <p:nvSpPr>
          <p:cNvPr id="85" name="Shape 8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86" name="Shape 86"/>
          <p:cNvPicPr preferRelativeResize="0"/>
          <p:nvPr/>
        </p:nvPicPr>
        <p:blipFill rotWithShape="1">
          <a:blip r:embed="rId3">
            <a:alphaModFix/>
          </a:blip>
          <a:srcRect/>
          <a:stretch/>
        </p:blipFill>
        <p:spPr>
          <a:xfrm>
            <a:off x="4682835" y="3314962"/>
            <a:ext cx="2812430" cy="2885828"/>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800" b="1" i="0" u="none" strike="noStrike" cap="none" baseline="0">
                <a:solidFill>
                  <a:schemeClr val="dk1"/>
                </a:solidFill>
                <a:latin typeface="Calibri"/>
                <a:ea typeface="Calibri"/>
                <a:cs typeface="Calibri"/>
                <a:sym typeface="Calibri"/>
              </a:rPr>
              <a:t>Argument Highway </a:t>
            </a:r>
          </a:p>
        </p:txBody>
      </p:sp>
      <p:sp>
        <p:nvSpPr>
          <p:cNvPr id="93" name="Shape 93"/>
          <p:cNvSpPr txBox="1">
            <a:spLocks noGrp="1"/>
          </p:cNvSpPr>
          <p:nvPr>
            <p:ph type="body" idx="1"/>
          </p:nvPr>
        </p:nvSpPr>
        <p:spPr>
          <a:xfrm>
            <a:off x="4038600" y="1825625"/>
            <a:ext cx="6698673" cy="435133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An instructional metaphor based on </a:t>
            </a:r>
          </a:p>
          <a:p>
            <a:pPr marL="0" marR="0" lvl="0" indent="0" algn="ctr" rtl="0">
              <a:lnSpc>
                <a:spcPct val="90000"/>
              </a:lnSpc>
              <a:spcBef>
                <a:spcPts val="1000"/>
              </a:spcBef>
              <a:buClr>
                <a:schemeClr val="dk1"/>
              </a:buClr>
              <a:buSzPct val="25000"/>
              <a:buFont typeface="Calibri"/>
              <a:buNone/>
            </a:pPr>
            <a:r>
              <a:rPr lang="en-US" sz="2800" b="1" i="1" u="none" strike="noStrike" cap="none" baseline="0">
                <a:solidFill>
                  <a:schemeClr val="dk1"/>
                </a:solidFill>
                <a:latin typeface="Calibri"/>
                <a:ea typeface="Calibri"/>
                <a:cs typeface="Calibri"/>
                <a:sym typeface="Calibri"/>
              </a:rPr>
              <a:t>Rewriting: How to Do Things with Texts </a:t>
            </a:r>
          </a:p>
          <a:p>
            <a:pPr marL="0" marR="0" lvl="0" indent="0" algn="ctr" rtl="0">
              <a:lnSpc>
                <a:spcPct val="90000"/>
              </a:lnSpc>
              <a:spcBef>
                <a:spcPts val="100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by Joseph Harris </a:t>
            </a:r>
          </a:p>
          <a:p>
            <a:pPr marL="0" marR="0" lvl="0" indent="0" algn="ctr"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ctr"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ctr"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95" name="Shape 95"/>
          <p:cNvPicPr preferRelativeResize="0"/>
          <p:nvPr/>
        </p:nvPicPr>
        <p:blipFill rotWithShape="1">
          <a:blip r:embed="rId3">
            <a:alphaModFix/>
          </a:blip>
          <a:srcRect/>
          <a:stretch/>
        </p:blipFill>
        <p:spPr>
          <a:xfrm>
            <a:off x="1004454" y="1899919"/>
            <a:ext cx="2899894" cy="4202746"/>
          </a:xfrm>
          <a:prstGeom prst="rect">
            <a:avLst/>
          </a:prstGeom>
          <a:noFill/>
          <a:ln>
            <a:noFill/>
          </a:ln>
        </p:spPr>
      </p:pic>
      <p:pic>
        <p:nvPicPr>
          <p:cNvPr id="96" name="Shape 96"/>
          <p:cNvPicPr preferRelativeResize="0"/>
          <p:nvPr/>
        </p:nvPicPr>
        <p:blipFill rotWithShape="1">
          <a:blip r:embed="rId4">
            <a:alphaModFix/>
          </a:blip>
          <a:srcRect/>
          <a:stretch/>
        </p:blipFill>
        <p:spPr>
          <a:xfrm>
            <a:off x="9393382" y="4165382"/>
            <a:ext cx="1960417" cy="201158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964873" y="365125"/>
            <a:ext cx="8388926"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The Argument Highway </a:t>
            </a:r>
          </a:p>
        </p:txBody>
      </p:sp>
      <p:sp>
        <p:nvSpPr>
          <p:cNvPr id="102" name="Shape 102"/>
          <p:cNvSpPr txBox="1">
            <a:spLocks noGrp="1"/>
          </p:cNvSpPr>
          <p:nvPr>
            <p:ph type="body" idx="1"/>
          </p:nvPr>
        </p:nvSpPr>
        <p:spPr>
          <a:xfrm>
            <a:off x="838200" y="1967344"/>
            <a:ext cx="8937473" cy="420961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Argument Highway is a</a:t>
            </a:r>
            <a:r>
              <a:rPr lang="en-US" sz="2800" b="0" i="1" u="none" strike="noStrike" cap="none" baseline="0">
                <a:solidFill>
                  <a:schemeClr val="dk1"/>
                </a:solidFill>
                <a:latin typeface="Calibri"/>
                <a:ea typeface="Calibri"/>
                <a:cs typeface="Calibri"/>
                <a:sym typeface="Calibri"/>
              </a:rPr>
              <a:t> </a:t>
            </a:r>
            <a:r>
              <a:rPr lang="en-US" sz="2800" b="0" i="0" u="none" strike="noStrike" cap="none" baseline="0">
                <a:solidFill>
                  <a:schemeClr val="dk1"/>
                </a:solidFill>
                <a:latin typeface="Calibri"/>
                <a:ea typeface="Calibri"/>
                <a:cs typeface="Calibri"/>
                <a:sym typeface="Calibri"/>
              </a:rPr>
              <a:t>metaphor for the ways good writers use and respond to source material. </a:t>
            </a:r>
          </a:p>
          <a:p>
            <a:pPr marL="0" marR="0" lvl="0" indent="0" algn="l" rtl="0">
              <a:lnSpc>
                <a:spcPct val="90000"/>
              </a:lnSpc>
              <a:spcBef>
                <a:spcPts val="1000"/>
              </a:spcBef>
              <a:buClr>
                <a:schemeClr val="dk1"/>
              </a:buClr>
              <a:buFont typeface="Calibri"/>
              <a:buNone/>
            </a:pPr>
            <a:endParaRPr sz="2800" b="1" i="0" u="none" strike="noStrike" cap="none" baseline="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Calibri"/>
              <a:buChar char="•"/>
            </a:pPr>
            <a:r>
              <a:rPr lang="en-US" sz="2800" b="1" i="0" u="none" strike="noStrike" cap="none" baseline="0">
                <a:solidFill>
                  <a:schemeClr val="dk1"/>
                </a:solidFill>
                <a:latin typeface="Calibri"/>
                <a:ea typeface="Calibri"/>
                <a:cs typeface="Calibri"/>
                <a:sym typeface="Calibri"/>
              </a:rPr>
              <a:t>The highway</a:t>
            </a:r>
            <a:r>
              <a:rPr lang="en-US" sz="2800" b="0" i="0" u="none" strike="noStrike" cap="none" baseline="0">
                <a:solidFill>
                  <a:schemeClr val="dk1"/>
                </a:solidFill>
                <a:latin typeface="Calibri"/>
                <a:ea typeface="Calibri"/>
                <a:cs typeface="Calibri"/>
                <a:sym typeface="Calibri"/>
              </a:rPr>
              <a:t> represents the ongoing conversations of argument in which people engage every day. </a:t>
            </a:r>
          </a:p>
          <a:p>
            <a:pPr marL="228600" marR="0" lvl="0" indent="-5080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The </a:t>
            </a:r>
            <a:r>
              <a:rPr lang="en-US" sz="2800" b="1" i="0" u="none" strike="noStrike" cap="none" baseline="0">
                <a:solidFill>
                  <a:schemeClr val="dk1"/>
                </a:solidFill>
                <a:latin typeface="Calibri"/>
                <a:ea typeface="Calibri"/>
                <a:cs typeface="Calibri"/>
                <a:sym typeface="Calibri"/>
              </a:rPr>
              <a:t>road </a:t>
            </a:r>
            <a:r>
              <a:rPr lang="en-US" sz="2800" b="0" i="0" u="none" strike="noStrike" cap="none" baseline="0">
                <a:solidFill>
                  <a:schemeClr val="dk1"/>
                </a:solidFill>
                <a:latin typeface="Calibri"/>
                <a:ea typeface="Calibri"/>
                <a:cs typeface="Calibri"/>
                <a:sym typeface="Calibri"/>
              </a:rPr>
              <a:t>is the texts, or source material, upon which these arguments are based. </a:t>
            </a:r>
          </a:p>
        </p:txBody>
      </p:sp>
      <p:sp>
        <p:nvSpPr>
          <p:cNvPr id="103" name="Shape 103"/>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04" name="Shape 104"/>
          <p:cNvPicPr preferRelativeResize="0"/>
          <p:nvPr/>
        </p:nvPicPr>
        <p:blipFill rotWithShape="1">
          <a:blip r:embed="rId3">
            <a:alphaModFix/>
          </a:blip>
          <a:srcRect/>
          <a:stretch/>
        </p:blipFill>
        <p:spPr>
          <a:xfrm>
            <a:off x="9178636" y="471056"/>
            <a:ext cx="1795787" cy="1842653"/>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73487" y="365125"/>
            <a:ext cx="3348508" cy="599122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1" i="0" u="none" strike="noStrike" cap="none" baseline="0">
                <a:solidFill>
                  <a:schemeClr val="dk1"/>
                </a:solidFill>
                <a:latin typeface="Calibri"/>
                <a:ea typeface="Calibri"/>
                <a:cs typeface="Calibri"/>
                <a:sym typeface="Calibri"/>
              </a:rPr>
              <a:t>Argument is students making choices about where they want to go with claims, and how they want to get there – choices of vehicles, roads, and destinations in writing.  </a:t>
            </a:r>
          </a:p>
        </p:txBody>
      </p:sp>
      <p:sp>
        <p:nvSpPr>
          <p:cNvPr id="110" name="Shape 110"/>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11" name="Shape 111"/>
          <p:cNvPicPr preferRelativeResize="0">
            <a:picLocks noGrp="1"/>
          </p:cNvPicPr>
          <p:nvPr>
            <p:ph type="body" idx="1"/>
          </p:nvPr>
        </p:nvPicPr>
        <p:blipFill rotWithShape="1">
          <a:blip r:embed="rId3">
            <a:alphaModFix/>
          </a:blip>
          <a:srcRect/>
          <a:stretch/>
        </p:blipFill>
        <p:spPr>
          <a:xfrm>
            <a:off x="3922250" y="-83128"/>
            <a:ext cx="8269750" cy="6331528"/>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98764" y="365125"/>
            <a:ext cx="2507671" cy="599122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1" i="0" u="none" strike="noStrike" cap="none" baseline="0">
                <a:solidFill>
                  <a:schemeClr val="dk1"/>
                </a:solidFill>
                <a:latin typeface="Calibri"/>
                <a:ea typeface="Calibri"/>
                <a:cs typeface="Calibri"/>
                <a:sym typeface="Calibri"/>
              </a:rPr>
              <a:t>Those arguments help them engage with larger, ongoing conversations about all kinds of issues. </a:t>
            </a:r>
          </a:p>
        </p:txBody>
      </p:sp>
      <p:pic>
        <p:nvPicPr>
          <p:cNvPr id="117" name="Shape 117"/>
          <p:cNvPicPr preferRelativeResize="0">
            <a:picLocks noGrp="1"/>
          </p:cNvPicPr>
          <p:nvPr>
            <p:ph type="body" idx="1"/>
          </p:nvPr>
        </p:nvPicPr>
        <p:blipFill rotWithShape="1">
          <a:blip r:embed="rId3">
            <a:alphaModFix/>
          </a:blip>
          <a:srcRect/>
          <a:stretch/>
        </p:blipFill>
        <p:spPr>
          <a:xfrm>
            <a:off x="3228108" y="151501"/>
            <a:ext cx="8783781" cy="6163285"/>
          </a:xfrm>
          <a:prstGeom prst="rect">
            <a:avLst/>
          </a:prstGeom>
          <a:noFill/>
          <a:ln>
            <a:noFill/>
          </a:ln>
        </p:spPr>
      </p:pic>
      <p:sp>
        <p:nvSpPr>
          <p:cNvPr id="118" name="Shape 118"/>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Terms to Know: The Road</a:t>
            </a:r>
          </a:p>
        </p:txBody>
      </p:sp>
      <p:sp>
        <p:nvSpPr>
          <p:cNvPr id="124" name="Shape 12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25" name="Shape 125"/>
          <p:cNvPicPr preferRelativeResize="0">
            <a:picLocks noGrp="1"/>
          </p:cNvPicPr>
          <p:nvPr>
            <p:ph type="body" idx="1"/>
          </p:nvPr>
        </p:nvPicPr>
        <p:blipFill rotWithShape="1">
          <a:blip r:embed="rId3">
            <a:alphaModFix/>
          </a:blip>
          <a:srcRect/>
          <a:stretch/>
        </p:blipFill>
        <p:spPr>
          <a:xfrm>
            <a:off x="2286000" y="2843574"/>
            <a:ext cx="7619999" cy="2647950"/>
          </a:xfrm>
          <a:prstGeom prst="rect">
            <a:avLst/>
          </a:prstGeom>
          <a:noFill/>
          <a:ln>
            <a:noFill/>
          </a:ln>
        </p:spPr>
      </p:pic>
      <p:sp>
        <p:nvSpPr>
          <p:cNvPr id="126" name="Shape 126"/>
          <p:cNvSpPr txBox="1"/>
          <p:nvPr/>
        </p:nvSpPr>
        <p:spPr>
          <a:xfrm>
            <a:off x="838200" y="1706950"/>
            <a:ext cx="9725890"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The </a:t>
            </a:r>
            <a:r>
              <a:rPr lang="en-US" sz="2800" b="1" i="0" u="none" strike="noStrike" cap="none" baseline="0">
                <a:solidFill>
                  <a:schemeClr val="dk1"/>
                </a:solidFill>
                <a:latin typeface="Calibri"/>
                <a:ea typeface="Calibri"/>
                <a:cs typeface="Calibri"/>
                <a:sym typeface="Calibri"/>
              </a:rPr>
              <a:t>road</a:t>
            </a:r>
            <a:r>
              <a:rPr lang="en-US" sz="2800" b="0" i="0" u="none" strike="noStrike" cap="none" baseline="0">
                <a:solidFill>
                  <a:schemeClr val="dk1"/>
                </a:solidFill>
                <a:latin typeface="Calibri"/>
                <a:ea typeface="Calibri"/>
                <a:cs typeface="Calibri"/>
                <a:sym typeface="Calibri"/>
              </a:rPr>
              <a:t> is the texts and source material that provide the basis for argument.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366655" y="406689"/>
            <a:ext cx="798714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Terms to Know: The Vehicles</a:t>
            </a:r>
          </a:p>
        </p:txBody>
      </p:sp>
      <p:sp>
        <p:nvSpPr>
          <p:cNvPr id="132" name="Shape 132"/>
          <p:cNvSpPr txBox="1">
            <a:spLocks noGrp="1"/>
          </p:cNvSpPr>
          <p:nvPr>
            <p:ph type="body" idx="1"/>
          </p:nvPr>
        </p:nvSpPr>
        <p:spPr>
          <a:xfrm>
            <a:off x="4336473" y="1690688"/>
            <a:ext cx="7017326" cy="44862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a:t>
            </a:r>
            <a:r>
              <a:rPr lang="en-US" sz="3200" b="1" i="0" u="none" strike="noStrike" cap="none" baseline="0">
                <a:solidFill>
                  <a:schemeClr val="dk1"/>
                </a:solidFill>
                <a:latin typeface="Calibri"/>
                <a:ea typeface="Calibri"/>
                <a:cs typeface="Calibri"/>
                <a:sym typeface="Calibri"/>
              </a:rPr>
              <a:t>vehicles</a:t>
            </a:r>
            <a:r>
              <a:rPr lang="en-US" sz="3200" b="0" i="0" u="none" strike="noStrike" cap="none" baseline="0">
                <a:solidFill>
                  <a:schemeClr val="dk1"/>
                </a:solidFill>
                <a:latin typeface="Calibri"/>
                <a:ea typeface="Calibri"/>
                <a:cs typeface="Calibri"/>
                <a:sym typeface="Calibri"/>
              </a:rPr>
              <a:t> represent the ways students quote and use source material – the deliberate and specific moves writers make to forward and counter texts. </a:t>
            </a:r>
          </a:p>
        </p:txBody>
      </p:sp>
      <p:sp>
        <p:nvSpPr>
          <p:cNvPr id="133" name="Shape 133"/>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34" name="Shape 134"/>
          <p:cNvPicPr preferRelativeResize="0"/>
          <p:nvPr/>
        </p:nvPicPr>
        <p:blipFill rotWithShape="1">
          <a:blip r:embed="rId3">
            <a:alphaModFix/>
          </a:blip>
          <a:srcRect/>
          <a:stretch/>
        </p:blipFill>
        <p:spPr>
          <a:xfrm>
            <a:off x="667847" y="502662"/>
            <a:ext cx="2459182" cy="2459182"/>
          </a:xfrm>
          <a:prstGeom prst="rect">
            <a:avLst/>
          </a:prstGeom>
          <a:noFill/>
          <a:ln>
            <a:noFill/>
          </a:ln>
        </p:spPr>
      </p:pic>
      <p:pic>
        <p:nvPicPr>
          <p:cNvPr id="135" name="Shape 135"/>
          <p:cNvPicPr preferRelativeResize="0"/>
          <p:nvPr/>
        </p:nvPicPr>
        <p:blipFill rotWithShape="1">
          <a:blip r:embed="rId4">
            <a:alphaModFix/>
          </a:blip>
          <a:srcRect/>
          <a:stretch/>
        </p:blipFill>
        <p:spPr>
          <a:xfrm>
            <a:off x="1229734" y="3368762"/>
            <a:ext cx="2612851" cy="1959639"/>
          </a:xfrm>
          <a:prstGeom prst="rect">
            <a:avLst/>
          </a:prstGeom>
          <a:noFill/>
          <a:ln w="120650" cap="flat" cmpd="sng">
            <a:solidFill>
              <a:schemeClr val="dk1"/>
            </a:solidFill>
            <a:prstDash val="solid"/>
            <a:round/>
            <a:headEnd type="none" w="med" len="med"/>
            <a:tailEnd type="none" w="med" len="med"/>
          </a:ln>
        </p:spPr>
      </p:pic>
      <p:pic>
        <p:nvPicPr>
          <p:cNvPr id="136" name="Shape 136"/>
          <p:cNvPicPr preferRelativeResize="0"/>
          <p:nvPr/>
        </p:nvPicPr>
        <p:blipFill rotWithShape="1">
          <a:blip r:embed="rId5">
            <a:alphaModFix/>
          </a:blip>
          <a:srcRect/>
          <a:stretch/>
        </p:blipFill>
        <p:spPr>
          <a:xfrm>
            <a:off x="4719782" y="4274096"/>
            <a:ext cx="3034262" cy="1641794"/>
          </a:xfrm>
          <a:prstGeom prst="rect">
            <a:avLst/>
          </a:prstGeom>
          <a:noFill/>
          <a:ln w="104775" cap="flat" cmpd="sng">
            <a:solidFill>
              <a:schemeClr val="dk1"/>
            </a:solidFill>
            <a:prstDash val="solid"/>
            <a:round/>
            <a:headEnd type="none" w="med" len="med"/>
            <a:tailEnd type="none" w="med" len="med"/>
          </a:ln>
        </p:spPr>
      </p:pic>
      <p:pic>
        <p:nvPicPr>
          <p:cNvPr id="137" name="Shape 137"/>
          <p:cNvPicPr preferRelativeResize="0"/>
          <p:nvPr/>
        </p:nvPicPr>
        <p:blipFill rotWithShape="1">
          <a:blip r:embed="rId6">
            <a:alphaModFix/>
          </a:blip>
          <a:srcRect/>
          <a:stretch/>
        </p:blipFill>
        <p:spPr>
          <a:xfrm>
            <a:off x="8660820" y="3796144"/>
            <a:ext cx="2692980" cy="2019735"/>
          </a:xfrm>
          <a:prstGeom prst="rect">
            <a:avLst/>
          </a:prstGeom>
          <a:noFill/>
          <a:ln w="107950"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727623" y="320675"/>
            <a:ext cx="7626176"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Terms to Know: The Merge</a:t>
            </a:r>
          </a:p>
        </p:txBody>
      </p:sp>
      <p:sp>
        <p:nvSpPr>
          <p:cNvPr id="143" name="Shape 143"/>
          <p:cNvSpPr txBox="1">
            <a:spLocks noGrp="1"/>
          </p:cNvSpPr>
          <p:nvPr>
            <p:ph type="body" idx="1"/>
          </p:nvPr>
        </p:nvSpPr>
        <p:spPr>
          <a:xfrm>
            <a:off x="3727621" y="1825625"/>
            <a:ext cx="7626178"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The </a:t>
            </a:r>
            <a:r>
              <a:rPr lang="en-US" sz="2800" b="1" i="0" u="none" strike="noStrike" cap="none" baseline="0">
                <a:solidFill>
                  <a:schemeClr val="dk1"/>
                </a:solidFill>
                <a:latin typeface="Calibri"/>
                <a:ea typeface="Calibri"/>
                <a:cs typeface="Calibri"/>
                <a:sym typeface="Calibri"/>
              </a:rPr>
              <a:t>merge</a:t>
            </a:r>
            <a:r>
              <a:rPr lang="en-US" sz="2800" b="0" i="0" u="none" strike="noStrike" cap="none" baseline="0">
                <a:solidFill>
                  <a:schemeClr val="dk1"/>
                </a:solidFill>
                <a:latin typeface="Calibri"/>
                <a:ea typeface="Calibri"/>
                <a:cs typeface="Calibri"/>
                <a:sym typeface="Calibri"/>
              </a:rPr>
              <a:t> is the act of what Harris calls “coming to terms” with texts – the close reading, the annotation, the identification of the author’s “project.”</a:t>
            </a:r>
          </a:p>
        </p:txBody>
      </p:sp>
      <p:sp>
        <p:nvSpPr>
          <p:cNvPr id="144" name="Shape 144"/>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45" name="Shape 145"/>
          <p:cNvPicPr preferRelativeResize="0"/>
          <p:nvPr/>
        </p:nvPicPr>
        <p:blipFill rotWithShape="1">
          <a:blip r:embed="rId3">
            <a:alphaModFix/>
          </a:blip>
          <a:srcRect/>
          <a:stretch/>
        </p:blipFill>
        <p:spPr>
          <a:xfrm rot="498690">
            <a:off x="965860" y="365125"/>
            <a:ext cx="2520001" cy="352800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19200"/>
            <a:ext cx="8534400" cy="1143000"/>
          </a:xfrm>
        </p:spPr>
        <p:txBody>
          <a:bodyPr>
            <a:normAutofit/>
          </a:bodyPr>
          <a:lstStyle/>
          <a:p>
            <a:r>
              <a:rPr lang="en-US" b="1" dirty="0"/>
              <a:t>CLAIM = A position that can be argued.</a:t>
            </a:r>
            <a:br>
              <a:rPr lang="en-US" sz="2000" b="1" dirty="0"/>
            </a:br>
            <a:br>
              <a:rPr lang="en-US" sz="2000" b="1" dirty="0"/>
            </a:br>
            <a:br>
              <a:rPr lang="en-US" sz="2000" b="1" dirty="0"/>
            </a:br>
            <a:r>
              <a:rPr lang="en-US" b="1" dirty="0"/>
              <a:t>Strong claims are </a:t>
            </a:r>
            <a:r>
              <a:rPr lang="en-US" dirty="0">
                <a:solidFill>
                  <a:srgbClr val="FF0000"/>
                </a:solidFill>
              </a:rPr>
              <a:t>compelling, debatable and defensible.</a:t>
            </a:r>
          </a:p>
        </p:txBody>
      </p:sp>
      <p:sp>
        <p:nvSpPr>
          <p:cNvPr id="4" name="Text Box 2"/>
          <p:cNvSpPr txBox="1">
            <a:spLocks noChangeArrowheads="1"/>
          </p:cNvSpPr>
          <p:nvPr/>
        </p:nvSpPr>
        <p:spPr bwMode="auto">
          <a:xfrm rot="-875795">
            <a:off x="8451150" y="4439669"/>
            <a:ext cx="1612459" cy="1903045"/>
          </a:xfrm>
          <a:prstGeom prst="rect">
            <a:avLst/>
          </a:prstGeom>
          <a:solidFill>
            <a:srgbClr val="D6E3B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en-US" sz="2400" dirty="0">
                <a:solidFill>
                  <a:schemeClr val="tx1"/>
                </a:solidFill>
                <a:latin typeface="Calibri" pitchFamily="34" charset="0"/>
                <a:ea typeface="Calibri" pitchFamily="34" charset="0"/>
                <a:cs typeface="Times New Roman" pitchFamily="18" charset="0"/>
              </a:rPr>
              <a:t>What is the difference between a claim and a fact?</a:t>
            </a:r>
            <a:endParaRPr lang="en-US" altLang="en-US" sz="3200" dirty="0">
              <a:solidFill>
                <a:schemeClr val="tx1"/>
              </a:solidFill>
              <a:latin typeface="Arial" pitchFamily="34" charset="0"/>
              <a:cs typeface="Arial" pitchFamily="34" charset="0"/>
            </a:endParaRPr>
          </a:p>
        </p:txBody>
      </p:sp>
      <p:cxnSp>
        <p:nvCxnSpPr>
          <p:cNvPr id="6" name="Straight Arrow Connector 5"/>
          <p:cNvCxnSpPr/>
          <p:nvPr/>
        </p:nvCxnSpPr>
        <p:spPr>
          <a:xfrm flipH="1">
            <a:off x="3276600" y="2133600"/>
            <a:ext cx="25146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0" y="4648200"/>
            <a:ext cx="2133600" cy="1077218"/>
          </a:xfrm>
          <a:prstGeom prst="rect">
            <a:avLst/>
          </a:prstGeom>
          <a:noFill/>
        </p:spPr>
        <p:txBody>
          <a:bodyPr wrap="square" rtlCol="0">
            <a:spAutoFit/>
          </a:bodyPr>
          <a:lstStyle/>
          <a:p>
            <a:r>
              <a:rPr lang="en-US" sz="3200" b="1" dirty="0"/>
              <a:t>Evokes interest</a:t>
            </a:r>
          </a:p>
        </p:txBody>
      </p:sp>
      <p:cxnSp>
        <p:nvCxnSpPr>
          <p:cNvPr id="9" name="Straight Arrow Connector 8"/>
          <p:cNvCxnSpPr/>
          <p:nvPr/>
        </p:nvCxnSpPr>
        <p:spPr>
          <a:xfrm flipH="1">
            <a:off x="9060119" y="2381250"/>
            <a:ext cx="1524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11751" y="3124201"/>
            <a:ext cx="2438400" cy="954107"/>
          </a:xfrm>
          <a:prstGeom prst="rect">
            <a:avLst/>
          </a:prstGeom>
          <a:noFill/>
        </p:spPr>
        <p:txBody>
          <a:bodyPr wrap="square" rtlCol="0">
            <a:spAutoFit/>
          </a:bodyPr>
          <a:lstStyle/>
          <a:p>
            <a:r>
              <a:rPr lang="en-US" sz="2800" b="1" dirty="0"/>
              <a:t>Because it’s not a fact.</a:t>
            </a:r>
          </a:p>
        </p:txBody>
      </p:sp>
      <p:cxnSp>
        <p:nvCxnSpPr>
          <p:cNvPr id="11" name="Straight Arrow Connector 10"/>
          <p:cNvCxnSpPr/>
          <p:nvPr/>
        </p:nvCxnSpPr>
        <p:spPr>
          <a:xfrm flipH="1">
            <a:off x="6477000" y="2952750"/>
            <a:ext cx="1524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10200" y="3974069"/>
            <a:ext cx="2133600" cy="2246769"/>
          </a:xfrm>
          <a:prstGeom prst="rect">
            <a:avLst/>
          </a:prstGeom>
          <a:noFill/>
        </p:spPr>
        <p:txBody>
          <a:bodyPr wrap="square" rtlCol="0">
            <a:spAutoFit/>
          </a:bodyPr>
          <a:lstStyle/>
          <a:p>
            <a:r>
              <a:rPr lang="en-US" sz="2800" b="1" dirty="0"/>
              <a:t>Can be supported with </a:t>
            </a:r>
            <a:r>
              <a:rPr lang="en-US" sz="2800" b="1" i="1" dirty="0"/>
              <a:t>recent reliable </a:t>
            </a:r>
            <a:r>
              <a:rPr lang="en-US" sz="2800" b="1" dirty="0"/>
              <a:t>evidence</a:t>
            </a:r>
          </a:p>
        </p:txBody>
      </p:sp>
    </p:spTree>
    <p:extLst>
      <p:ext uri="{BB962C8B-B14F-4D97-AF65-F5344CB8AC3E}">
        <p14:creationId xmlns:p14="http://schemas.microsoft.com/office/powerpoint/2010/main" val="111730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890655" y="500062"/>
            <a:ext cx="6463145"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Terms to Know: Road Rage</a:t>
            </a:r>
          </a:p>
        </p:txBody>
      </p:sp>
      <p:sp>
        <p:nvSpPr>
          <p:cNvPr id="151" name="Shape 151"/>
          <p:cNvSpPr txBox="1">
            <a:spLocks noGrp="1"/>
          </p:cNvSpPr>
          <p:nvPr>
            <p:ph type="body" idx="1"/>
          </p:nvPr>
        </p:nvSpPr>
        <p:spPr>
          <a:xfrm>
            <a:off x="5015344" y="1825625"/>
            <a:ext cx="6338454"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3200" b="1" i="0" u="none" strike="noStrike" cap="none" baseline="0">
                <a:solidFill>
                  <a:schemeClr val="dk1"/>
                </a:solidFill>
                <a:latin typeface="Calibri"/>
                <a:ea typeface="Calibri"/>
                <a:cs typeface="Calibri"/>
                <a:sym typeface="Calibri"/>
              </a:rPr>
              <a:t>Road rage</a:t>
            </a:r>
            <a:r>
              <a:rPr lang="en-US" sz="3200" b="0" i="0" u="none" strike="noStrike" cap="none" baseline="0">
                <a:solidFill>
                  <a:schemeClr val="dk1"/>
                </a:solidFill>
                <a:latin typeface="Calibri"/>
                <a:ea typeface="Calibri"/>
                <a:cs typeface="Calibri"/>
                <a:sym typeface="Calibri"/>
              </a:rPr>
              <a:t> is the failure to respectfully acknowledge counterarguments (or the failure to conform to the traditional and respectful rules of argumentation).</a:t>
            </a:r>
          </a:p>
        </p:txBody>
      </p:sp>
      <p:sp>
        <p:nvSpPr>
          <p:cNvPr id="152" name="Shape 152"/>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53" name="Shape 153"/>
          <p:cNvPicPr preferRelativeResize="0"/>
          <p:nvPr/>
        </p:nvPicPr>
        <p:blipFill rotWithShape="1">
          <a:blip r:embed="rId3">
            <a:alphaModFix/>
          </a:blip>
          <a:srcRect/>
          <a:stretch/>
        </p:blipFill>
        <p:spPr>
          <a:xfrm>
            <a:off x="630381" y="892000"/>
            <a:ext cx="4044885" cy="2640908"/>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710544" y="365125"/>
            <a:ext cx="6643253"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Terms to Know: Flat tire </a:t>
            </a:r>
          </a:p>
        </p:txBody>
      </p:sp>
      <p:sp>
        <p:nvSpPr>
          <p:cNvPr id="159" name="Shape 159"/>
          <p:cNvSpPr txBox="1">
            <a:spLocks noGrp="1"/>
          </p:cNvSpPr>
          <p:nvPr>
            <p:ph type="body" idx="1"/>
          </p:nvPr>
        </p:nvSpPr>
        <p:spPr>
          <a:xfrm>
            <a:off x="4589260" y="1825625"/>
            <a:ext cx="6923865"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Avoiding a </a:t>
            </a:r>
            <a:r>
              <a:rPr lang="en-US" sz="2800" b="1" i="0" u="none" strike="noStrike" cap="none" baseline="0">
                <a:solidFill>
                  <a:schemeClr val="dk1"/>
                </a:solidFill>
                <a:latin typeface="Calibri"/>
                <a:ea typeface="Calibri"/>
                <a:cs typeface="Calibri"/>
                <a:sym typeface="Calibri"/>
              </a:rPr>
              <a:t>flat tire </a:t>
            </a:r>
            <a:r>
              <a:rPr lang="en-US" sz="2800" b="0" i="0" u="none" strike="noStrike" cap="none" baseline="0">
                <a:solidFill>
                  <a:schemeClr val="dk1"/>
                </a:solidFill>
                <a:latin typeface="Calibri"/>
                <a:ea typeface="Calibri"/>
                <a:cs typeface="Calibri"/>
                <a:sym typeface="Calibri"/>
              </a:rPr>
              <a:t>is a way to think about students’ mastery of basic writing conventions – skills that give the writer credibility with a wider audience. </a:t>
            </a:r>
          </a:p>
          <a:p>
            <a:pPr marL="0" marR="0" lvl="0" indent="0" algn="l" rtl="0">
              <a:lnSpc>
                <a:spcPct val="90000"/>
              </a:lnSpc>
              <a:spcBef>
                <a:spcPts val="100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Having a flat tire can slow an argument down or even temporarily leave it stranded. The good news is that flat tires can be easily fixed, putting the writer back on the argument highway toward the destination.</a:t>
            </a:r>
          </a:p>
        </p:txBody>
      </p:sp>
      <p:sp>
        <p:nvSpPr>
          <p:cNvPr id="160" name="Shape 160"/>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61" name="Shape 161"/>
          <p:cNvPicPr preferRelativeResize="0"/>
          <p:nvPr/>
        </p:nvPicPr>
        <p:blipFill rotWithShape="1">
          <a:blip r:embed="rId3">
            <a:alphaModFix/>
          </a:blip>
          <a:srcRect/>
          <a:stretch/>
        </p:blipFill>
        <p:spPr>
          <a:xfrm>
            <a:off x="393745" y="365125"/>
            <a:ext cx="4053563" cy="1976293"/>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The Vehicles (Forwarding Moves) </a:t>
            </a:r>
          </a:p>
        </p:txBody>
      </p:sp>
      <p:sp>
        <p:nvSpPr>
          <p:cNvPr id="167" name="Shape 167"/>
          <p:cNvSpPr txBox="1">
            <a:spLocks noGrp="1"/>
          </p:cNvSpPr>
          <p:nvPr>
            <p:ph type="body" idx="1"/>
          </p:nvPr>
        </p:nvSpPr>
        <p:spPr>
          <a:xfrm>
            <a:off x="1319645" y="4694080"/>
            <a:ext cx="1870364" cy="51589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Illustrating</a:t>
            </a: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sp>
        <p:nvSpPr>
          <p:cNvPr id="168" name="Shape 168"/>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69" name="Shape 169"/>
          <p:cNvPicPr preferRelativeResize="0"/>
          <p:nvPr/>
        </p:nvPicPr>
        <p:blipFill rotWithShape="1">
          <a:blip r:embed="rId3">
            <a:alphaModFix/>
          </a:blip>
          <a:srcRect/>
          <a:stretch/>
        </p:blipFill>
        <p:spPr>
          <a:xfrm>
            <a:off x="958791" y="2057733"/>
            <a:ext cx="2459182" cy="2459182"/>
          </a:xfrm>
          <a:prstGeom prst="rect">
            <a:avLst/>
          </a:prstGeom>
          <a:noFill/>
          <a:ln>
            <a:noFill/>
          </a:ln>
        </p:spPr>
      </p:pic>
      <p:pic>
        <p:nvPicPr>
          <p:cNvPr id="170" name="Shape 170"/>
          <p:cNvPicPr preferRelativeResize="0"/>
          <p:nvPr/>
        </p:nvPicPr>
        <p:blipFill rotWithShape="1">
          <a:blip r:embed="rId4">
            <a:alphaModFix/>
          </a:blip>
          <a:srcRect/>
          <a:stretch/>
        </p:blipFill>
        <p:spPr>
          <a:xfrm>
            <a:off x="4479260" y="2162067"/>
            <a:ext cx="2612851" cy="1959639"/>
          </a:xfrm>
          <a:prstGeom prst="rect">
            <a:avLst/>
          </a:prstGeom>
          <a:noFill/>
          <a:ln w="120650" cap="flat" cmpd="sng">
            <a:solidFill>
              <a:schemeClr val="dk1"/>
            </a:solidFill>
            <a:prstDash val="solid"/>
            <a:round/>
            <a:headEnd type="none" w="med" len="med"/>
            <a:tailEnd type="none" w="med" len="med"/>
          </a:ln>
        </p:spPr>
      </p:pic>
      <p:pic>
        <p:nvPicPr>
          <p:cNvPr id="171" name="Shape 171"/>
          <p:cNvPicPr preferRelativeResize="0"/>
          <p:nvPr/>
        </p:nvPicPr>
        <p:blipFill rotWithShape="1">
          <a:blip r:embed="rId5">
            <a:alphaModFix/>
          </a:blip>
          <a:srcRect/>
          <a:stretch/>
        </p:blipFill>
        <p:spPr>
          <a:xfrm>
            <a:off x="8044874" y="2126639"/>
            <a:ext cx="3308926" cy="1790410"/>
          </a:xfrm>
          <a:prstGeom prst="rect">
            <a:avLst/>
          </a:prstGeom>
          <a:noFill/>
          <a:ln w="104775" cap="flat" cmpd="sng">
            <a:solidFill>
              <a:schemeClr val="dk1"/>
            </a:solidFill>
            <a:prstDash val="solid"/>
            <a:round/>
            <a:headEnd type="none" w="med" len="med"/>
            <a:tailEnd type="none" w="med" len="med"/>
          </a:ln>
        </p:spPr>
      </p:pic>
      <p:sp>
        <p:nvSpPr>
          <p:cNvPr id="172" name="Shape 172"/>
          <p:cNvSpPr txBox="1"/>
          <p:nvPr/>
        </p:nvSpPr>
        <p:spPr>
          <a:xfrm>
            <a:off x="8950035" y="4254005"/>
            <a:ext cx="1870364" cy="51589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Extending</a:t>
            </a: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sp>
        <p:nvSpPr>
          <p:cNvPr id="173" name="Shape 173"/>
          <p:cNvSpPr txBox="1"/>
          <p:nvPr/>
        </p:nvSpPr>
        <p:spPr>
          <a:xfrm>
            <a:off x="4883726" y="4511953"/>
            <a:ext cx="1870364" cy="51589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Authorizing</a:t>
            </a: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The Vehicles (Countering Moves) </a:t>
            </a:r>
          </a:p>
        </p:txBody>
      </p:sp>
      <p:sp>
        <p:nvSpPr>
          <p:cNvPr id="179" name="Shape 17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80" name="Shape 180"/>
          <p:cNvPicPr preferRelativeResize="0">
            <a:picLocks noGrp="1"/>
          </p:cNvPicPr>
          <p:nvPr>
            <p:ph type="body" idx="1"/>
          </p:nvPr>
        </p:nvPicPr>
        <p:blipFill rotWithShape="1">
          <a:blip r:embed="rId3">
            <a:alphaModFix/>
          </a:blip>
          <a:srcRect/>
          <a:stretch/>
        </p:blipFill>
        <p:spPr>
          <a:xfrm>
            <a:off x="4414307" y="2075006"/>
            <a:ext cx="3164127" cy="2373096"/>
          </a:xfrm>
          <a:prstGeom prst="rect">
            <a:avLst/>
          </a:prstGeom>
          <a:noFill/>
          <a:ln w="107950" cap="flat" cmpd="sng">
            <a:solidFill>
              <a:schemeClr val="dk1"/>
            </a:solidFill>
            <a:prstDash val="solid"/>
            <a:round/>
            <a:headEnd type="none" w="med" len="med"/>
            <a:tailEnd type="none" w="med" len="med"/>
          </a:ln>
        </p:spPr>
      </p:pic>
      <p:sp>
        <p:nvSpPr>
          <p:cNvPr id="181" name="Shape 181"/>
          <p:cNvSpPr txBox="1"/>
          <p:nvPr/>
        </p:nvSpPr>
        <p:spPr>
          <a:xfrm>
            <a:off x="8603672" y="2088934"/>
            <a:ext cx="2452253" cy="240065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chemeClr val="dk1"/>
                </a:solidFill>
                <a:latin typeface="Calibri"/>
                <a:ea typeface="Calibri"/>
                <a:cs typeface="Calibri"/>
                <a:sym typeface="Calibri"/>
              </a:rPr>
              <a:t>“The aim of countering is to open up new lines of inquiry.”</a:t>
            </a: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–Harris in </a:t>
            </a:r>
            <a:r>
              <a:rPr lang="en-US" sz="1800" b="0" i="1" u="none" strike="noStrike" cap="none" baseline="0">
                <a:solidFill>
                  <a:schemeClr val="dk1"/>
                </a:solidFill>
                <a:latin typeface="Calibri"/>
                <a:ea typeface="Calibri"/>
                <a:cs typeface="Calibri"/>
                <a:sym typeface="Calibri"/>
              </a:rPr>
              <a:t>Rewriting: How to Do Things with Texts  </a:t>
            </a:r>
          </a:p>
        </p:txBody>
      </p:sp>
      <p:sp>
        <p:nvSpPr>
          <p:cNvPr id="182" name="Shape 182"/>
          <p:cNvSpPr txBox="1"/>
          <p:nvPr/>
        </p:nvSpPr>
        <p:spPr>
          <a:xfrm>
            <a:off x="1205345" y="4877471"/>
            <a:ext cx="10266217" cy="107721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a:solidFill>
                  <a:schemeClr val="dk1"/>
                </a:solidFill>
                <a:latin typeface="Calibri"/>
                <a:ea typeface="Calibri"/>
                <a:cs typeface="Calibri"/>
                <a:sym typeface="Calibri"/>
              </a:rPr>
              <a:t>All forms of Countering </a:t>
            </a:r>
          </a:p>
          <a:p>
            <a:pPr marL="0" marR="0" lvl="0" indent="0" algn="ctr" rtl="0">
              <a:spcBef>
                <a:spcPts val="0"/>
              </a:spcBef>
              <a:buSzPct val="25000"/>
              <a:buNone/>
            </a:pPr>
            <a:r>
              <a:rPr lang="en-US" sz="3200" b="0" i="0" u="none" strike="noStrike" cap="none" baseline="0">
                <a:solidFill>
                  <a:schemeClr val="dk1"/>
                </a:solidFill>
                <a:latin typeface="Calibri"/>
                <a:ea typeface="Calibri"/>
                <a:cs typeface="Calibri"/>
                <a:sym typeface="Calibri"/>
              </a:rPr>
              <a:t>(Arguing the Other Side, Uncovering Values, Dissenting)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Forwarding Moves </a:t>
            </a:r>
          </a:p>
        </p:txBody>
      </p:sp>
      <p:sp>
        <p:nvSpPr>
          <p:cNvPr id="188" name="Shape 188"/>
          <p:cNvSpPr txBox="1">
            <a:spLocks noGrp="1"/>
          </p:cNvSpPr>
          <p:nvPr>
            <p:ph type="body" idx="1"/>
          </p:nvPr>
        </p:nvSpPr>
        <p:spPr>
          <a:xfrm>
            <a:off x="5834130" y="1468191"/>
            <a:ext cx="5519670" cy="470877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3600" b="1" i="0" u="none" strike="noStrike" cap="none" baseline="0">
                <a:solidFill>
                  <a:schemeClr val="dk1"/>
                </a:solidFill>
                <a:latin typeface="Calibri"/>
                <a:ea typeface="Calibri"/>
                <a:cs typeface="Calibri"/>
                <a:sym typeface="Calibri"/>
              </a:rPr>
              <a:t>Illustrating</a:t>
            </a:r>
            <a:r>
              <a:rPr lang="en-US" sz="3600" b="0" i="0" u="none" strike="noStrike" cap="none" baseline="0">
                <a:solidFill>
                  <a:schemeClr val="dk1"/>
                </a:solidFill>
                <a:latin typeface="Calibri"/>
                <a:ea typeface="Calibri"/>
                <a:cs typeface="Calibri"/>
                <a:sym typeface="Calibri"/>
              </a:rPr>
              <a:t> – When students use specific examples from the text to support what they want to say. </a:t>
            </a:r>
          </a:p>
          <a:p>
            <a:pPr marL="0" marR="0" lvl="0" indent="0" algn="l" rtl="0">
              <a:lnSpc>
                <a:spcPct val="90000"/>
              </a:lnSpc>
              <a:spcBef>
                <a:spcPts val="1000"/>
              </a:spcBef>
              <a:buClr>
                <a:schemeClr val="dk1"/>
              </a:buClr>
              <a:buFont typeface="Calibri"/>
              <a:buNone/>
            </a:pPr>
            <a:endParaRPr sz="36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Calibri"/>
              <a:buNone/>
            </a:pPr>
            <a:r>
              <a:rPr lang="en-US" sz="3000" b="0" i="0" u="none" strike="noStrike" cap="none" baseline="0">
                <a:solidFill>
                  <a:schemeClr val="dk1"/>
                </a:solidFill>
                <a:latin typeface="Calibri"/>
                <a:ea typeface="Calibri"/>
                <a:cs typeface="Calibri"/>
                <a:sym typeface="Calibri"/>
              </a:rPr>
              <a:t>The 18-wheeler carries lots of cargo, representing “material to think about: anecdotes, images, scenarios, data.” (Harris)</a:t>
            </a:r>
          </a:p>
          <a:p>
            <a:pPr marL="228600" marR="0" lvl="0" indent="-5080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pic>
        <p:nvPicPr>
          <p:cNvPr id="189" name="Shape 189"/>
          <p:cNvPicPr preferRelativeResize="0"/>
          <p:nvPr/>
        </p:nvPicPr>
        <p:blipFill rotWithShape="1">
          <a:blip r:embed="rId3">
            <a:alphaModFix/>
          </a:blip>
          <a:srcRect/>
          <a:stretch/>
        </p:blipFill>
        <p:spPr>
          <a:xfrm>
            <a:off x="838200" y="1468191"/>
            <a:ext cx="4558536" cy="4558536"/>
          </a:xfrm>
          <a:prstGeom prst="rect">
            <a:avLst/>
          </a:prstGeom>
          <a:noFill/>
          <a:ln>
            <a:noFill/>
          </a:ln>
        </p:spPr>
      </p:pic>
      <p:sp>
        <p:nvSpPr>
          <p:cNvPr id="190" name="Shape 190"/>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263138" y="365125"/>
            <a:ext cx="8090661"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What Illustrating Looks Like</a:t>
            </a:r>
          </a:p>
        </p:txBody>
      </p:sp>
      <p:sp>
        <p:nvSpPr>
          <p:cNvPr id="196" name="Shape 196"/>
          <p:cNvSpPr txBox="1">
            <a:spLocks noGrp="1"/>
          </p:cNvSpPr>
          <p:nvPr>
            <p:ph type="body" idx="1"/>
          </p:nvPr>
        </p:nvSpPr>
        <p:spPr>
          <a:xfrm>
            <a:off x="3263138" y="1551708"/>
            <a:ext cx="7972897" cy="48046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Calibri"/>
              <a:buNone/>
            </a:pPr>
            <a:r>
              <a:rPr lang="en-US" sz="2750" b="0" i="0" u="none" strike="noStrike" cap="none" baseline="0">
                <a:solidFill>
                  <a:schemeClr val="dk1"/>
                </a:solidFill>
                <a:latin typeface="Calibri"/>
                <a:ea typeface="Calibri"/>
                <a:cs typeface="Calibri"/>
                <a:sym typeface="Calibri"/>
              </a:rPr>
              <a:t>Language that captures what an author is saying/doing, as in these templates from Graff and Birkenstein’s </a:t>
            </a:r>
            <a:br>
              <a:rPr lang="en-US" sz="2750" b="0" i="0" u="none" strike="noStrike" cap="none" baseline="0">
                <a:solidFill>
                  <a:schemeClr val="dk1"/>
                </a:solidFill>
                <a:latin typeface="Calibri"/>
                <a:ea typeface="Calibri"/>
                <a:cs typeface="Calibri"/>
                <a:sym typeface="Calibri"/>
              </a:rPr>
            </a:br>
            <a:r>
              <a:rPr lang="en-US" sz="2750" b="0" i="1" u="none" strike="noStrike" cap="none" baseline="0">
                <a:solidFill>
                  <a:schemeClr val="dk1"/>
                </a:solidFill>
                <a:latin typeface="Calibri"/>
                <a:ea typeface="Calibri"/>
                <a:cs typeface="Calibri"/>
                <a:sym typeface="Calibri"/>
              </a:rPr>
              <a:t>They Say I Say</a:t>
            </a:r>
            <a:r>
              <a:rPr lang="en-US" sz="2750" b="0" i="0" u="none" strike="noStrike" cap="none" baseline="0">
                <a:solidFill>
                  <a:schemeClr val="dk1"/>
                </a:solidFill>
                <a:latin typeface="Calibri"/>
                <a:ea typeface="Calibri"/>
                <a:cs typeface="Calibri"/>
                <a:sym typeface="Calibri"/>
              </a:rPr>
              <a:t>:</a:t>
            </a:r>
          </a:p>
          <a:p>
            <a:pPr marL="0" marR="0" lvl="0" indent="0" algn="l" rtl="0">
              <a:lnSpc>
                <a:spcPct val="75000"/>
              </a:lnSpc>
              <a:spcBef>
                <a:spcPts val="1000"/>
              </a:spcBef>
              <a:buClr>
                <a:schemeClr val="dk1"/>
              </a:buClr>
              <a:buFont typeface="Calibri"/>
              <a:buNone/>
            </a:pPr>
            <a:endParaRPr sz="2750" b="0" i="0" u="none" strike="noStrike" cap="none" baseline="0">
              <a:solidFill>
                <a:schemeClr val="dk1"/>
              </a:solidFill>
              <a:latin typeface="Calibri"/>
              <a:ea typeface="Calibri"/>
              <a:cs typeface="Calibri"/>
              <a:sym typeface="Calibri"/>
            </a:endParaRPr>
          </a:p>
          <a:p>
            <a:pPr marL="0" marR="0" lvl="0" indent="0" algn="l" rtl="0">
              <a:lnSpc>
                <a:spcPct val="75000"/>
              </a:lnSpc>
              <a:spcBef>
                <a:spcPts val="1000"/>
              </a:spcBef>
              <a:buClr>
                <a:schemeClr val="dk1"/>
              </a:buClr>
              <a:buSzPct val="25000"/>
              <a:buFont typeface="Calibri"/>
              <a:buNone/>
            </a:pPr>
            <a:r>
              <a:rPr lang="en-US" sz="2750" b="0" i="0" u="none" strike="noStrike" cap="none" baseline="0">
                <a:solidFill>
                  <a:schemeClr val="dk1"/>
                </a:solidFill>
                <a:latin typeface="Calibri"/>
                <a:ea typeface="Calibri"/>
                <a:cs typeface="Calibri"/>
                <a:sym typeface="Calibri"/>
              </a:rPr>
              <a:t>X argues that</a:t>
            </a:r>
          </a:p>
          <a:p>
            <a:pPr marL="0" marR="0" lvl="0" indent="0" algn="l" rtl="0">
              <a:lnSpc>
                <a:spcPct val="75000"/>
              </a:lnSpc>
              <a:spcBef>
                <a:spcPts val="1000"/>
              </a:spcBef>
              <a:buClr>
                <a:schemeClr val="dk1"/>
              </a:buClr>
              <a:buSzPct val="25000"/>
              <a:buFont typeface="Calibri"/>
              <a:buNone/>
            </a:pPr>
            <a:r>
              <a:rPr lang="en-US" sz="2750" b="0" i="0" u="none" strike="noStrike" cap="none" baseline="0">
                <a:solidFill>
                  <a:schemeClr val="dk1"/>
                </a:solidFill>
                <a:latin typeface="Calibri"/>
                <a:ea typeface="Calibri"/>
                <a:cs typeface="Calibri"/>
                <a:sym typeface="Calibri"/>
              </a:rPr>
              <a:t>X claims that </a:t>
            </a:r>
          </a:p>
          <a:p>
            <a:pPr marL="0" marR="0" lvl="0" indent="0" algn="l" rtl="0">
              <a:lnSpc>
                <a:spcPct val="75000"/>
              </a:lnSpc>
              <a:spcBef>
                <a:spcPts val="1000"/>
              </a:spcBef>
              <a:buClr>
                <a:schemeClr val="dk1"/>
              </a:buClr>
              <a:buSzPct val="25000"/>
              <a:buFont typeface="Calibri"/>
              <a:buNone/>
            </a:pPr>
            <a:r>
              <a:rPr lang="en-US" sz="2750" b="0" i="0" u="none" strike="noStrike" cap="none" baseline="0">
                <a:solidFill>
                  <a:schemeClr val="dk1"/>
                </a:solidFill>
                <a:latin typeface="Calibri"/>
                <a:ea typeface="Calibri"/>
                <a:cs typeface="Calibri"/>
                <a:sym typeface="Calibri"/>
              </a:rPr>
              <a:t>X acknowledges that</a:t>
            </a:r>
          </a:p>
          <a:p>
            <a:pPr marL="0" marR="0" lvl="0" indent="0" algn="l" rtl="0">
              <a:lnSpc>
                <a:spcPct val="75000"/>
              </a:lnSpc>
              <a:spcBef>
                <a:spcPts val="1000"/>
              </a:spcBef>
              <a:buClr>
                <a:schemeClr val="dk1"/>
              </a:buClr>
              <a:buSzPct val="25000"/>
              <a:buFont typeface="Calibri"/>
              <a:buNone/>
            </a:pPr>
            <a:r>
              <a:rPr lang="en-US" sz="2750" b="0" i="0" u="none" strike="noStrike" cap="none" baseline="0">
                <a:solidFill>
                  <a:schemeClr val="dk1"/>
                </a:solidFill>
                <a:latin typeface="Calibri"/>
                <a:ea typeface="Calibri"/>
                <a:cs typeface="Calibri"/>
                <a:sym typeface="Calibri"/>
              </a:rPr>
              <a:t>X emphasizes that </a:t>
            </a:r>
          </a:p>
          <a:p>
            <a:pPr marL="0" marR="0" lvl="0" indent="0" algn="l" rtl="0">
              <a:lnSpc>
                <a:spcPct val="75000"/>
              </a:lnSpc>
              <a:spcBef>
                <a:spcPts val="1000"/>
              </a:spcBef>
              <a:buClr>
                <a:schemeClr val="dk1"/>
              </a:buClr>
              <a:buSzPct val="25000"/>
              <a:buFont typeface="Calibri"/>
              <a:buNone/>
            </a:pPr>
            <a:r>
              <a:rPr lang="en-US" sz="2750" b="0" i="0" u="none" strike="noStrike" cap="none" baseline="0">
                <a:solidFill>
                  <a:schemeClr val="dk1"/>
                </a:solidFill>
                <a:latin typeface="Calibri"/>
                <a:ea typeface="Calibri"/>
                <a:cs typeface="Calibri"/>
                <a:sym typeface="Calibri"/>
              </a:rPr>
              <a:t>X tells the story of </a:t>
            </a:r>
          </a:p>
          <a:p>
            <a:pPr marL="0" marR="0" lvl="0" indent="0" algn="l" rtl="0">
              <a:lnSpc>
                <a:spcPct val="75000"/>
              </a:lnSpc>
              <a:spcBef>
                <a:spcPts val="1000"/>
              </a:spcBef>
              <a:buClr>
                <a:schemeClr val="dk1"/>
              </a:buClr>
              <a:buSzPct val="25000"/>
              <a:buFont typeface="Calibri"/>
              <a:buNone/>
            </a:pPr>
            <a:r>
              <a:rPr lang="en-US" sz="2750" b="0" i="0" u="none" strike="noStrike" cap="none" baseline="0">
                <a:solidFill>
                  <a:schemeClr val="dk1"/>
                </a:solidFill>
                <a:latin typeface="Calibri"/>
                <a:ea typeface="Calibri"/>
                <a:cs typeface="Calibri"/>
                <a:sym typeface="Calibri"/>
              </a:rPr>
              <a:t>X reports that </a:t>
            </a:r>
          </a:p>
          <a:p>
            <a:pPr marL="0" marR="0" lvl="0" indent="0" algn="l" rtl="0">
              <a:lnSpc>
                <a:spcPct val="75000"/>
              </a:lnSpc>
              <a:spcBef>
                <a:spcPts val="1000"/>
              </a:spcBef>
              <a:buClr>
                <a:schemeClr val="dk1"/>
              </a:buClr>
              <a:buSzPct val="25000"/>
              <a:buFont typeface="Calibri"/>
              <a:buNone/>
            </a:pPr>
            <a:r>
              <a:rPr lang="en-US" sz="2750" b="0" i="0" u="none" strike="noStrike" cap="none" baseline="0">
                <a:solidFill>
                  <a:schemeClr val="dk1"/>
                </a:solidFill>
                <a:latin typeface="Calibri"/>
                <a:ea typeface="Calibri"/>
                <a:cs typeface="Calibri"/>
                <a:sym typeface="Calibri"/>
              </a:rPr>
              <a:t>X believes that</a:t>
            </a:r>
          </a:p>
          <a:p>
            <a:pPr marL="0" marR="0" lvl="0" indent="0" algn="l" rtl="0">
              <a:lnSpc>
                <a:spcPct val="75000"/>
              </a:lnSpc>
              <a:spcBef>
                <a:spcPts val="1000"/>
              </a:spcBef>
              <a:buClr>
                <a:schemeClr val="dk1"/>
              </a:buClr>
              <a:buFont typeface="Calibri"/>
              <a:buNone/>
            </a:pPr>
            <a:endParaRPr sz="1950" b="0" i="0" u="none" strike="noStrike" cap="none" baseline="0">
              <a:solidFill>
                <a:schemeClr val="dk1"/>
              </a:solidFill>
              <a:latin typeface="Calibri"/>
              <a:ea typeface="Calibri"/>
              <a:cs typeface="Calibri"/>
              <a:sym typeface="Calibri"/>
            </a:endParaRPr>
          </a:p>
          <a:p>
            <a:pPr marL="0" marR="0" lvl="0" indent="0" algn="l" rtl="0">
              <a:lnSpc>
                <a:spcPct val="75000"/>
              </a:lnSpc>
              <a:spcBef>
                <a:spcPts val="1000"/>
              </a:spcBef>
              <a:buClr>
                <a:schemeClr val="dk1"/>
              </a:buClr>
              <a:buFont typeface="Calibri"/>
              <a:buNone/>
            </a:pPr>
            <a:endParaRPr sz="1950" b="0" i="0" u="none" strike="noStrike" cap="none" baseline="0">
              <a:solidFill>
                <a:schemeClr val="dk1"/>
              </a:solidFill>
              <a:latin typeface="Calibri"/>
              <a:ea typeface="Calibri"/>
              <a:cs typeface="Calibri"/>
              <a:sym typeface="Calibri"/>
            </a:endParaRPr>
          </a:p>
        </p:txBody>
      </p:sp>
      <p:sp>
        <p:nvSpPr>
          <p:cNvPr id="197" name="Shape 197"/>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198" name="Shape 198"/>
          <p:cNvPicPr preferRelativeResize="0"/>
          <p:nvPr/>
        </p:nvPicPr>
        <p:blipFill rotWithShape="1">
          <a:blip r:embed="rId3">
            <a:alphaModFix/>
          </a:blip>
          <a:srcRect/>
          <a:stretch/>
        </p:blipFill>
        <p:spPr>
          <a:xfrm>
            <a:off x="801545" y="771812"/>
            <a:ext cx="2359313" cy="2359313"/>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568035" y="365125"/>
            <a:ext cx="10785763"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Forwarding Moves </a:t>
            </a:r>
          </a:p>
        </p:txBody>
      </p:sp>
      <p:pic>
        <p:nvPicPr>
          <p:cNvPr id="204" name="Shape 204"/>
          <p:cNvPicPr preferRelativeResize="0">
            <a:picLocks noGrp="1"/>
          </p:cNvPicPr>
          <p:nvPr>
            <p:ph type="body" idx="1"/>
          </p:nvPr>
        </p:nvPicPr>
        <p:blipFill rotWithShape="1">
          <a:blip r:embed="rId3">
            <a:alphaModFix/>
          </a:blip>
          <a:srcRect/>
          <a:stretch/>
        </p:blipFill>
        <p:spPr>
          <a:xfrm>
            <a:off x="779125" y="1812746"/>
            <a:ext cx="5801784" cy="4351338"/>
          </a:xfrm>
          <a:prstGeom prst="rect">
            <a:avLst/>
          </a:prstGeom>
          <a:noFill/>
          <a:ln w="120650" cap="flat" cmpd="sng">
            <a:solidFill>
              <a:schemeClr val="dk1"/>
            </a:solidFill>
            <a:prstDash val="solid"/>
            <a:round/>
            <a:headEnd type="none" w="med" len="med"/>
            <a:tailEnd type="none" w="med" len="med"/>
          </a:ln>
        </p:spPr>
      </p:pic>
      <p:sp>
        <p:nvSpPr>
          <p:cNvPr id="205" name="Shape 205"/>
          <p:cNvSpPr txBox="1"/>
          <p:nvPr/>
        </p:nvSpPr>
        <p:spPr>
          <a:xfrm>
            <a:off x="6913417" y="1812746"/>
            <a:ext cx="4955537"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3600" b="1" i="0" u="none" strike="noStrike" cap="none" baseline="0">
                <a:solidFill>
                  <a:schemeClr val="dk1"/>
                </a:solidFill>
                <a:latin typeface="Calibri"/>
                <a:ea typeface="Calibri"/>
                <a:cs typeface="Calibri"/>
                <a:sym typeface="Calibri"/>
              </a:rPr>
              <a:t>Authorizing</a:t>
            </a:r>
            <a:r>
              <a:rPr lang="en-US" sz="3600" b="0" i="0" u="none" strike="noStrike" cap="none" baseline="0">
                <a:solidFill>
                  <a:schemeClr val="dk1"/>
                </a:solidFill>
                <a:latin typeface="Calibri"/>
                <a:ea typeface="Calibri"/>
                <a:cs typeface="Calibri"/>
                <a:sym typeface="Calibri"/>
              </a:rPr>
              <a:t> – When students quote an expert or use the credibility or status of a source to support their claims. </a:t>
            </a:r>
          </a:p>
          <a:p>
            <a:pPr marL="228600" marR="0" lvl="0" indent="-5080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sp>
        <p:nvSpPr>
          <p:cNvPr id="206" name="Shape 206"/>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463635" y="365125"/>
            <a:ext cx="789016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What Authorizing Looks Like</a:t>
            </a:r>
          </a:p>
        </p:txBody>
      </p:sp>
      <p:sp>
        <p:nvSpPr>
          <p:cNvPr id="212" name="Shape 212"/>
          <p:cNvSpPr txBox="1">
            <a:spLocks noGrp="1"/>
          </p:cNvSpPr>
          <p:nvPr>
            <p:ph type="body" idx="1"/>
          </p:nvPr>
        </p:nvSpPr>
        <p:spPr>
          <a:xfrm>
            <a:off x="3463635" y="1551708"/>
            <a:ext cx="7204364" cy="462525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Language that names the particular expertise, credibility, and/or status of an author or source, as in these examples:</a:t>
            </a:r>
          </a:p>
          <a:p>
            <a:pPr marL="0" marR="0" lvl="0" indent="0" algn="l" rtl="0">
              <a:lnSpc>
                <a:spcPct val="8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80000"/>
              </a:lnSpc>
              <a:spcBef>
                <a:spcPts val="100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Joseph Bauxbaum, a researcher at the Mount Sinai School of Medicine, found …</a:t>
            </a:r>
          </a:p>
          <a:p>
            <a:pPr marL="0" marR="0" lvl="0" indent="0" algn="l" rtl="0">
              <a:lnSpc>
                <a:spcPct val="80000"/>
              </a:lnSpc>
              <a:spcBef>
                <a:spcPts val="100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 , according to Susan Smith, principal of a school which encourages student cell phone use.</a:t>
            </a:r>
          </a:p>
          <a:p>
            <a:pPr marL="0" marR="0" lvl="0" indent="0" algn="l" rtl="0">
              <a:lnSpc>
                <a:spcPct val="80000"/>
              </a:lnSpc>
              <a:spcBef>
                <a:spcPts val="100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A study conducted by the Gulf Coast Center for Law &amp; Policy Center revealed that …</a:t>
            </a:r>
          </a:p>
          <a:p>
            <a:pPr marL="0" marR="0" lvl="0" indent="0" algn="l" rtl="0">
              <a:lnSpc>
                <a:spcPct val="8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8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80000"/>
              </a:lnSpc>
              <a:spcBef>
                <a:spcPts val="1000"/>
              </a:spcBef>
              <a:buClr>
                <a:schemeClr val="dk1"/>
              </a:buClr>
              <a:buFont typeface="Calibri"/>
              <a:buNone/>
            </a:pPr>
            <a:endParaRPr sz="2600" b="0" i="0" u="none" strike="noStrike" cap="none" baseline="0">
              <a:solidFill>
                <a:schemeClr val="dk1"/>
              </a:solidFill>
              <a:latin typeface="Calibri"/>
              <a:ea typeface="Calibri"/>
              <a:cs typeface="Calibri"/>
              <a:sym typeface="Calibri"/>
            </a:endParaRPr>
          </a:p>
          <a:p>
            <a:pPr marL="0" marR="0" lvl="0" indent="0" algn="l" rtl="0">
              <a:lnSpc>
                <a:spcPct val="80000"/>
              </a:lnSpc>
              <a:spcBef>
                <a:spcPts val="1000"/>
              </a:spcBef>
              <a:buClr>
                <a:schemeClr val="dk1"/>
              </a:buClr>
              <a:buFont typeface="Calibri"/>
              <a:buNone/>
            </a:pPr>
            <a:endParaRPr sz="2600" b="0" i="0" u="none" strike="noStrike" cap="none" baseline="0">
              <a:solidFill>
                <a:schemeClr val="dk1"/>
              </a:solidFill>
              <a:latin typeface="Calibri"/>
              <a:ea typeface="Calibri"/>
              <a:cs typeface="Calibri"/>
              <a:sym typeface="Calibri"/>
            </a:endParaRPr>
          </a:p>
        </p:txBody>
      </p:sp>
      <p:sp>
        <p:nvSpPr>
          <p:cNvPr id="213" name="Shape 213"/>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214" name="Shape 214"/>
          <p:cNvPicPr preferRelativeResize="0"/>
          <p:nvPr/>
        </p:nvPicPr>
        <p:blipFill rotWithShape="1">
          <a:blip r:embed="rId3">
            <a:alphaModFix/>
          </a:blip>
          <a:srcRect/>
          <a:stretch/>
        </p:blipFill>
        <p:spPr>
          <a:xfrm>
            <a:off x="394797" y="912200"/>
            <a:ext cx="2694766" cy="2021075"/>
          </a:xfrm>
          <a:prstGeom prst="rect">
            <a:avLst/>
          </a:prstGeom>
          <a:noFill/>
          <a:ln w="120650"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43343" y="500062"/>
            <a:ext cx="10375883"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Forwarding Moves </a:t>
            </a:r>
          </a:p>
        </p:txBody>
      </p:sp>
      <p:sp>
        <p:nvSpPr>
          <p:cNvPr id="220" name="Shape 220"/>
          <p:cNvSpPr txBox="1"/>
          <p:nvPr/>
        </p:nvSpPr>
        <p:spPr>
          <a:xfrm>
            <a:off x="443345" y="1994436"/>
            <a:ext cx="4977406"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3600" b="1" i="0" u="none" strike="noStrike" cap="none" baseline="0">
                <a:solidFill>
                  <a:schemeClr val="dk1"/>
                </a:solidFill>
                <a:latin typeface="Calibri"/>
                <a:ea typeface="Calibri"/>
                <a:cs typeface="Calibri"/>
                <a:sym typeface="Calibri"/>
              </a:rPr>
              <a:t>Extending </a:t>
            </a:r>
            <a:r>
              <a:rPr lang="en-US" sz="3600" b="0" i="0" u="none" strike="noStrike" cap="none" baseline="0">
                <a:solidFill>
                  <a:schemeClr val="dk1"/>
                </a:solidFill>
                <a:latin typeface="Calibri"/>
                <a:ea typeface="Calibri"/>
                <a:cs typeface="Calibri"/>
                <a:sym typeface="Calibri"/>
              </a:rPr>
              <a:t>– When students put their own “spin” on terms and ideas they take from other texts. </a:t>
            </a:r>
          </a:p>
          <a:p>
            <a:pPr marL="228600" marR="0" lvl="0" indent="-5080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pic>
        <p:nvPicPr>
          <p:cNvPr id="221" name="Shape 221"/>
          <p:cNvPicPr preferRelativeResize="0"/>
          <p:nvPr/>
        </p:nvPicPr>
        <p:blipFill rotWithShape="1">
          <a:blip r:embed="rId3">
            <a:alphaModFix/>
          </a:blip>
          <a:srcRect/>
          <a:stretch/>
        </p:blipFill>
        <p:spPr>
          <a:xfrm>
            <a:off x="5612637" y="1825625"/>
            <a:ext cx="6330328" cy="3425248"/>
          </a:xfrm>
          <a:prstGeom prst="rect">
            <a:avLst/>
          </a:prstGeom>
          <a:noFill/>
          <a:ln w="104775" cap="flat" cmpd="sng">
            <a:solidFill>
              <a:schemeClr val="dk1"/>
            </a:solidFill>
            <a:prstDash val="solid"/>
            <a:round/>
            <a:headEnd type="none" w="med" len="med"/>
            <a:tailEnd type="none" w="med" len="med"/>
          </a:ln>
        </p:spPr>
      </p:pic>
      <p:sp>
        <p:nvSpPr>
          <p:cNvPr id="222" name="Shape 222"/>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60136" y="226145"/>
            <a:ext cx="789016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What Extending Looks Like</a:t>
            </a:r>
          </a:p>
        </p:txBody>
      </p:sp>
      <p:sp>
        <p:nvSpPr>
          <p:cNvPr id="228" name="Shape 228"/>
          <p:cNvSpPr txBox="1">
            <a:spLocks noGrp="1"/>
          </p:cNvSpPr>
          <p:nvPr>
            <p:ph type="body" idx="1"/>
          </p:nvPr>
        </p:nvSpPr>
        <p:spPr>
          <a:xfrm>
            <a:off x="860136" y="1268361"/>
            <a:ext cx="7204364" cy="156332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Calibri"/>
              <a:buNone/>
            </a:pPr>
            <a:r>
              <a:rPr lang="en-US" sz="3000" b="1" i="0" u="none" strike="noStrike" cap="none" baseline="0">
                <a:solidFill>
                  <a:schemeClr val="dk1"/>
                </a:solidFill>
                <a:latin typeface="Calibri"/>
                <a:ea typeface="Calibri"/>
                <a:cs typeface="Calibri"/>
                <a:sym typeface="Calibri"/>
              </a:rPr>
              <a:t>Language that reframes the text, adds another layer of interpretation, and/or drives it forward to new conclusions:</a:t>
            </a:r>
          </a:p>
          <a:p>
            <a:pPr marL="0" marR="0" lvl="0" indent="0" algn="l" rtl="0">
              <a:lnSpc>
                <a:spcPct val="90000"/>
              </a:lnSpc>
              <a:spcBef>
                <a:spcPts val="1000"/>
              </a:spcBef>
              <a:buClr>
                <a:schemeClr val="dk1"/>
              </a:buClr>
              <a:buFont typeface="Calibri"/>
              <a:buNone/>
            </a:pPr>
            <a:endParaRPr sz="30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sp>
        <p:nvSpPr>
          <p:cNvPr id="229" name="Shape 22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230" name="Shape 230"/>
          <p:cNvPicPr preferRelativeResize="0"/>
          <p:nvPr/>
        </p:nvPicPr>
        <p:blipFill rotWithShape="1">
          <a:blip r:embed="rId3">
            <a:alphaModFix/>
          </a:blip>
          <a:srcRect/>
          <a:stretch/>
        </p:blipFill>
        <p:spPr>
          <a:xfrm>
            <a:off x="8251535" y="648420"/>
            <a:ext cx="3338799" cy="1806575"/>
          </a:xfrm>
          <a:prstGeom prst="rect">
            <a:avLst/>
          </a:prstGeom>
          <a:noFill/>
          <a:ln w="104775" cap="flat" cmpd="sng">
            <a:solidFill>
              <a:schemeClr val="dk1"/>
            </a:solidFill>
            <a:prstDash val="solid"/>
            <a:round/>
            <a:headEnd type="none" w="med" len="med"/>
            <a:tailEnd type="none" w="med" len="med"/>
          </a:ln>
        </p:spPr>
      </p:pic>
      <p:sp>
        <p:nvSpPr>
          <p:cNvPr id="231" name="Shape 231"/>
          <p:cNvSpPr txBox="1"/>
          <p:nvPr/>
        </p:nvSpPr>
        <p:spPr>
          <a:xfrm>
            <a:off x="860136" y="3379732"/>
            <a:ext cx="10569866" cy="28007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So now the latest victims of the Fear of Missing Out are the executives at Facebook themselves, whose dwindling market share is a result of greed and the failure to respond to the demands of a wired generation. </a:t>
            </a:r>
          </a:p>
          <a:p>
            <a:pPr marL="0" marR="0" lvl="0" indent="0" algn="l" rtl="0">
              <a:spcBef>
                <a:spcPts val="0"/>
              </a:spcBef>
              <a:buNone/>
            </a:pPr>
            <a:endParaRPr sz="28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599" cy="844697"/>
          </a:xfrm>
        </p:spPr>
        <p:txBody>
          <a:bodyPr>
            <a:normAutofit fontScale="90000"/>
          </a:bodyPr>
          <a:lstStyle/>
          <a:p>
            <a:br>
              <a:rPr lang="en-US" sz="2000" b="1" dirty="0"/>
            </a:br>
            <a:r>
              <a:rPr lang="en-US" sz="3200" b="1" dirty="0">
                <a:solidFill>
                  <a:srgbClr val="C00000"/>
                </a:solidFill>
              </a:rPr>
              <a:t>Strong claims are </a:t>
            </a:r>
            <a:r>
              <a:rPr lang="en-US" sz="3200" dirty="0">
                <a:solidFill>
                  <a:srgbClr val="C00000"/>
                </a:solidFill>
              </a:rPr>
              <a:t>compelling, debatable and defensible.</a:t>
            </a:r>
            <a:endParaRPr lang="en-US" dirty="0">
              <a:solidFill>
                <a:srgbClr val="C00000"/>
              </a:solidFill>
            </a:endParaRPr>
          </a:p>
        </p:txBody>
      </p:sp>
      <p:sp>
        <p:nvSpPr>
          <p:cNvPr id="5" name="TextBox 4"/>
          <p:cNvSpPr txBox="1"/>
          <p:nvPr/>
        </p:nvSpPr>
        <p:spPr>
          <a:xfrm>
            <a:off x="590842" y="1320020"/>
            <a:ext cx="11029071" cy="4739759"/>
          </a:xfrm>
          <a:prstGeom prst="rect">
            <a:avLst/>
          </a:prstGeom>
          <a:noFill/>
        </p:spPr>
        <p:txBody>
          <a:bodyPr wrap="square" rtlCol="0">
            <a:spAutoFit/>
          </a:bodyPr>
          <a:lstStyle/>
          <a:p>
            <a:r>
              <a:rPr lang="en-US" sz="3200" b="1" u="sng" dirty="0"/>
              <a:t>Other Key Characteristics of a Strong Claim:</a:t>
            </a:r>
            <a:endParaRPr lang="en-US" sz="3200" dirty="0"/>
          </a:p>
          <a:p>
            <a:pPr lvl="0"/>
            <a:endParaRPr lang="en-US" sz="3200" b="1" dirty="0"/>
          </a:p>
          <a:p>
            <a:pPr marL="457200" indent="-457200">
              <a:buFont typeface="Arial" panose="020B0604020202020204" pitchFamily="34" charset="0"/>
              <a:buChar char="•"/>
            </a:pPr>
            <a:r>
              <a:rPr lang="en-US" sz="3200" b="1" dirty="0"/>
              <a:t>Identifies the writer’s </a:t>
            </a:r>
            <a:r>
              <a:rPr lang="en-US" sz="3200" b="1" u="sng" dirty="0"/>
              <a:t>stance</a:t>
            </a:r>
            <a:r>
              <a:rPr lang="en-US" sz="3200" b="1" dirty="0"/>
              <a:t> (position)</a:t>
            </a:r>
            <a:endParaRPr lang="en-US" sz="3200" u="sng" dirty="0"/>
          </a:p>
          <a:p>
            <a:pPr marL="457200" indent="-457200">
              <a:buFont typeface="Arial" panose="020B0604020202020204" pitchFamily="34" charset="0"/>
              <a:buChar char="•"/>
            </a:pPr>
            <a:r>
              <a:rPr lang="en-US" sz="3200" b="1" dirty="0"/>
              <a:t>Is </a:t>
            </a:r>
            <a:r>
              <a:rPr lang="en-US" sz="3200" b="1" u="sng" dirty="0"/>
              <a:t>clear</a:t>
            </a:r>
            <a:r>
              <a:rPr lang="en-US" sz="3200" b="1" dirty="0"/>
              <a:t> and </a:t>
            </a:r>
            <a:r>
              <a:rPr lang="en-US" sz="3200" b="1" u="sng" dirty="0"/>
              <a:t>specific</a:t>
            </a:r>
            <a:r>
              <a:rPr lang="en-US" sz="3200" u="sng" dirty="0"/>
              <a:t> (</a:t>
            </a:r>
            <a:r>
              <a:rPr lang="en-US" sz="3200" b="1" dirty="0"/>
              <a:t>shows the direction of the writer’s thinking)</a:t>
            </a:r>
            <a:endParaRPr lang="en-US" sz="3200" dirty="0"/>
          </a:p>
          <a:p>
            <a:pPr marL="457200" indent="-457200">
              <a:buFont typeface="Arial" panose="020B0604020202020204" pitchFamily="34" charset="0"/>
              <a:buChar char="•"/>
            </a:pPr>
            <a:r>
              <a:rPr lang="en-US" sz="3200" b="1" dirty="0"/>
              <a:t>May use an “umbrella” term that relates to the major points to be made instead of listing all of your evidence</a:t>
            </a:r>
          </a:p>
          <a:p>
            <a:pPr marL="457200" indent="-457200">
              <a:buFont typeface="Arial" panose="020B0604020202020204" pitchFamily="34" charset="0"/>
              <a:buChar char="•"/>
            </a:pPr>
            <a:r>
              <a:rPr lang="en-US" sz="3200" b="1" dirty="0"/>
              <a:t>Avoids terms such as “I think” or “I feel”</a:t>
            </a:r>
            <a:endParaRPr lang="en-US" sz="3200" dirty="0"/>
          </a:p>
          <a:p>
            <a:endParaRPr lang="en-US" dirty="0"/>
          </a:p>
        </p:txBody>
      </p:sp>
    </p:spTree>
    <p:extLst>
      <p:ext uri="{BB962C8B-B14F-4D97-AF65-F5344CB8AC3E}">
        <p14:creationId xmlns:p14="http://schemas.microsoft.com/office/powerpoint/2010/main" val="418806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44304" y="485993"/>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Countering Moves </a:t>
            </a:r>
          </a:p>
        </p:txBody>
      </p:sp>
      <p:sp>
        <p:nvSpPr>
          <p:cNvPr id="237" name="Shape 237"/>
          <p:cNvSpPr txBox="1"/>
          <p:nvPr/>
        </p:nvSpPr>
        <p:spPr>
          <a:xfrm>
            <a:off x="459612" y="1811557"/>
            <a:ext cx="5242493"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Pr>
              <a:t>When students “push back” against the text in some way. They might disagree with it, challenge something it says, or interpret it differently than the author does. </a:t>
            </a:r>
          </a:p>
          <a:p>
            <a:pPr marL="228600" marR="0" lvl="0" indent="-5080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pic>
        <p:nvPicPr>
          <p:cNvPr id="238" name="Shape 238"/>
          <p:cNvPicPr preferRelativeResize="0"/>
          <p:nvPr/>
        </p:nvPicPr>
        <p:blipFill rotWithShape="1">
          <a:blip r:embed="rId3">
            <a:alphaModFix/>
          </a:blip>
          <a:srcRect/>
          <a:stretch/>
        </p:blipFill>
        <p:spPr>
          <a:xfrm>
            <a:off x="5997526" y="1627621"/>
            <a:ext cx="5791583" cy="4343688"/>
          </a:xfrm>
          <a:prstGeom prst="rect">
            <a:avLst/>
          </a:prstGeom>
          <a:noFill/>
          <a:ln w="107950" cap="flat" cmpd="sng">
            <a:solidFill>
              <a:schemeClr val="dk1"/>
            </a:solidFill>
            <a:prstDash val="solid"/>
            <a:round/>
            <a:headEnd type="none" w="med" len="med"/>
            <a:tailEnd type="none" w="med" len="med"/>
          </a:ln>
        </p:spPr>
      </p:pic>
      <p:sp>
        <p:nvSpPr>
          <p:cNvPr id="239" name="Shape 23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860136" y="226145"/>
            <a:ext cx="789016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What Countering Looks Like</a:t>
            </a:r>
          </a:p>
        </p:txBody>
      </p:sp>
      <p:sp>
        <p:nvSpPr>
          <p:cNvPr id="245" name="Shape 245"/>
          <p:cNvSpPr txBox="1">
            <a:spLocks noGrp="1"/>
          </p:cNvSpPr>
          <p:nvPr>
            <p:ph type="body" idx="1"/>
          </p:nvPr>
        </p:nvSpPr>
        <p:spPr>
          <a:xfrm>
            <a:off x="860136" y="1268361"/>
            <a:ext cx="7204364" cy="156332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Calibri"/>
              <a:buNone/>
            </a:pPr>
            <a:r>
              <a:rPr lang="en-US" sz="3000" b="1" i="0" u="none" strike="noStrike" cap="none" baseline="0">
                <a:solidFill>
                  <a:schemeClr val="dk1"/>
                </a:solidFill>
                <a:latin typeface="Calibri"/>
                <a:ea typeface="Calibri"/>
                <a:cs typeface="Calibri"/>
                <a:sym typeface="Calibri"/>
              </a:rPr>
              <a:t>Language that takes another approach, identifies hidden or absent arguments, or explains where an argument falls short. </a:t>
            </a: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sp>
        <p:nvSpPr>
          <p:cNvPr id="246" name="Shape 246"/>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
        <p:nvSpPr>
          <p:cNvPr id="247" name="Shape 247"/>
          <p:cNvSpPr txBox="1"/>
          <p:nvPr/>
        </p:nvSpPr>
        <p:spPr>
          <a:xfrm>
            <a:off x="860136" y="3438726"/>
            <a:ext cx="10569866" cy="40934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What the author fails to consider is …</a:t>
            </a:r>
            <a:br>
              <a:rPr lang="en-US" sz="2800" b="0" i="0" u="none" strike="noStrike" cap="none" baseline="0">
                <a:solidFill>
                  <a:schemeClr val="dk1"/>
                </a:solidFill>
                <a:latin typeface="Calibri"/>
                <a:ea typeface="Calibri"/>
                <a:cs typeface="Calibri"/>
                <a:sym typeface="Calibri"/>
              </a:rPr>
            </a:br>
            <a:r>
              <a:rPr lang="en-US" sz="2800" b="0" i="0" u="none" strike="noStrike" cap="none" baseline="0">
                <a:solidFill>
                  <a:schemeClr val="dk1"/>
                </a:solidFill>
                <a:latin typeface="Calibri"/>
                <a:ea typeface="Calibri"/>
                <a:cs typeface="Calibri"/>
                <a:sym typeface="Calibri"/>
              </a:rPr>
              <a:t>This is true, but …</a:t>
            </a:r>
          </a:p>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The same thing can be said for …</a:t>
            </a:r>
          </a:p>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The author doesn’t explain why ….</a:t>
            </a:r>
          </a:p>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Another way to look at this is …</a:t>
            </a:r>
          </a:p>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The study doesn’t explore the connections between …</a:t>
            </a:r>
          </a:p>
          <a:p>
            <a:pPr marL="0" marR="0" lvl="0" indent="0" algn="l" rtl="0">
              <a:spcBef>
                <a:spcPts val="0"/>
              </a:spcBef>
              <a:buNone/>
            </a:pPr>
            <a:endParaRPr sz="28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a:t>
            </a:r>
          </a:p>
        </p:txBody>
      </p:sp>
      <p:pic>
        <p:nvPicPr>
          <p:cNvPr id="248" name="Shape 248"/>
          <p:cNvPicPr preferRelativeResize="0"/>
          <p:nvPr/>
        </p:nvPicPr>
        <p:blipFill rotWithShape="1">
          <a:blip r:embed="rId3">
            <a:alphaModFix/>
          </a:blip>
          <a:srcRect/>
          <a:stretch/>
        </p:blipFill>
        <p:spPr>
          <a:xfrm>
            <a:off x="8029878" y="515393"/>
            <a:ext cx="3690844" cy="2768133"/>
          </a:xfrm>
          <a:prstGeom prst="rect">
            <a:avLst/>
          </a:prstGeom>
          <a:noFill/>
          <a:ln w="107950"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Works Cited </a:t>
            </a:r>
          </a:p>
        </p:txBody>
      </p:sp>
      <p:sp>
        <p:nvSpPr>
          <p:cNvPr id="254" name="Shape 254"/>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Harris, Joseph. </a:t>
            </a:r>
            <a:r>
              <a:rPr lang="en-US" sz="2800" b="0" i="1" u="none" strike="noStrike" cap="none" baseline="0">
                <a:solidFill>
                  <a:schemeClr val="dk1"/>
                </a:solidFill>
                <a:latin typeface="Calibri"/>
                <a:ea typeface="Calibri"/>
                <a:cs typeface="Calibri"/>
                <a:sym typeface="Calibri"/>
              </a:rPr>
              <a:t>Rewriting: How to Do Things with Texts</a:t>
            </a:r>
            <a:r>
              <a:rPr lang="en-US" sz="2800" b="0" i="0" u="none" strike="noStrike" cap="none" baseline="0">
                <a:solidFill>
                  <a:schemeClr val="dk1"/>
                </a:solidFill>
                <a:latin typeface="Calibri"/>
                <a:ea typeface="Calibri"/>
                <a:cs typeface="Calibri"/>
                <a:sym typeface="Calibri"/>
              </a:rPr>
              <a:t>. Utah: Utah 	</a:t>
            </a:r>
          </a:p>
          <a:p>
            <a:pPr marL="0" marR="0" lvl="0" indent="0" algn="l" rtl="0">
              <a:lnSpc>
                <a:spcPct val="90000"/>
              </a:lnSpc>
              <a:spcBef>
                <a:spcPts val="100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	State University Press, 2006. Print.</a:t>
            </a: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Graff, Gerald and Cathy Birkinstein. </a:t>
            </a:r>
            <a:r>
              <a:rPr lang="en-US" sz="2800" b="0" i="1" u="none" strike="noStrike" cap="none" baseline="0">
                <a:solidFill>
                  <a:schemeClr val="dk1"/>
                </a:solidFill>
                <a:latin typeface="Calibri"/>
                <a:ea typeface="Calibri"/>
                <a:cs typeface="Calibri"/>
                <a:sym typeface="Calibri"/>
              </a:rPr>
              <a:t>They Say I Say: The Moves that 	</a:t>
            </a:r>
          </a:p>
          <a:p>
            <a:pPr marL="0" marR="0" lvl="0" indent="0" algn="l" rtl="0">
              <a:lnSpc>
                <a:spcPct val="90000"/>
              </a:lnSpc>
              <a:spcBef>
                <a:spcPts val="1000"/>
              </a:spcBef>
              <a:buClr>
                <a:schemeClr val="dk1"/>
              </a:buClr>
              <a:buSzPct val="25000"/>
              <a:buFont typeface="Calibri"/>
              <a:buNone/>
            </a:pPr>
            <a:r>
              <a:rPr lang="en-US" sz="2800" b="0" i="1" u="none" strike="noStrike" cap="none" baseline="0">
                <a:solidFill>
                  <a:schemeClr val="dk1"/>
                </a:solidFill>
                <a:latin typeface="Calibri"/>
                <a:ea typeface="Calibri"/>
                <a:cs typeface="Calibri"/>
                <a:sym typeface="Calibri"/>
              </a:rPr>
              <a:t>	Matter in Academic Writing</a:t>
            </a:r>
            <a:r>
              <a:rPr lang="en-US" sz="2800" b="0" i="0" u="none" strike="noStrike" cap="none" baseline="0">
                <a:solidFill>
                  <a:schemeClr val="dk1"/>
                </a:solidFill>
                <a:latin typeface="Calibri"/>
                <a:ea typeface="Calibri"/>
                <a:cs typeface="Calibri"/>
                <a:sym typeface="Calibri"/>
              </a:rPr>
              <a:t>. 2</a:t>
            </a:r>
            <a:r>
              <a:rPr lang="en-US" sz="2800" b="0" i="0" u="none" strike="noStrike" cap="none" baseline="30000">
                <a:solidFill>
                  <a:schemeClr val="dk1"/>
                </a:solidFill>
                <a:latin typeface="Calibri"/>
                <a:ea typeface="Calibri"/>
                <a:cs typeface="Calibri"/>
                <a:sym typeface="Calibri"/>
              </a:rPr>
              <a:t>nd</a:t>
            </a:r>
            <a:r>
              <a:rPr lang="en-US" sz="2800" b="0" i="0" u="none" strike="noStrike" cap="none" baseline="0">
                <a:solidFill>
                  <a:schemeClr val="dk1"/>
                </a:solidFill>
                <a:latin typeface="Calibri"/>
                <a:ea typeface="Calibri"/>
                <a:cs typeface="Calibri"/>
                <a:sym typeface="Calibri"/>
              </a:rPr>
              <a:t> ed. New York: W.W. Norton &amp; 	</a:t>
            </a:r>
          </a:p>
          <a:p>
            <a:pPr marL="0" marR="0" lvl="0" indent="0" algn="l" rtl="0">
              <a:lnSpc>
                <a:spcPct val="90000"/>
              </a:lnSpc>
              <a:spcBef>
                <a:spcPts val="100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	Company, 2009. Print. </a:t>
            </a:r>
          </a:p>
        </p:txBody>
      </p:sp>
      <p:sp>
        <p:nvSpPr>
          <p:cNvPr id="255" name="Shape 25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Next Steps: Teaching the Moves with a Text Set</a:t>
            </a:r>
          </a:p>
        </p:txBody>
      </p:sp>
      <p:sp>
        <p:nvSpPr>
          <p:cNvPr id="261" name="Shape 26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600" b="0" i="0" u="none" strike="noStrike" cap="none" baseline="0">
                <a:solidFill>
                  <a:schemeClr val="dk1"/>
                </a:solidFill>
                <a:latin typeface="Calibri"/>
                <a:ea typeface="Calibri"/>
                <a:cs typeface="Calibri"/>
                <a:sym typeface="Calibri"/>
              </a:rPr>
              <a:t>1. “Northwestern Players Get Union Vote”</a:t>
            </a:r>
          </a:p>
          <a:p>
            <a:pPr marL="0" marR="0" lvl="0" indent="0" algn="l" rtl="0">
              <a:lnSpc>
                <a:spcPct val="90000"/>
              </a:lnSpc>
              <a:spcBef>
                <a:spcPts val="1000"/>
              </a:spcBef>
              <a:buClr>
                <a:schemeClr val="dk1"/>
              </a:buClr>
              <a:buSzPct val="25000"/>
              <a:buFont typeface="Calibri"/>
              <a:buNone/>
            </a:pPr>
            <a:r>
              <a:rPr lang="en-US" sz="2600" b="0" i="0" u="sng" strike="noStrike" cap="none" baseline="0">
                <a:solidFill>
                  <a:schemeClr val="hlink"/>
                </a:solidFill>
                <a:latin typeface="Calibri"/>
                <a:ea typeface="Calibri"/>
                <a:cs typeface="Calibri"/>
                <a:sym typeface="Calibri"/>
                <a:hlinkClick r:id="rId3"/>
              </a:rPr>
              <a:t>http://espn.go.com/college-football/story/_/id/10677763/northwestern-wildcats-football-players-win-bid-unionize</a:t>
            </a:r>
            <a:r>
              <a:rPr lang="en-US" sz="2600" b="0" i="0" u="none" strike="noStrike" cap="none" baseline="0">
                <a:solidFill>
                  <a:schemeClr val="dk1"/>
                </a:solidFill>
                <a:latin typeface="Calibri"/>
                <a:ea typeface="Calibri"/>
                <a:cs typeface="Calibri"/>
                <a:sym typeface="Calibri"/>
              </a:rPr>
              <a:t> </a:t>
            </a:r>
          </a:p>
          <a:p>
            <a:pPr marL="0" marR="0" lvl="0" indent="0" algn="l" rtl="0">
              <a:lnSpc>
                <a:spcPct val="90000"/>
              </a:lnSpc>
              <a:spcBef>
                <a:spcPts val="1000"/>
              </a:spcBef>
              <a:buClr>
                <a:schemeClr val="dk1"/>
              </a:buClr>
              <a:buSzPct val="25000"/>
              <a:buFont typeface="Calibri"/>
              <a:buNone/>
            </a:pPr>
            <a:r>
              <a:rPr lang="en-US" sz="2600" b="0" i="0" u="none" strike="noStrike" cap="none" baseline="0">
                <a:solidFill>
                  <a:schemeClr val="dk1"/>
                </a:solidFill>
                <a:latin typeface="Calibri"/>
                <a:ea typeface="Calibri"/>
                <a:cs typeface="Calibri"/>
                <a:sym typeface="Calibri"/>
              </a:rPr>
              <a:t>2. “Of Course Student Athletes are University Employees”</a:t>
            </a:r>
          </a:p>
          <a:p>
            <a:pPr marL="0" marR="0" lvl="0" indent="0" algn="l" rtl="0">
              <a:lnSpc>
                <a:spcPct val="90000"/>
              </a:lnSpc>
              <a:spcBef>
                <a:spcPts val="1000"/>
              </a:spcBef>
              <a:buClr>
                <a:schemeClr val="dk1"/>
              </a:buClr>
              <a:buSzPct val="25000"/>
              <a:buFont typeface="Calibri"/>
              <a:buNone/>
            </a:pPr>
            <a:r>
              <a:rPr lang="en-US" sz="2600" b="0" i="0" u="sng" strike="noStrike" cap="none" baseline="0">
                <a:solidFill>
                  <a:schemeClr val="hlink"/>
                </a:solidFill>
                <a:latin typeface="Calibri"/>
                <a:ea typeface="Calibri"/>
                <a:cs typeface="Calibri"/>
                <a:sym typeface="Calibri"/>
                <a:hlinkClick r:id="rId4"/>
              </a:rPr>
              <a:t>http://www.theatlantic.com/entertainment/archive/2014/04/of-course-student-athletes-are-university-employees/360065/</a:t>
            </a:r>
            <a:r>
              <a:rPr lang="en-US" sz="2600" b="0" i="0" u="none" strike="noStrike" cap="none" baseline="0">
                <a:solidFill>
                  <a:schemeClr val="dk1"/>
                </a:solidFill>
                <a:latin typeface="Calibri"/>
                <a:ea typeface="Calibri"/>
                <a:cs typeface="Calibri"/>
                <a:sym typeface="Calibri"/>
              </a:rPr>
              <a:t> </a:t>
            </a:r>
          </a:p>
          <a:p>
            <a:pPr marL="0" marR="0" lvl="0" indent="0" algn="l" rtl="0">
              <a:lnSpc>
                <a:spcPct val="90000"/>
              </a:lnSpc>
              <a:spcBef>
                <a:spcPts val="1000"/>
              </a:spcBef>
              <a:buClr>
                <a:schemeClr val="dk1"/>
              </a:buClr>
              <a:buSzPct val="25000"/>
              <a:buFont typeface="Calibri"/>
              <a:buNone/>
            </a:pPr>
            <a:r>
              <a:rPr lang="en-US" sz="2600" b="0" i="0" u="none" strike="noStrike" cap="none" baseline="0">
                <a:solidFill>
                  <a:schemeClr val="dk1"/>
                </a:solidFill>
                <a:latin typeface="Calibri"/>
                <a:ea typeface="Calibri"/>
                <a:cs typeface="Calibri"/>
                <a:sym typeface="Calibri"/>
              </a:rPr>
              <a:t>3. “Northwestern Labor Ruling: Paying College Athletes Should Not Be the Name of the Game” </a:t>
            </a:r>
            <a:r>
              <a:rPr lang="en-US" sz="2600" b="0" i="0" u="sng" strike="noStrike" cap="none" baseline="0">
                <a:solidFill>
                  <a:schemeClr val="hlink"/>
                </a:solidFill>
                <a:latin typeface="Calibri"/>
                <a:ea typeface="Calibri"/>
                <a:cs typeface="Calibri"/>
                <a:sym typeface="Calibri"/>
                <a:hlinkClick r:id="rId5"/>
              </a:rPr>
              <a:t>http://www.nydailynews.com/sports/college/bondy-paying-college-players-game-article-1.1736195</a:t>
            </a:r>
            <a:r>
              <a:rPr lang="en-US" sz="2600" b="0" i="0" u="none" strike="noStrike" cap="none" baseline="0">
                <a:solidFill>
                  <a:schemeClr val="dk1"/>
                </a:solidFill>
                <a:latin typeface="Calibri"/>
                <a:ea typeface="Calibri"/>
                <a:cs typeface="Calibri"/>
                <a:sym typeface="Calibri"/>
              </a:rPr>
              <a:t> </a:t>
            </a:r>
          </a:p>
          <a:p>
            <a:pPr marL="0" marR="0" lvl="0" indent="0" algn="l" rtl="0">
              <a:lnSpc>
                <a:spcPct val="90000"/>
              </a:lnSpc>
              <a:spcBef>
                <a:spcPts val="1000"/>
              </a:spcBef>
              <a:buClr>
                <a:schemeClr val="dk1"/>
              </a:buClr>
              <a:buFont typeface="Calibri"/>
              <a:buNone/>
            </a:pPr>
            <a:endParaRPr sz="2600" b="0" i="0" u="none" strike="noStrike" cap="none" baseline="0">
              <a:solidFill>
                <a:schemeClr val="dk1"/>
              </a:solidFill>
              <a:latin typeface="Calibri"/>
              <a:ea typeface="Calibri"/>
              <a:cs typeface="Calibri"/>
              <a:sym typeface="Calibri"/>
            </a:endParaRPr>
          </a:p>
        </p:txBody>
      </p:sp>
      <p:sp>
        <p:nvSpPr>
          <p:cNvPr id="262" name="Shape 262"/>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851564" y="365125"/>
            <a:ext cx="7502235"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Merging</a:t>
            </a:r>
            <a:r>
              <a:rPr lang="en-US" sz="4400" b="0" i="0" u="none" strike="noStrike" cap="none" baseline="0">
                <a:solidFill>
                  <a:schemeClr val="dk1"/>
                </a:solidFill>
                <a:latin typeface="Calibri"/>
                <a:ea typeface="Calibri"/>
                <a:cs typeface="Calibri"/>
                <a:sym typeface="Calibri"/>
              </a:rPr>
              <a:t> </a:t>
            </a:r>
          </a:p>
        </p:txBody>
      </p:sp>
      <p:sp>
        <p:nvSpPr>
          <p:cNvPr id="268" name="Shape 268"/>
          <p:cNvSpPr txBox="1">
            <a:spLocks noGrp="1"/>
          </p:cNvSpPr>
          <p:nvPr>
            <p:ph type="body" idx="1"/>
          </p:nvPr>
        </p:nvSpPr>
        <p:spPr>
          <a:xfrm>
            <a:off x="3727621" y="1825625"/>
            <a:ext cx="7626178"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Have students closely read and annotate each text, marking evidence – including and especially those statements:</a:t>
            </a: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With which they agree and disagree</a:t>
            </a:r>
          </a:p>
          <a:p>
            <a:pPr marL="228600" marR="0" lvl="0" indent="-228600" algn="l" rtl="0">
              <a:lnSpc>
                <a:spcPct val="9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That challenge their thinking </a:t>
            </a:r>
          </a:p>
          <a:p>
            <a:pPr marL="228600" marR="0" lvl="0" indent="-228600" algn="l" rtl="0">
              <a:lnSpc>
                <a:spcPct val="9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That support what they already think</a:t>
            </a:r>
          </a:p>
          <a:p>
            <a:pPr marL="228600" marR="0" lvl="0" indent="-228600" algn="l" rtl="0">
              <a:lnSpc>
                <a:spcPct val="9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That make them think of new/other ideas </a:t>
            </a:r>
          </a:p>
        </p:txBody>
      </p:sp>
      <p:sp>
        <p:nvSpPr>
          <p:cNvPr id="269" name="Shape 269"/>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270" name="Shape 270"/>
          <p:cNvPicPr preferRelativeResize="0"/>
          <p:nvPr/>
        </p:nvPicPr>
        <p:blipFill rotWithShape="1">
          <a:blip r:embed="rId3">
            <a:alphaModFix/>
          </a:blip>
          <a:srcRect/>
          <a:stretch/>
        </p:blipFill>
        <p:spPr>
          <a:xfrm rot="498690">
            <a:off x="965860" y="365125"/>
            <a:ext cx="2520001" cy="3528001"/>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Test drive some vehicles! </a:t>
            </a:r>
          </a:p>
        </p:txBody>
      </p:sp>
      <p:sp>
        <p:nvSpPr>
          <p:cNvPr id="276" name="Shape 276"/>
          <p:cNvSpPr txBox="1">
            <a:spLocks noGrp="1"/>
          </p:cNvSpPr>
          <p:nvPr>
            <p:ph type="body" idx="1"/>
          </p:nvPr>
        </p:nvSpPr>
        <p:spPr>
          <a:xfrm>
            <a:off x="838200" y="2016896"/>
            <a:ext cx="7342505" cy="433945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Review the purposes of each of the four moves, then have students label their pieces of evidence according to how they might use them in their arguments: to illustrate, authorize, extend, or counter. </a:t>
            </a:r>
          </a:p>
          <a:p>
            <a:pPr marL="0" marR="0" lvl="0" indent="0" algn="l" rtl="0">
              <a:lnSpc>
                <a:spcPct val="9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Then, using the templates and examples provided, have them practice using and commenting on the source material in various ways. </a:t>
            </a:r>
          </a:p>
        </p:txBody>
      </p:sp>
      <p:sp>
        <p:nvSpPr>
          <p:cNvPr id="277" name="Shape 277"/>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278" name="Shape 278"/>
          <p:cNvPicPr preferRelativeResize="0"/>
          <p:nvPr/>
        </p:nvPicPr>
        <p:blipFill rotWithShape="1">
          <a:blip r:embed="rId3">
            <a:alphaModFix/>
          </a:blip>
          <a:srcRect/>
          <a:stretch/>
        </p:blipFill>
        <p:spPr>
          <a:xfrm>
            <a:off x="6736138" y="115453"/>
            <a:ext cx="1782617" cy="1782617"/>
          </a:xfrm>
          <a:prstGeom prst="rect">
            <a:avLst/>
          </a:prstGeom>
          <a:noFill/>
          <a:ln>
            <a:noFill/>
          </a:ln>
        </p:spPr>
      </p:pic>
      <p:pic>
        <p:nvPicPr>
          <p:cNvPr id="279" name="Shape 279"/>
          <p:cNvPicPr preferRelativeResize="0"/>
          <p:nvPr/>
        </p:nvPicPr>
        <p:blipFill rotWithShape="1">
          <a:blip r:embed="rId4">
            <a:alphaModFix/>
          </a:blip>
          <a:srcRect/>
          <a:stretch/>
        </p:blipFill>
        <p:spPr>
          <a:xfrm>
            <a:off x="8783378" y="541083"/>
            <a:ext cx="1967750" cy="1475813"/>
          </a:xfrm>
          <a:prstGeom prst="rect">
            <a:avLst/>
          </a:prstGeom>
          <a:noFill/>
          <a:ln w="120650" cap="flat" cmpd="sng">
            <a:solidFill>
              <a:schemeClr val="dk1"/>
            </a:solidFill>
            <a:prstDash val="solid"/>
            <a:round/>
            <a:headEnd type="none" w="med" len="med"/>
            <a:tailEnd type="none" w="med" len="med"/>
          </a:ln>
        </p:spPr>
      </p:pic>
      <p:pic>
        <p:nvPicPr>
          <p:cNvPr id="280" name="Shape 280"/>
          <p:cNvPicPr preferRelativeResize="0"/>
          <p:nvPr/>
        </p:nvPicPr>
        <p:blipFill rotWithShape="1">
          <a:blip r:embed="rId5">
            <a:alphaModFix/>
          </a:blip>
          <a:srcRect/>
          <a:stretch/>
        </p:blipFill>
        <p:spPr>
          <a:xfrm>
            <a:off x="8378274" y="2418909"/>
            <a:ext cx="2777957" cy="1503112"/>
          </a:xfrm>
          <a:prstGeom prst="rect">
            <a:avLst/>
          </a:prstGeom>
          <a:noFill/>
          <a:ln w="104775" cap="flat" cmpd="sng">
            <a:solidFill>
              <a:schemeClr val="dk1"/>
            </a:solidFill>
            <a:prstDash val="solid"/>
            <a:round/>
            <a:headEnd type="none" w="med" len="med"/>
            <a:tailEnd type="none" w="med" len="med"/>
          </a:ln>
        </p:spPr>
      </p:pic>
      <p:pic>
        <p:nvPicPr>
          <p:cNvPr id="281" name="Shape 281"/>
          <p:cNvPicPr preferRelativeResize="0"/>
          <p:nvPr/>
        </p:nvPicPr>
        <p:blipFill rotWithShape="1">
          <a:blip r:embed="rId6">
            <a:alphaModFix/>
          </a:blip>
          <a:srcRect/>
          <a:stretch/>
        </p:blipFill>
        <p:spPr>
          <a:xfrm>
            <a:off x="8967436" y="4324035"/>
            <a:ext cx="2188795" cy="1641595"/>
          </a:xfrm>
          <a:prstGeom prst="rect">
            <a:avLst/>
          </a:prstGeom>
          <a:noFill/>
          <a:ln w="107950" cap="flat" cmpd="sng">
            <a:solidFill>
              <a:schemeClr val="dk1"/>
            </a:solidFill>
            <a:prstDash val="solid"/>
            <a:round/>
            <a:headEnd type="none" w="med" len="med"/>
            <a:tailEnd type="none" w="med" len="med"/>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Questions for Teacher Reflection </a:t>
            </a:r>
          </a:p>
        </p:txBody>
      </p:sp>
      <p:sp>
        <p:nvSpPr>
          <p:cNvPr id="287" name="Shape 287"/>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How can this metaphor help my students understand academic moves?</a:t>
            </a:r>
          </a:p>
          <a:p>
            <a:pPr marL="228600" marR="0" lvl="0" indent="-228600" algn="l" rtl="0">
              <a:lnSpc>
                <a:spcPct val="8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How can I provide students with daily practice writing these moves into their arguments?</a:t>
            </a:r>
          </a:p>
          <a:p>
            <a:pPr marL="228600" marR="0" lvl="0" indent="-228600" algn="l" rtl="0">
              <a:lnSpc>
                <a:spcPct val="8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How will I know that my students are mastering these academic moves?</a:t>
            </a:r>
          </a:p>
          <a:p>
            <a:pPr marL="228600" marR="0" lvl="0" indent="-228600" algn="l" rtl="0">
              <a:lnSpc>
                <a:spcPct val="80000"/>
              </a:lnSpc>
              <a:spcBef>
                <a:spcPts val="100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How will I determine which moves require more instruction?* </a:t>
            </a:r>
          </a:p>
          <a:p>
            <a:pPr marL="228600" marR="0" lvl="0" indent="-50800" algn="l" rtl="0">
              <a:lnSpc>
                <a:spcPct val="8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80000"/>
              </a:lnSpc>
              <a:spcBef>
                <a:spcPts val="1000"/>
              </a:spcBef>
              <a:buClr>
                <a:schemeClr val="dk1"/>
              </a:buClr>
              <a:buSzPct val="25000"/>
              <a:buFont typeface="Calibri"/>
              <a:buNone/>
            </a:pPr>
            <a:r>
              <a:rPr lang="en-US" sz="2800" b="0" i="1" u="none" strike="noStrike" cap="none" baseline="0">
                <a:solidFill>
                  <a:schemeClr val="dk1"/>
                </a:solidFill>
                <a:latin typeface="Calibri"/>
                <a:ea typeface="Calibri"/>
                <a:cs typeface="Calibri"/>
                <a:sym typeface="Calibri"/>
              </a:rPr>
              <a:t>*The NWP Using Sources Tool is one resource to help teachers examine the ways students are using sources in their writing. </a:t>
            </a:r>
          </a:p>
          <a:p>
            <a:pPr marL="228600" marR="0" lvl="0" indent="-50800" algn="l" rtl="0">
              <a:lnSpc>
                <a:spcPct val="8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228600" marR="0" lvl="0" indent="-50800" algn="l" rtl="0">
              <a:lnSpc>
                <a:spcPct val="8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228600" marR="0" lvl="0" indent="-50800" algn="l" rtl="0">
              <a:lnSpc>
                <a:spcPct val="80000"/>
              </a:lnSpc>
              <a:spcBef>
                <a:spcPts val="1000"/>
              </a:spcBef>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sp>
        <p:nvSpPr>
          <p:cNvPr id="288" name="Shape 288"/>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Extension Ideas &amp; Mini-Lessons </a:t>
            </a:r>
          </a:p>
        </p:txBody>
      </p:sp>
      <p:sp>
        <p:nvSpPr>
          <p:cNvPr id="294" name="Shape 294"/>
          <p:cNvSpPr txBox="1">
            <a:spLocks noGrp="1"/>
          </p:cNvSpPr>
          <p:nvPr>
            <p:ph type="body" idx="1"/>
          </p:nvPr>
        </p:nvSpPr>
        <p:spPr>
          <a:xfrm>
            <a:off x="3616035" y="1690688"/>
            <a:ext cx="8063346" cy="44862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Argument Highway metaphor lends itself to extensions and mini-lessons that can further help students improve their argument writing. These are introduced on the next few slides. </a:t>
            </a:r>
          </a:p>
          <a:p>
            <a:pPr marL="228600" marR="0" lvl="0" indent="-228600" algn="l" rtl="0">
              <a:lnSpc>
                <a:spcPct val="90000"/>
              </a:lnSpc>
              <a:spcBef>
                <a:spcPts val="1000"/>
              </a:spcBef>
              <a:buClr>
                <a:schemeClr val="dk1"/>
              </a:buClr>
              <a:buSzPct val="100000"/>
              <a:buFont typeface="Calibri"/>
              <a:buChar char="•"/>
            </a:pPr>
            <a:r>
              <a:rPr lang="en-US" sz="3200" b="1" i="0" u="none" strike="noStrike" cap="none" baseline="0">
                <a:solidFill>
                  <a:schemeClr val="dk1"/>
                </a:solidFill>
                <a:latin typeface="Calibri"/>
                <a:ea typeface="Calibri"/>
                <a:cs typeface="Calibri"/>
                <a:sym typeface="Calibri"/>
              </a:rPr>
              <a:t>Red Light/Green Light</a:t>
            </a:r>
          </a:p>
          <a:p>
            <a:pPr marL="228600" marR="0" lvl="0" indent="-228600" algn="l" rtl="0">
              <a:lnSpc>
                <a:spcPct val="90000"/>
              </a:lnSpc>
              <a:spcBef>
                <a:spcPts val="1000"/>
              </a:spcBef>
              <a:buClr>
                <a:schemeClr val="dk1"/>
              </a:buClr>
              <a:buSzPct val="100000"/>
              <a:buFont typeface="Calibri"/>
              <a:buChar char="•"/>
            </a:pPr>
            <a:r>
              <a:rPr lang="en-US" sz="3200" b="1" i="0" u="none" strike="noStrike" cap="none" baseline="0">
                <a:solidFill>
                  <a:schemeClr val="dk1"/>
                </a:solidFill>
                <a:latin typeface="Calibri"/>
                <a:ea typeface="Calibri"/>
                <a:cs typeface="Calibri"/>
                <a:sym typeface="Calibri"/>
              </a:rPr>
              <a:t>Don’t Run Off the Road!</a:t>
            </a:r>
          </a:p>
          <a:p>
            <a:pPr marL="228600" marR="0" lvl="0" indent="-228600" algn="l" rtl="0">
              <a:lnSpc>
                <a:spcPct val="90000"/>
              </a:lnSpc>
              <a:spcBef>
                <a:spcPts val="1000"/>
              </a:spcBef>
              <a:buClr>
                <a:schemeClr val="dk1"/>
              </a:buClr>
              <a:buSzPct val="100000"/>
              <a:buFont typeface="Calibri"/>
              <a:buChar char="•"/>
            </a:pPr>
            <a:r>
              <a:rPr lang="en-US" sz="3200" b="1" i="0" u="none" strike="noStrike" cap="none" baseline="0">
                <a:solidFill>
                  <a:schemeClr val="dk1"/>
                </a:solidFill>
                <a:latin typeface="Calibri"/>
                <a:ea typeface="Calibri"/>
                <a:cs typeface="Calibri"/>
                <a:sym typeface="Calibri"/>
              </a:rPr>
              <a:t>The Cliff of No Support</a:t>
            </a:r>
          </a:p>
          <a:p>
            <a:pPr marL="228600" marR="0" lvl="0" indent="-228600" algn="l" rtl="0">
              <a:lnSpc>
                <a:spcPct val="90000"/>
              </a:lnSpc>
              <a:spcBef>
                <a:spcPts val="1000"/>
              </a:spcBef>
              <a:buClr>
                <a:schemeClr val="dk1"/>
              </a:buClr>
              <a:buSzPct val="100000"/>
              <a:buFont typeface="Calibri"/>
              <a:buChar char="•"/>
            </a:pPr>
            <a:r>
              <a:rPr lang="en-US" sz="3200" b="1" i="0" u="none" strike="noStrike" cap="none" baseline="0">
                <a:solidFill>
                  <a:schemeClr val="dk1"/>
                </a:solidFill>
                <a:latin typeface="Calibri"/>
                <a:ea typeface="Calibri"/>
                <a:cs typeface="Calibri"/>
                <a:sym typeface="Calibri"/>
              </a:rPr>
              <a:t>The Back Road of Non-Credibility </a:t>
            </a:r>
          </a:p>
        </p:txBody>
      </p:sp>
      <p:sp>
        <p:nvSpPr>
          <p:cNvPr id="295" name="Shape 29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296" name="Shape 296"/>
          <p:cNvPicPr preferRelativeResize="0"/>
          <p:nvPr/>
        </p:nvPicPr>
        <p:blipFill rotWithShape="1">
          <a:blip r:embed="rId3">
            <a:alphaModFix/>
          </a:blip>
          <a:srcRect/>
          <a:stretch/>
        </p:blipFill>
        <p:spPr>
          <a:xfrm>
            <a:off x="838200" y="1690688"/>
            <a:ext cx="2583830" cy="2651262"/>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Red Light/Green Light </a:t>
            </a:r>
          </a:p>
        </p:txBody>
      </p:sp>
      <p:sp>
        <p:nvSpPr>
          <p:cNvPr id="302" name="Shape 302"/>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303" name="Shape 303"/>
          <p:cNvPicPr preferRelativeResize="0">
            <a:picLocks noGrp="1"/>
          </p:cNvPicPr>
          <p:nvPr>
            <p:ph type="body" idx="1"/>
          </p:nvPr>
        </p:nvPicPr>
        <p:blipFill rotWithShape="1">
          <a:blip r:embed="rId3">
            <a:alphaModFix/>
          </a:blip>
          <a:srcRect/>
          <a:stretch/>
        </p:blipFill>
        <p:spPr>
          <a:xfrm>
            <a:off x="838200" y="1690688"/>
            <a:ext cx="2230148" cy="2230148"/>
          </a:xfrm>
          <a:prstGeom prst="rect">
            <a:avLst/>
          </a:prstGeom>
          <a:noFill/>
          <a:ln>
            <a:noFill/>
          </a:ln>
        </p:spPr>
      </p:pic>
      <p:sp>
        <p:nvSpPr>
          <p:cNvPr id="304" name="Shape 304"/>
          <p:cNvSpPr txBox="1"/>
          <p:nvPr/>
        </p:nvSpPr>
        <p:spPr>
          <a:xfrm>
            <a:off x="3200399" y="1690688"/>
            <a:ext cx="6788726" cy="30469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dk1"/>
                </a:solidFill>
                <a:latin typeface="Calibri"/>
                <a:ea typeface="Calibri"/>
                <a:cs typeface="Calibri"/>
                <a:sym typeface="Calibri"/>
              </a:rPr>
              <a:t>Use to assess understanding or have students express where they are with claims. In favor of the issue? Green light. Undecided or agree/disagree with exceptions? Yellow light. Completely disagree? Red light.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038600" y="365125"/>
            <a:ext cx="7315198"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Don’t run off the road! </a:t>
            </a:r>
          </a:p>
        </p:txBody>
      </p:sp>
      <p:pic>
        <p:nvPicPr>
          <p:cNvPr id="310" name="Shape 310"/>
          <p:cNvPicPr preferRelativeResize="0">
            <a:picLocks noGrp="1"/>
          </p:cNvPicPr>
          <p:nvPr>
            <p:ph type="body" idx="1"/>
          </p:nvPr>
        </p:nvPicPr>
        <p:blipFill rotWithShape="1">
          <a:blip r:embed="rId3">
            <a:alphaModFix/>
          </a:blip>
          <a:srcRect/>
          <a:stretch/>
        </p:blipFill>
        <p:spPr>
          <a:xfrm>
            <a:off x="530093" y="2011200"/>
            <a:ext cx="11664462" cy="4107765"/>
          </a:xfrm>
          <a:prstGeom prst="rect">
            <a:avLst/>
          </a:prstGeom>
          <a:noFill/>
          <a:ln>
            <a:noFill/>
          </a:ln>
        </p:spPr>
      </p:pic>
      <p:cxnSp>
        <p:nvCxnSpPr>
          <p:cNvPr id="311" name="Shape 311"/>
          <p:cNvCxnSpPr/>
          <p:nvPr/>
        </p:nvCxnSpPr>
        <p:spPr>
          <a:xfrm>
            <a:off x="2535382" y="3061007"/>
            <a:ext cx="1626641" cy="230833"/>
          </a:xfrm>
          <a:prstGeom prst="straightConnector1">
            <a:avLst/>
          </a:prstGeom>
          <a:noFill/>
          <a:ln w="9525" cap="flat" cmpd="sng">
            <a:solidFill>
              <a:schemeClr val="dk1"/>
            </a:solidFill>
            <a:prstDash val="solid"/>
            <a:miter/>
            <a:headEnd type="none" w="med" len="med"/>
            <a:tailEnd type="triangle" w="med" len="med"/>
          </a:ln>
        </p:spPr>
      </p:cxnSp>
      <p:cxnSp>
        <p:nvCxnSpPr>
          <p:cNvPr id="312" name="Shape 312"/>
          <p:cNvCxnSpPr/>
          <p:nvPr/>
        </p:nvCxnSpPr>
        <p:spPr>
          <a:xfrm flipH="1">
            <a:off x="7031502" y="4515730"/>
            <a:ext cx="1549790" cy="532226"/>
          </a:xfrm>
          <a:prstGeom prst="straightConnector1">
            <a:avLst/>
          </a:prstGeom>
          <a:noFill/>
          <a:ln w="9525" cap="flat" cmpd="sng">
            <a:solidFill>
              <a:schemeClr val="dk1"/>
            </a:solidFill>
            <a:prstDash val="solid"/>
            <a:miter/>
            <a:headEnd type="none" w="med" len="med"/>
            <a:tailEnd type="triangle" w="med" len="med"/>
          </a:ln>
        </p:spPr>
      </p:cxnSp>
      <p:sp>
        <p:nvSpPr>
          <p:cNvPr id="313" name="Shape 313"/>
          <p:cNvSpPr txBox="1"/>
          <p:nvPr/>
        </p:nvSpPr>
        <p:spPr>
          <a:xfrm>
            <a:off x="235526" y="2830175"/>
            <a:ext cx="253921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Introduce quote </a:t>
            </a:r>
          </a:p>
        </p:txBody>
      </p:sp>
      <p:sp>
        <p:nvSpPr>
          <p:cNvPr id="314" name="Shape 314"/>
          <p:cNvSpPr txBox="1"/>
          <p:nvPr/>
        </p:nvSpPr>
        <p:spPr>
          <a:xfrm>
            <a:off x="8581292" y="4166603"/>
            <a:ext cx="253921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Explain quote </a:t>
            </a:r>
          </a:p>
        </p:txBody>
      </p:sp>
      <p:sp>
        <p:nvSpPr>
          <p:cNvPr id="315" name="Shape 315"/>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316" name="Shape 316"/>
          <p:cNvPicPr preferRelativeResize="0"/>
          <p:nvPr/>
        </p:nvPicPr>
        <p:blipFill rotWithShape="1">
          <a:blip r:embed="rId4">
            <a:alphaModFix/>
          </a:blip>
          <a:srcRect/>
          <a:stretch/>
        </p:blipFill>
        <p:spPr>
          <a:xfrm>
            <a:off x="1289159" y="135911"/>
            <a:ext cx="2492443" cy="2492443"/>
          </a:xfrm>
          <a:prstGeom prst="rect">
            <a:avLst/>
          </a:prstGeom>
          <a:noFill/>
          <a:ln>
            <a:noFill/>
          </a:ln>
        </p:spPr>
      </p:pic>
      <p:sp>
        <p:nvSpPr>
          <p:cNvPr id="317" name="Shape 317"/>
          <p:cNvSpPr txBox="1"/>
          <p:nvPr/>
        </p:nvSpPr>
        <p:spPr>
          <a:xfrm>
            <a:off x="7172539" y="2144556"/>
            <a:ext cx="3800261"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Another way of thinking about the “quote sandwich,” teaching students to always explain how source material is relevant to their claims.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4862613"/>
              </p:ext>
            </p:extLst>
          </p:nvPr>
        </p:nvGraphicFramePr>
        <p:xfrm>
          <a:off x="1" y="0"/>
          <a:ext cx="12191998" cy="6858000"/>
        </p:xfrm>
        <a:graphic>
          <a:graphicData uri="http://schemas.openxmlformats.org/drawingml/2006/table">
            <a:tbl>
              <a:tblPr firstRow="1" firstCol="1" bandRow="1">
                <a:tableStyleId>{5C22544A-7EE6-4342-B048-85BDC9FD1C3A}</a:tableStyleId>
              </a:tblPr>
              <a:tblGrid>
                <a:gridCol w="4825966">
                  <a:extLst>
                    <a:ext uri="{9D8B030D-6E8A-4147-A177-3AD203B41FA5}">
                      <a16:colId xmlns:a16="http://schemas.microsoft.com/office/drawing/2014/main" val="20000"/>
                    </a:ext>
                  </a:extLst>
                </a:gridCol>
                <a:gridCol w="3683016">
                  <a:extLst>
                    <a:ext uri="{9D8B030D-6E8A-4147-A177-3AD203B41FA5}">
                      <a16:colId xmlns:a16="http://schemas.microsoft.com/office/drawing/2014/main" val="20001"/>
                    </a:ext>
                  </a:extLst>
                </a:gridCol>
                <a:gridCol w="3683016">
                  <a:extLst>
                    <a:ext uri="{9D8B030D-6E8A-4147-A177-3AD203B41FA5}">
                      <a16:colId xmlns:a16="http://schemas.microsoft.com/office/drawing/2014/main" val="20002"/>
                    </a:ext>
                  </a:extLst>
                </a:gridCol>
              </a:tblGrid>
              <a:tr h="979521">
                <a:tc>
                  <a:txBody>
                    <a:bodyPr/>
                    <a:lstStyle/>
                    <a:p>
                      <a:pPr marL="0" marR="0" algn="ctr">
                        <a:lnSpc>
                          <a:spcPct val="115000"/>
                        </a:lnSpc>
                        <a:spcBef>
                          <a:spcPts val="0"/>
                        </a:spcBef>
                        <a:spcAft>
                          <a:spcPts val="0"/>
                        </a:spcAft>
                      </a:pPr>
                      <a:r>
                        <a:rPr lang="en-US" sz="2400" dirty="0">
                          <a:effectLst/>
                        </a:rPr>
                        <a:t>3 Major </a:t>
                      </a:r>
                      <a:endParaRPr lang="en-US" sz="1200" dirty="0">
                        <a:effectLst/>
                      </a:endParaRPr>
                    </a:p>
                    <a:p>
                      <a:pPr marL="0" marR="0" algn="ctr">
                        <a:lnSpc>
                          <a:spcPct val="115000"/>
                        </a:lnSpc>
                        <a:spcBef>
                          <a:spcPts val="0"/>
                        </a:spcBef>
                        <a:spcAft>
                          <a:spcPts val="0"/>
                        </a:spcAft>
                      </a:pPr>
                      <a:r>
                        <a:rPr lang="en-US" sz="2400" dirty="0">
                          <a:effectLst/>
                        </a:rPr>
                        <a:t>Types of CLAIMS</a:t>
                      </a:r>
                      <a:endParaRPr lang="en-US" sz="1200" dirty="0">
                        <a:effectLst/>
                        <a:latin typeface="Calibri"/>
                        <a:ea typeface="Calibri"/>
                        <a:cs typeface="Times New Roman"/>
                      </a:endParaRPr>
                    </a:p>
                  </a:txBody>
                  <a:tcPr marL="61924" marR="61924" marT="0" marB="0"/>
                </a:tc>
                <a:tc>
                  <a:txBody>
                    <a:bodyPr/>
                    <a:lstStyle/>
                    <a:p>
                      <a:pPr marL="0" marR="0" algn="ctr">
                        <a:lnSpc>
                          <a:spcPct val="115000"/>
                        </a:lnSpc>
                        <a:spcBef>
                          <a:spcPts val="0"/>
                        </a:spcBef>
                        <a:spcAft>
                          <a:spcPts val="0"/>
                        </a:spcAft>
                      </a:pPr>
                      <a:r>
                        <a:rPr lang="en-US" sz="2400" dirty="0">
                          <a:effectLst/>
                        </a:rPr>
                        <a:t>Sample Key Words</a:t>
                      </a:r>
                      <a:endParaRPr lang="en-US" sz="1200" dirty="0">
                        <a:effectLst/>
                        <a:latin typeface="Calibri"/>
                        <a:ea typeface="Calibri"/>
                        <a:cs typeface="Times New Roman"/>
                      </a:endParaRPr>
                    </a:p>
                  </a:txBody>
                  <a:tcPr marL="61924" marR="61924" marT="0" marB="0"/>
                </a:tc>
                <a:tc>
                  <a:txBody>
                    <a:bodyPr/>
                    <a:lstStyle/>
                    <a:p>
                      <a:pPr marL="0" marR="0" algn="ctr">
                        <a:lnSpc>
                          <a:spcPct val="115000"/>
                        </a:lnSpc>
                        <a:spcBef>
                          <a:spcPts val="0"/>
                        </a:spcBef>
                        <a:spcAft>
                          <a:spcPts val="0"/>
                        </a:spcAft>
                      </a:pPr>
                      <a:r>
                        <a:rPr lang="en-US" sz="2400" dirty="0">
                          <a:effectLst/>
                        </a:rPr>
                        <a:t>Example</a:t>
                      </a:r>
                      <a:endParaRPr lang="en-US" sz="1200" dirty="0">
                        <a:effectLst/>
                        <a:latin typeface="Calibri"/>
                        <a:ea typeface="Calibri"/>
                        <a:cs typeface="Times New Roman"/>
                      </a:endParaRPr>
                    </a:p>
                  </a:txBody>
                  <a:tcPr marL="61924" marR="61924" marT="0" marB="0"/>
                </a:tc>
                <a:extLst>
                  <a:ext uri="{0D108BD9-81ED-4DB2-BD59-A6C34878D82A}">
                    <a16:rowId xmlns:a16="http://schemas.microsoft.com/office/drawing/2014/main" val="10000"/>
                  </a:ext>
                </a:extLst>
              </a:tr>
              <a:tr h="1591722">
                <a:tc>
                  <a:txBody>
                    <a:bodyPr/>
                    <a:lstStyle/>
                    <a:p>
                      <a:pPr marL="0" marR="0" algn="ctr">
                        <a:lnSpc>
                          <a:spcPct val="115000"/>
                        </a:lnSpc>
                        <a:spcBef>
                          <a:spcPts val="0"/>
                        </a:spcBef>
                        <a:spcAft>
                          <a:spcPts val="0"/>
                        </a:spcAft>
                      </a:pPr>
                      <a:r>
                        <a:rPr lang="en-US" sz="2000" dirty="0">
                          <a:effectLst/>
                        </a:rPr>
                        <a:t> </a:t>
                      </a:r>
                      <a:endParaRPr lang="en-US" sz="1200" dirty="0">
                        <a:effectLst/>
                      </a:endParaRPr>
                    </a:p>
                    <a:p>
                      <a:pPr marL="0" marR="0" algn="ctr">
                        <a:lnSpc>
                          <a:spcPct val="115000"/>
                        </a:lnSpc>
                        <a:spcBef>
                          <a:spcPts val="0"/>
                        </a:spcBef>
                        <a:spcAft>
                          <a:spcPts val="0"/>
                        </a:spcAft>
                      </a:pPr>
                      <a:r>
                        <a:rPr lang="en-US" sz="2000" dirty="0">
                          <a:effectLst/>
                        </a:rPr>
                        <a:t>FACT</a:t>
                      </a:r>
                      <a:endParaRPr lang="en-US" sz="1200" dirty="0">
                        <a:effectLst/>
                      </a:endParaRPr>
                    </a:p>
                    <a:p>
                      <a:pPr marL="0" marR="0" algn="ctr">
                        <a:lnSpc>
                          <a:spcPct val="115000"/>
                        </a:lnSpc>
                        <a:spcBef>
                          <a:spcPts val="0"/>
                        </a:spcBef>
                        <a:spcAft>
                          <a:spcPts val="0"/>
                        </a:spcAft>
                      </a:pPr>
                      <a:r>
                        <a:rPr lang="en-US" sz="1800" dirty="0">
                          <a:effectLst/>
                        </a:rPr>
                        <a:t>(writer is trying to prove something is true)</a:t>
                      </a:r>
                      <a:endParaRPr lang="en-US" sz="1200" dirty="0">
                        <a:effectLst/>
                      </a:endParaRPr>
                    </a:p>
                    <a:p>
                      <a:pPr marL="0" marR="0" algn="ctr">
                        <a:lnSpc>
                          <a:spcPct val="115000"/>
                        </a:lnSpc>
                        <a:spcBef>
                          <a:spcPts val="0"/>
                        </a:spcBef>
                        <a:spcAft>
                          <a:spcPts val="0"/>
                        </a:spcAft>
                      </a:pPr>
                      <a:r>
                        <a:rPr lang="en-US" sz="2000" dirty="0">
                          <a:effectLst/>
                        </a:rPr>
                        <a:t> </a:t>
                      </a:r>
                      <a:endParaRPr lang="en-US" sz="1200" dirty="0">
                        <a:effectLst/>
                        <a:latin typeface="Calibri"/>
                        <a:ea typeface="Calibri"/>
                        <a:cs typeface="Times New Roman"/>
                      </a:endParaRPr>
                    </a:p>
                  </a:txBody>
                  <a:tcPr marL="61924" marR="61924" marT="0" marB="0"/>
                </a:tc>
                <a:tc>
                  <a:txBody>
                    <a:bodyPr/>
                    <a:lstStyle/>
                    <a:p>
                      <a:pPr marL="0" marR="0" algn="ctr">
                        <a:lnSpc>
                          <a:spcPct val="115000"/>
                        </a:lnSpc>
                        <a:spcBef>
                          <a:spcPts val="0"/>
                        </a:spcBef>
                        <a:spcAft>
                          <a:spcPts val="0"/>
                        </a:spcAft>
                      </a:pPr>
                      <a:r>
                        <a:rPr lang="en-US" sz="1800" dirty="0">
                          <a:effectLst/>
                        </a:rPr>
                        <a:t> </a:t>
                      </a:r>
                      <a:endParaRPr lang="en-US" sz="1200" dirty="0">
                        <a:effectLst/>
                      </a:endParaRPr>
                    </a:p>
                    <a:p>
                      <a:pPr marL="0" marR="0" algn="ctr">
                        <a:lnSpc>
                          <a:spcPct val="115000"/>
                        </a:lnSpc>
                        <a:spcBef>
                          <a:spcPts val="0"/>
                        </a:spcBef>
                        <a:spcAft>
                          <a:spcPts val="0"/>
                        </a:spcAft>
                      </a:pPr>
                      <a:r>
                        <a:rPr lang="en-US" sz="1800" dirty="0">
                          <a:effectLst/>
                        </a:rPr>
                        <a:t>IS or IS NOT</a:t>
                      </a:r>
                      <a:endParaRPr lang="en-US" sz="1200" dirty="0">
                        <a:effectLst/>
                      </a:endParaRPr>
                    </a:p>
                    <a:p>
                      <a:pPr marL="0" marR="0" algn="ctr">
                        <a:lnSpc>
                          <a:spcPct val="115000"/>
                        </a:lnSpc>
                        <a:spcBef>
                          <a:spcPts val="0"/>
                        </a:spcBef>
                        <a:spcAft>
                          <a:spcPts val="0"/>
                        </a:spcAft>
                      </a:pPr>
                      <a:r>
                        <a:rPr lang="en-US" sz="1800" dirty="0">
                          <a:effectLst/>
                        </a:rPr>
                        <a:t>ARE or ARE NOT</a:t>
                      </a:r>
                      <a:endParaRPr lang="en-US" sz="1200" dirty="0">
                        <a:effectLst/>
                      </a:endParaRPr>
                    </a:p>
                    <a:p>
                      <a:pPr marL="0" marR="0" algn="ctr">
                        <a:lnSpc>
                          <a:spcPct val="115000"/>
                        </a:lnSpc>
                        <a:spcBef>
                          <a:spcPts val="0"/>
                        </a:spcBef>
                        <a:spcAft>
                          <a:spcPts val="0"/>
                        </a:spcAft>
                      </a:pPr>
                      <a:r>
                        <a:rPr lang="en-US" sz="1800" dirty="0">
                          <a:effectLst/>
                        </a:rPr>
                        <a:t> </a:t>
                      </a:r>
                      <a:endParaRPr lang="en-US" sz="1200" dirty="0">
                        <a:effectLst/>
                        <a:latin typeface="Calibri"/>
                        <a:ea typeface="Calibri"/>
                        <a:cs typeface="Times New Roman"/>
                      </a:endParaRPr>
                    </a:p>
                  </a:txBody>
                  <a:tcPr marL="61924" marR="61924" marT="0" marB="0"/>
                </a:tc>
                <a:tc>
                  <a:txBody>
                    <a:bodyPr/>
                    <a:lstStyle/>
                    <a:p>
                      <a:pPr marL="0" marR="0" algn="ctr">
                        <a:lnSpc>
                          <a:spcPct val="115000"/>
                        </a:lnSpc>
                        <a:spcBef>
                          <a:spcPts val="0"/>
                        </a:spcBef>
                        <a:spcAft>
                          <a:spcPts val="0"/>
                        </a:spcAft>
                      </a:pPr>
                      <a:r>
                        <a:rPr lang="en-US" sz="1800" dirty="0">
                          <a:effectLst/>
                        </a:rPr>
                        <a:t>Fast Food is unhealthy.</a:t>
                      </a:r>
                      <a:endParaRPr lang="en-US" sz="1200" dirty="0">
                        <a:effectLst/>
                        <a:latin typeface="Calibri"/>
                        <a:ea typeface="Calibri"/>
                        <a:cs typeface="Times New Roman"/>
                      </a:endParaRPr>
                    </a:p>
                  </a:txBody>
                  <a:tcPr marL="61924" marR="61924" marT="0" marB="0"/>
                </a:tc>
                <a:extLst>
                  <a:ext uri="{0D108BD9-81ED-4DB2-BD59-A6C34878D82A}">
                    <a16:rowId xmlns:a16="http://schemas.microsoft.com/office/drawing/2014/main" val="10001"/>
                  </a:ext>
                </a:extLst>
              </a:tr>
              <a:tr h="2203923">
                <a:tc>
                  <a:txBody>
                    <a:bodyPr/>
                    <a:lstStyle/>
                    <a:p>
                      <a:pPr marL="0" marR="0" algn="ctr">
                        <a:lnSpc>
                          <a:spcPct val="115000"/>
                        </a:lnSpc>
                        <a:spcBef>
                          <a:spcPts val="0"/>
                        </a:spcBef>
                        <a:spcAft>
                          <a:spcPts val="0"/>
                        </a:spcAft>
                      </a:pPr>
                      <a:r>
                        <a:rPr lang="en-US" sz="2000">
                          <a:effectLst/>
                        </a:rPr>
                        <a:t> </a:t>
                      </a:r>
                      <a:endParaRPr lang="en-US" sz="1200">
                        <a:effectLst/>
                      </a:endParaRPr>
                    </a:p>
                    <a:p>
                      <a:pPr marL="0" marR="0" algn="ctr">
                        <a:lnSpc>
                          <a:spcPct val="115000"/>
                        </a:lnSpc>
                        <a:spcBef>
                          <a:spcPts val="0"/>
                        </a:spcBef>
                        <a:spcAft>
                          <a:spcPts val="0"/>
                        </a:spcAft>
                      </a:pPr>
                      <a:r>
                        <a:rPr lang="en-US" sz="2000">
                          <a:effectLst/>
                        </a:rPr>
                        <a:t>VALUE</a:t>
                      </a:r>
                      <a:endParaRPr lang="en-US" sz="1200">
                        <a:effectLst/>
                      </a:endParaRPr>
                    </a:p>
                    <a:p>
                      <a:pPr marL="0" marR="0" algn="ctr">
                        <a:lnSpc>
                          <a:spcPct val="115000"/>
                        </a:lnSpc>
                        <a:spcBef>
                          <a:spcPts val="0"/>
                        </a:spcBef>
                        <a:spcAft>
                          <a:spcPts val="0"/>
                        </a:spcAft>
                      </a:pPr>
                      <a:r>
                        <a:rPr lang="en-US" sz="1800">
                          <a:effectLst/>
                        </a:rPr>
                        <a:t>(requires writer to share or establish criteria)</a:t>
                      </a:r>
                      <a:endParaRPr lang="en-US" sz="1200">
                        <a:effectLst/>
                      </a:endParaRPr>
                    </a:p>
                    <a:p>
                      <a:pPr marL="0" marR="0" algn="ctr">
                        <a:lnSpc>
                          <a:spcPct val="115000"/>
                        </a:lnSpc>
                        <a:spcBef>
                          <a:spcPts val="0"/>
                        </a:spcBef>
                        <a:spcAft>
                          <a:spcPts val="0"/>
                        </a:spcAft>
                      </a:pPr>
                      <a:r>
                        <a:rPr lang="en-US" sz="2000">
                          <a:effectLst/>
                        </a:rPr>
                        <a:t> </a:t>
                      </a:r>
                      <a:endParaRPr lang="en-US" sz="1200">
                        <a:effectLst/>
                        <a:latin typeface="Calibri"/>
                        <a:ea typeface="Calibri"/>
                        <a:cs typeface="Times New Roman"/>
                      </a:endParaRPr>
                    </a:p>
                  </a:txBody>
                  <a:tcPr marL="61924" marR="61924" marT="0" marB="0"/>
                </a:tc>
                <a:tc>
                  <a:txBody>
                    <a:bodyPr/>
                    <a:lstStyle/>
                    <a:p>
                      <a:pPr marL="0" marR="0" algn="ctr">
                        <a:lnSpc>
                          <a:spcPct val="115000"/>
                        </a:lnSpc>
                        <a:spcBef>
                          <a:spcPts val="0"/>
                        </a:spcBef>
                        <a:spcAft>
                          <a:spcPts val="0"/>
                        </a:spcAft>
                      </a:pPr>
                      <a:r>
                        <a:rPr lang="en-US" sz="1800">
                          <a:effectLst/>
                        </a:rPr>
                        <a:t> </a:t>
                      </a:r>
                      <a:endParaRPr lang="en-US" sz="1200">
                        <a:effectLst/>
                      </a:endParaRPr>
                    </a:p>
                    <a:p>
                      <a:pPr marL="0" marR="0" algn="ctr">
                        <a:lnSpc>
                          <a:spcPct val="115000"/>
                        </a:lnSpc>
                        <a:spcBef>
                          <a:spcPts val="0"/>
                        </a:spcBef>
                        <a:spcAft>
                          <a:spcPts val="0"/>
                        </a:spcAft>
                      </a:pPr>
                      <a:r>
                        <a:rPr lang="en-US" sz="1800">
                          <a:effectLst/>
                        </a:rPr>
                        <a:t>BETTER/BEST,</a:t>
                      </a:r>
                      <a:endParaRPr lang="en-US" sz="1200">
                        <a:effectLst/>
                      </a:endParaRPr>
                    </a:p>
                    <a:p>
                      <a:pPr marL="0" marR="0" algn="ctr">
                        <a:lnSpc>
                          <a:spcPct val="115000"/>
                        </a:lnSpc>
                        <a:spcBef>
                          <a:spcPts val="0"/>
                        </a:spcBef>
                        <a:spcAft>
                          <a:spcPts val="0"/>
                        </a:spcAft>
                      </a:pPr>
                      <a:r>
                        <a:rPr lang="en-US" sz="1800">
                          <a:effectLst/>
                        </a:rPr>
                        <a:t>MORE/LESS,</a:t>
                      </a:r>
                      <a:endParaRPr lang="en-US" sz="1200">
                        <a:effectLst/>
                      </a:endParaRPr>
                    </a:p>
                    <a:p>
                      <a:pPr marL="0" marR="0" algn="ctr">
                        <a:lnSpc>
                          <a:spcPct val="115000"/>
                        </a:lnSpc>
                        <a:spcBef>
                          <a:spcPts val="0"/>
                        </a:spcBef>
                        <a:spcAft>
                          <a:spcPts val="0"/>
                        </a:spcAft>
                      </a:pPr>
                      <a:r>
                        <a:rPr lang="en-US" sz="1800">
                          <a:effectLst/>
                        </a:rPr>
                        <a:t>WORSE/WORST</a:t>
                      </a:r>
                      <a:endParaRPr lang="en-US" sz="1200">
                        <a:effectLst/>
                      </a:endParaRPr>
                    </a:p>
                    <a:p>
                      <a:pPr marL="0" marR="0" algn="ctr">
                        <a:lnSpc>
                          <a:spcPct val="115000"/>
                        </a:lnSpc>
                        <a:spcBef>
                          <a:spcPts val="0"/>
                        </a:spcBef>
                        <a:spcAft>
                          <a:spcPts val="0"/>
                        </a:spcAft>
                      </a:pPr>
                      <a:r>
                        <a:rPr lang="en-US" sz="1800">
                          <a:effectLst/>
                        </a:rPr>
                        <a:t>--IER or IEST words</a:t>
                      </a:r>
                      <a:endParaRPr lang="en-US" sz="1200">
                        <a:effectLst/>
                      </a:endParaRPr>
                    </a:p>
                    <a:p>
                      <a:pPr marL="0" marR="0" algn="ctr">
                        <a:lnSpc>
                          <a:spcPct val="115000"/>
                        </a:lnSpc>
                        <a:spcBef>
                          <a:spcPts val="0"/>
                        </a:spcBef>
                        <a:spcAft>
                          <a:spcPts val="0"/>
                        </a:spcAft>
                      </a:pPr>
                      <a:r>
                        <a:rPr lang="en-US" sz="1800">
                          <a:effectLst/>
                        </a:rPr>
                        <a:t> </a:t>
                      </a:r>
                      <a:endParaRPr lang="en-US" sz="1200">
                        <a:effectLst/>
                        <a:latin typeface="Calibri"/>
                        <a:ea typeface="Calibri"/>
                        <a:cs typeface="Times New Roman"/>
                      </a:endParaRPr>
                    </a:p>
                  </a:txBody>
                  <a:tcPr marL="61924" marR="61924" marT="0" marB="0"/>
                </a:tc>
                <a:tc>
                  <a:txBody>
                    <a:bodyPr/>
                    <a:lstStyle/>
                    <a:p>
                      <a:pPr marL="0" marR="0" algn="ctr">
                        <a:lnSpc>
                          <a:spcPct val="115000"/>
                        </a:lnSpc>
                        <a:spcBef>
                          <a:spcPts val="0"/>
                        </a:spcBef>
                        <a:spcAft>
                          <a:spcPts val="0"/>
                        </a:spcAft>
                      </a:pPr>
                      <a:r>
                        <a:rPr lang="en-US" sz="1800">
                          <a:effectLst/>
                        </a:rPr>
                        <a:t>Tacos are a healthier choice than hamburgers.</a:t>
                      </a:r>
                      <a:endParaRPr lang="en-US" sz="1200">
                        <a:effectLst/>
                        <a:latin typeface="Calibri"/>
                        <a:ea typeface="Calibri"/>
                        <a:cs typeface="Times New Roman"/>
                      </a:endParaRPr>
                    </a:p>
                  </a:txBody>
                  <a:tcPr marL="61924" marR="61924" marT="0" marB="0"/>
                </a:tc>
                <a:extLst>
                  <a:ext uri="{0D108BD9-81ED-4DB2-BD59-A6C34878D82A}">
                    <a16:rowId xmlns:a16="http://schemas.microsoft.com/office/drawing/2014/main" val="10002"/>
                  </a:ext>
                </a:extLst>
              </a:tr>
              <a:tr h="2082834">
                <a:tc>
                  <a:txBody>
                    <a:bodyPr/>
                    <a:lstStyle/>
                    <a:p>
                      <a:pPr marL="0" marR="0">
                        <a:lnSpc>
                          <a:spcPct val="115000"/>
                        </a:lnSpc>
                        <a:spcBef>
                          <a:spcPts val="0"/>
                        </a:spcBef>
                        <a:spcAft>
                          <a:spcPts val="0"/>
                        </a:spcAft>
                        <a:tabLst>
                          <a:tab pos="1325880" algn="l"/>
                        </a:tabLst>
                      </a:pPr>
                      <a:r>
                        <a:rPr lang="en-US" sz="2000" dirty="0">
                          <a:effectLst/>
                        </a:rPr>
                        <a:t>	</a:t>
                      </a:r>
                      <a:endParaRPr lang="en-US" sz="1200" dirty="0">
                        <a:effectLst/>
                      </a:endParaRPr>
                    </a:p>
                    <a:p>
                      <a:pPr marL="0" marR="0" algn="ctr">
                        <a:lnSpc>
                          <a:spcPct val="115000"/>
                        </a:lnSpc>
                        <a:spcBef>
                          <a:spcPts val="0"/>
                        </a:spcBef>
                        <a:spcAft>
                          <a:spcPts val="0"/>
                        </a:spcAft>
                      </a:pPr>
                      <a:r>
                        <a:rPr lang="en-US" sz="2000" dirty="0">
                          <a:effectLst/>
                        </a:rPr>
                        <a:t>POLICY</a:t>
                      </a:r>
                      <a:endParaRPr lang="en-US" sz="1200" dirty="0">
                        <a:effectLst/>
                      </a:endParaRPr>
                    </a:p>
                    <a:p>
                      <a:pPr marL="0" marR="0" algn="ctr">
                        <a:lnSpc>
                          <a:spcPct val="115000"/>
                        </a:lnSpc>
                        <a:spcBef>
                          <a:spcPts val="0"/>
                        </a:spcBef>
                        <a:spcAft>
                          <a:spcPts val="0"/>
                        </a:spcAft>
                      </a:pPr>
                      <a:r>
                        <a:rPr lang="en-US" sz="1800" dirty="0">
                          <a:effectLst/>
                        </a:rPr>
                        <a:t>(writer is trying to change the way things are)</a:t>
                      </a:r>
                      <a:endParaRPr lang="en-US" sz="1200" dirty="0">
                        <a:effectLst/>
                      </a:endParaRPr>
                    </a:p>
                    <a:p>
                      <a:pPr marL="0" marR="0" algn="ctr">
                        <a:lnSpc>
                          <a:spcPct val="115000"/>
                        </a:lnSpc>
                        <a:spcBef>
                          <a:spcPts val="0"/>
                        </a:spcBef>
                        <a:spcAft>
                          <a:spcPts val="0"/>
                        </a:spcAft>
                      </a:pPr>
                      <a:r>
                        <a:rPr lang="en-US" sz="2000" dirty="0">
                          <a:effectLst/>
                        </a:rPr>
                        <a:t> </a:t>
                      </a:r>
                      <a:endParaRPr lang="en-US" sz="1200" dirty="0">
                        <a:effectLst/>
                        <a:latin typeface="Calibri"/>
                        <a:ea typeface="Calibri"/>
                        <a:cs typeface="Times New Roman"/>
                      </a:endParaRPr>
                    </a:p>
                  </a:txBody>
                  <a:tcPr marL="61924" marR="61924" marT="0" marB="0"/>
                </a:tc>
                <a:tc>
                  <a:txBody>
                    <a:bodyPr/>
                    <a:lstStyle/>
                    <a:p>
                      <a:pPr marL="0" marR="0" algn="ctr">
                        <a:lnSpc>
                          <a:spcPct val="115000"/>
                        </a:lnSpc>
                        <a:spcBef>
                          <a:spcPts val="0"/>
                        </a:spcBef>
                        <a:spcAft>
                          <a:spcPts val="0"/>
                        </a:spcAft>
                      </a:pPr>
                      <a:r>
                        <a:rPr lang="en-US" sz="1800" dirty="0">
                          <a:effectLst/>
                        </a:rPr>
                        <a:t> </a:t>
                      </a:r>
                      <a:endParaRPr lang="en-US" sz="1200" dirty="0">
                        <a:effectLst/>
                      </a:endParaRPr>
                    </a:p>
                    <a:p>
                      <a:pPr marL="0" marR="0" algn="ctr">
                        <a:lnSpc>
                          <a:spcPct val="115000"/>
                        </a:lnSpc>
                        <a:spcBef>
                          <a:spcPts val="0"/>
                        </a:spcBef>
                        <a:spcAft>
                          <a:spcPts val="0"/>
                        </a:spcAft>
                      </a:pPr>
                      <a:r>
                        <a:rPr lang="en-US" sz="1800" dirty="0">
                          <a:effectLst/>
                        </a:rPr>
                        <a:t>SHOULD/SHOULD NOT</a:t>
                      </a:r>
                      <a:endParaRPr lang="en-US" sz="1200" dirty="0">
                        <a:effectLst/>
                      </a:endParaRPr>
                    </a:p>
                    <a:p>
                      <a:pPr marL="0" marR="0" algn="ctr">
                        <a:lnSpc>
                          <a:spcPct val="115000"/>
                        </a:lnSpc>
                        <a:spcBef>
                          <a:spcPts val="0"/>
                        </a:spcBef>
                        <a:spcAft>
                          <a:spcPts val="0"/>
                        </a:spcAft>
                      </a:pPr>
                      <a:r>
                        <a:rPr lang="en-US" sz="1800" dirty="0">
                          <a:effectLst/>
                        </a:rPr>
                        <a:t> </a:t>
                      </a:r>
                      <a:endParaRPr lang="en-US" sz="1200" dirty="0">
                        <a:effectLst/>
                        <a:latin typeface="Calibri"/>
                        <a:ea typeface="Calibri"/>
                        <a:cs typeface="Times New Roman"/>
                      </a:endParaRPr>
                    </a:p>
                  </a:txBody>
                  <a:tcPr marL="61924" marR="61924" marT="0" marB="0"/>
                </a:tc>
                <a:tc>
                  <a:txBody>
                    <a:bodyPr/>
                    <a:lstStyle/>
                    <a:p>
                      <a:pPr marL="0" marR="0" algn="ctr">
                        <a:lnSpc>
                          <a:spcPct val="115000"/>
                        </a:lnSpc>
                        <a:spcBef>
                          <a:spcPts val="0"/>
                        </a:spcBef>
                        <a:spcAft>
                          <a:spcPts val="0"/>
                        </a:spcAft>
                      </a:pPr>
                      <a:r>
                        <a:rPr lang="en-US" sz="1800" dirty="0">
                          <a:effectLst/>
                        </a:rPr>
                        <a:t>Schools should serve healthier foods.</a:t>
                      </a:r>
                      <a:endParaRPr lang="en-US" sz="1200" dirty="0">
                        <a:effectLst/>
                        <a:latin typeface="Calibri"/>
                        <a:ea typeface="Calibri"/>
                        <a:cs typeface="Times New Roman"/>
                      </a:endParaRPr>
                    </a:p>
                  </a:txBody>
                  <a:tcPr marL="61924" marR="61924" marT="0" marB="0"/>
                </a:tc>
                <a:extLst>
                  <a:ext uri="{0D108BD9-81ED-4DB2-BD59-A6C34878D82A}">
                    <a16:rowId xmlns:a16="http://schemas.microsoft.com/office/drawing/2014/main" val="10003"/>
                  </a:ext>
                </a:extLst>
              </a:tr>
            </a:tbl>
          </a:graphicData>
        </a:graphic>
      </p:graphicFrame>
      <p:sp>
        <p:nvSpPr>
          <p:cNvPr id="5" name="Rectangle 2"/>
          <p:cNvSpPr>
            <a:spLocks noChangeArrowheads="1"/>
          </p:cNvSpPr>
          <p:nvPr/>
        </p:nvSpPr>
        <p:spPr bwMode="auto">
          <a:xfrm>
            <a:off x="3377490" y="1853174"/>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0424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3844889" y="146183"/>
            <a:ext cx="6852087"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The Cliff of No Support </a:t>
            </a:r>
          </a:p>
        </p:txBody>
      </p:sp>
      <p:sp>
        <p:nvSpPr>
          <p:cNvPr id="323" name="Shape 323"/>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324" name="Shape 324"/>
          <p:cNvPicPr preferRelativeResize="0"/>
          <p:nvPr/>
        </p:nvPicPr>
        <p:blipFill rotWithShape="1">
          <a:blip r:embed="rId3">
            <a:alphaModFix/>
          </a:blip>
          <a:srcRect/>
          <a:stretch/>
        </p:blipFill>
        <p:spPr>
          <a:xfrm>
            <a:off x="5084617" y="1273732"/>
            <a:ext cx="6776824" cy="5082617"/>
          </a:xfrm>
          <a:prstGeom prst="rect">
            <a:avLst/>
          </a:prstGeom>
          <a:noFill/>
          <a:ln>
            <a:noFill/>
          </a:ln>
        </p:spPr>
      </p:pic>
      <p:sp>
        <p:nvSpPr>
          <p:cNvPr id="325" name="Shape 325"/>
          <p:cNvSpPr txBox="1"/>
          <p:nvPr/>
        </p:nvSpPr>
        <p:spPr>
          <a:xfrm>
            <a:off x="902512" y="3282769"/>
            <a:ext cx="4005460" cy="2308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Encourage students to build their roads of textual support all the way to their argument destinations. </a:t>
            </a:r>
          </a:p>
        </p:txBody>
      </p:sp>
      <p:pic>
        <p:nvPicPr>
          <p:cNvPr id="326" name="Shape 326"/>
          <p:cNvPicPr preferRelativeResize="0"/>
          <p:nvPr/>
        </p:nvPicPr>
        <p:blipFill rotWithShape="1">
          <a:blip r:embed="rId4">
            <a:alphaModFix/>
          </a:blip>
          <a:srcRect/>
          <a:stretch/>
        </p:blipFill>
        <p:spPr>
          <a:xfrm>
            <a:off x="1352446" y="518539"/>
            <a:ext cx="2492443" cy="2492443"/>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99710" y="207301"/>
            <a:ext cx="4584684"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950" b="1" i="0" u="none" strike="noStrike" cap="none" baseline="0">
                <a:solidFill>
                  <a:schemeClr val="dk1"/>
                </a:solidFill>
                <a:latin typeface="Calibri"/>
                <a:ea typeface="Calibri"/>
                <a:cs typeface="Calibri"/>
                <a:sym typeface="Calibri"/>
              </a:rPr>
              <a:t>The Back Road of </a:t>
            </a:r>
            <a:br>
              <a:rPr lang="en-US" sz="3950" b="1" i="0" u="none" strike="noStrike" cap="none" baseline="0">
                <a:solidFill>
                  <a:schemeClr val="dk1"/>
                </a:solidFill>
                <a:latin typeface="Calibri"/>
                <a:ea typeface="Calibri"/>
                <a:cs typeface="Calibri"/>
                <a:sym typeface="Calibri"/>
              </a:rPr>
            </a:br>
            <a:r>
              <a:rPr lang="en-US" sz="3950" b="1" i="0" u="none" strike="noStrike" cap="none" baseline="0">
                <a:solidFill>
                  <a:schemeClr val="dk1"/>
                </a:solidFill>
                <a:latin typeface="Calibri"/>
                <a:ea typeface="Calibri"/>
                <a:cs typeface="Calibri"/>
                <a:sym typeface="Calibri"/>
              </a:rPr>
              <a:t>Non-Credibility</a:t>
            </a:r>
          </a:p>
        </p:txBody>
      </p:sp>
      <p:pic>
        <p:nvPicPr>
          <p:cNvPr id="332" name="Shape 332"/>
          <p:cNvPicPr preferRelativeResize="0">
            <a:picLocks noGrp="1"/>
          </p:cNvPicPr>
          <p:nvPr>
            <p:ph type="body" idx="1"/>
          </p:nvPr>
        </p:nvPicPr>
        <p:blipFill rotWithShape="1">
          <a:blip r:embed="rId3">
            <a:alphaModFix/>
          </a:blip>
          <a:srcRect/>
          <a:stretch/>
        </p:blipFill>
        <p:spPr>
          <a:xfrm>
            <a:off x="376386" y="169307"/>
            <a:ext cx="3975824" cy="6510603"/>
          </a:xfrm>
          <a:prstGeom prst="rect">
            <a:avLst/>
          </a:prstGeom>
          <a:noFill/>
          <a:ln>
            <a:noFill/>
          </a:ln>
        </p:spPr>
      </p:pic>
      <p:sp>
        <p:nvSpPr>
          <p:cNvPr id="333" name="Shape 333"/>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sp>
        <p:nvSpPr>
          <p:cNvPr id="334" name="Shape 334"/>
          <p:cNvSpPr txBox="1"/>
          <p:nvPr/>
        </p:nvSpPr>
        <p:spPr>
          <a:xfrm>
            <a:off x="4676787" y="2393558"/>
            <a:ext cx="4507606" cy="30469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dk1"/>
                </a:solidFill>
                <a:latin typeface="Calibri"/>
                <a:ea typeface="Calibri"/>
                <a:cs typeface="Calibri"/>
                <a:sym typeface="Calibri"/>
              </a:rPr>
              <a:t>This metaphor reminds students to use credible academic sources and to distinguish between the source material and their own writing.  </a:t>
            </a:r>
          </a:p>
        </p:txBody>
      </p:sp>
      <p:pic>
        <p:nvPicPr>
          <p:cNvPr id="335" name="Shape 335"/>
          <p:cNvPicPr preferRelativeResize="0"/>
          <p:nvPr/>
        </p:nvPicPr>
        <p:blipFill rotWithShape="1">
          <a:blip r:embed="rId4">
            <a:alphaModFix/>
          </a:blip>
          <a:srcRect/>
          <a:stretch/>
        </p:blipFill>
        <p:spPr>
          <a:xfrm>
            <a:off x="9184393" y="207301"/>
            <a:ext cx="2492443" cy="2492443"/>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Have an exciting journey on the </a:t>
            </a:r>
            <a:br>
              <a:rPr lang="en-US" sz="4400" b="1" i="0" u="none" strike="noStrike" cap="none" baseline="0">
                <a:solidFill>
                  <a:schemeClr val="dk1"/>
                </a:solidFill>
                <a:latin typeface="Calibri"/>
                <a:ea typeface="Calibri"/>
                <a:cs typeface="Calibri"/>
                <a:sym typeface="Calibri"/>
              </a:rPr>
            </a:br>
            <a:r>
              <a:rPr lang="en-US" sz="4400" b="1" i="0" u="none" strike="noStrike" cap="none" baseline="0">
                <a:solidFill>
                  <a:schemeClr val="dk1"/>
                </a:solidFill>
                <a:latin typeface="Calibri"/>
                <a:ea typeface="Calibri"/>
                <a:cs typeface="Calibri"/>
                <a:sym typeface="Calibri"/>
              </a:rPr>
              <a:t>Argument Highway! </a:t>
            </a:r>
          </a:p>
        </p:txBody>
      </p:sp>
      <p:sp>
        <p:nvSpPr>
          <p:cNvPr id="341" name="Shape 341"/>
          <p:cNvSpPr txBox="1">
            <a:spLocks noGrp="1"/>
          </p:cNvSpPr>
          <p:nvPr>
            <p:ph type="ftr" idx="11"/>
          </p:nvPr>
        </p:nvSpPr>
        <p:spPr>
          <a:xfrm>
            <a:off x="4038600" y="6356350"/>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Leeanne Bordelon, NSU Writing Project, 2014</a:t>
            </a:r>
          </a:p>
        </p:txBody>
      </p:sp>
      <p:pic>
        <p:nvPicPr>
          <p:cNvPr id="342" name="Shape 342"/>
          <p:cNvPicPr preferRelativeResize="0">
            <a:picLocks noGrp="1"/>
          </p:cNvPicPr>
          <p:nvPr>
            <p:ph type="body" idx="1"/>
          </p:nvPr>
        </p:nvPicPr>
        <p:blipFill rotWithShape="1">
          <a:blip r:embed="rId3">
            <a:alphaModFix/>
          </a:blip>
          <a:srcRect/>
          <a:stretch/>
        </p:blipFill>
        <p:spPr>
          <a:xfrm>
            <a:off x="3241961" y="2021063"/>
            <a:ext cx="5708782" cy="4005663"/>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10600" cy="1020762"/>
          </a:xfrm>
        </p:spPr>
        <p:txBody>
          <a:bodyPr>
            <a:normAutofit/>
          </a:bodyPr>
          <a:lstStyle/>
          <a:p>
            <a:r>
              <a:rPr lang="en-US" dirty="0"/>
              <a:t>Are These Good Claims?</a:t>
            </a:r>
          </a:p>
        </p:txBody>
      </p:sp>
      <p:sp>
        <p:nvSpPr>
          <p:cNvPr id="4" name="Content Placeholder 3"/>
          <p:cNvSpPr>
            <a:spLocks noGrp="1"/>
          </p:cNvSpPr>
          <p:nvPr>
            <p:ph idx="1"/>
          </p:nvPr>
        </p:nvSpPr>
        <p:spPr>
          <a:xfrm>
            <a:off x="1905000" y="1555641"/>
            <a:ext cx="4038600" cy="1600200"/>
          </a:xfrm>
        </p:spPr>
        <p:txBody>
          <a:bodyPr>
            <a:normAutofit/>
          </a:bodyPr>
          <a:lstStyle/>
          <a:p>
            <a:pPr marL="0" indent="0">
              <a:buNone/>
            </a:pPr>
            <a:r>
              <a:rPr lang="en-US" dirty="0"/>
              <a:t>In most states, </a:t>
            </a:r>
          </a:p>
          <a:p>
            <a:pPr marL="0" indent="0">
              <a:buNone/>
            </a:pPr>
            <a:r>
              <a:rPr lang="en-US" dirty="0"/>
              <a:t>teens can drive </a:t>
            </a:r>
          </a:p>
          <a:p>
            <a:pPr marL="0" indent="0">
              <a:buNone/>
            </a:pPr>
            <a:r>
              <a:rPr lang="en-US" dirty="0"/>
              <a:t>at 16.</a:t>
            </a:r>
          </a:p>
        </p:txBody>
      </p:sp>
      <p:sp>
        <p:nvSpPr>
          <p:cNvPr id="5" name="TextBox 4"/>
          <p:cNvSpPr txBox="1"/>
          <p:nvPr/>
        </p:nvSpPr>
        <p:spPr>
          <a:xfrm>
            <a:off x="5715000" y="1447801"/>
            <a:ext cx="4343400" cy="954107"/>
          </a:xfrm>
          <a:prstGeom prst="rect">
            <a:avLst/>
          </a:prstGeom>
          <a:noFill/>
        </p:spPr>
        <p:txBody>
          <a:bodyPr wrap="square" rtlCol="0">
            <a:spAutoFit/>
          </a:bodyPr>
          <a:lstStyle/>
          <a:p>
            <a:r>
              <a:rPr lang="en-US" sz="2800" dirty="0"/>
              <a:t>Kentucky should raise the driving age to 18.</a:t>
            </a:r>
          </a:p>
        </p:txBody>
      </p:sp>
      <p:sp>
        <p:nvSpPr>
          <p:cNvPr id="6" name="Rectangle 5"/>
          <p:cNvSpPr/>
          <p:nvPr/>
        </p:nvSpPr>
        <p:spPr>
          <a:xfrm>
            <a:off x="1828800" y="3124201"/>
            <a:ext cx="3136642" cy="4247317"/>
          </a:xfrm>
          <a:prstGeom prst="rect">
            <a:avLst/>
          </a:prstGeom>
          <a:noFill/>
        </p:spPr>
        <p:txBody>
          <a:bodyPr wrap="squar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No!  This is a statement of fact.</a:t>
            </a:r>
          </a:p>
        </p:txBody>
      </p:sp>
      <p:sp>
        <p:nvSpPr>
          <p:cNvPr id="7" name="Rectangle 6"/>
          <p:cNvSpPr/>
          <p:nvPr/>
        </p:nvSpPr>
        <p:spPr>
          <a:xfrm>
            <a:off x="5524500" y="3020200"/>
            <a:ext cx="4724400" cy="3877985"/>
          </a:xfrm>
          <a:prstGeom prst="rect">
            <a:avLst/>
          </a:prstGeom>
          <a:noFill/>
        </p:spPr>
        <p:txBody>
          <a:bodyPr wrap="squar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Yes!  </a:t>
            </a: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This is a compelling, debatable, defensible claim.</a:t>
            </a:r>
          </a:p>
        </p:txBody>
      </p:sp>
      <p:cxnSp>
        <p:nvCxnSpPr>
          <p:cNvPr id="9" name="Straight Connector 8"/>
          <p:cNvCxnSpPr/>
          <p:nvPr/>
        </p:nvCxnSpPr>
        <p:spPr>
          <a:xfrm>
            <a:off x="5105400" y="1447800"/>
            <a:ext cx="0" cy="47117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4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Claims </a:t>
            </a:r>
            <a:r>
              <a:rPr lang="en-US" b="1" i="1" dirty="0"/>
              <a:t>STRONGER</a:t>
            </a:r>
          </a:p>
        </p:txBody>
      </p:sp>
      <p:graphicFrame>
        <p:nvGraphicFramePr>
          <p:cNvPr id="4" name="Content Placeholder 3"/>
          <p:cNvGraphicFramePr>
            <a:graphicFrameLocks noGrp="1"/>
          </p:cNvGraphicFramePr>
          <p:nvPr>
            <p:ph idx="1"/>
            <p:extLst/>
          </p:nvPr>
        </p:nvGraphicFramePr>
        <p:xfrm>
          <a:off x="1981200" y="1371600"/>
          <a:ext cx="8229600" cy="5181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800" dirty="0"/>
                        <a:t>Instead of…</a:t>
                      </a:r>
                    </a:p>
                  </a:txBody>
                  <a:tcPr/>
                </a:tc>
                <a:tc>
                  <a:txBody>
                    <a:bodyPr/>
                    <a:lstStyle/>
                    <a:p>
                      <a:pPr algn="ctr"/>
                      <a:r>
                        <a:rPr lang="en-US" sz="2800" dirty="0"/>
                        <a:t>Try…</a:t>
                      </a:r>
                    </a:p>
                  </a:txBody>
                  <a:tcPr/>
                </a:tc>
                <a:extLst>
                  <a:ext uri="{0D108BD9-81ED-4DB2-BD59-A6C34878D82A}">
                    <a16:rowId xmlns:a16="http://schemas.microsoft.com/office/drawing/2014/main" val="10000"/>
                  </a:ext>
                </a:extLst>
              </a:tr>
              <a:tr h="370840">
                <a:tc>
                  <a:txBody>
                    <a:bodyPr/>
                    <a:lstStyle/>
                    <a:p>
                      <a:r>
                        <a:rPr lang="en-US" b="1" dirty="0"/>
                        <a:t>I think Reality TV is good.</a:t>
                      </a:r>
                    </a:p>
                    <a:p>
                      <a:endParaRPr lang="en-US" b="1" dirty="0"/>
                    </a:p>
                    <a:p>
                      <a:r>
                        <a:rPr lang="en-US" b="1" dirty="0">
                          <a:solidFill>
                            <a:srgbClr val="FF0000"/>
                          </a:solidFill>
                        </a:rPr>
                        <a:t>Why? We can’t</a:t>
                      </a:r>
                      <a:r>
                        <a:rPr lang="en-US" b="1" baseline="0" dirty="0">
                          <a:solidFill>
                            <a:srgbClr val="FF0000"/>
                          </a:solidFill>
                        </a:rPr>
                        <a:t> argue against this statement.  It is a fact that you like it.</a:t>
                      </a:r>
                      <a:endParaRPr lang="en-US" b="1" dirty="0">
                        <a:solidFill>
                          <a:srgbClr val="FF0000"/>
                        </a:solidFill>
                      </a:endParaRPr>
                    </a:p>
                  </a:txBody>
                  <a:tcPr/>
                </a:tc>
                <a:tc>
                  <a:txBody>
                    <a:bodyPr/>
                    <a:lstStyle/>
                    <a:p>
                      <a:r>
                        <a:rPr lang="en-US" b="1" dirty="0"/>
                        <a:t>The</a:t>
                      </a:r>
                      <a:r>
                        <a:rPr lang="en-US" b="1" baseline="0" dirty="0"/>
                        <a:t> popularity of Reality TV proves that it meets the audience’s needs.</a:t>
                      </a:r>
                      <a:endParaRPr lang="en-US" b="1" dirty="0"/>
                    </a:p>
                  </a:txBody>
                  <a:tcPr/>
                </a:tc>
                <a:extLst>
                  <a:ext uri="{0D108BD9-81ED-4DB2-BD59-A6C34878D82A}">
                    <a16:rowId xmlns:a16="http://schemas.microsoft.com/office/drawing/2014/main" val="10001"/>
                  </a:ext>
                </a:extLst>
              </a:tr>
              <a:tr h="370840">
                <a:tc>
                  <a:txBody>
                    <a:bodyPr/>
                    <a:lstStyle/>
                    <a:p>
                      <a:r>
                        <a:rPr lang="en-US" b="1" dirty="0"/>
                        <a:t>Reality</a:t>
                      </a:r>
                      <a:r>
                        <a:rPr lang="en-US" b="1" baseline="0" dirty="0"/>
                        <a:t> TV is fake.</a:t>
                      </a:r>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Why? </a:t>
                      </a:r>
                      <a:r>
                        <a:rPr lang="en-US" b="1" baseline="0" dirty="0">
                          <a:solidFill>
                            <a:srgbClr val="FF0000"/>
                          </a:solidFill>
                        </a:rPr>
                        <a:t>This is a common complaint and flunks the “compelling” requirement.   So what?  </a:t>
                      </a:r>
                      <a:endParaRPr lang="en-US" b="1" dirty="0">
                        <a:solidFill>
                          <a:srgbClr val="FF0000"/>
                        </a:solidFill>
                      </a:endParaRPr>
                    </a:p>
                    <a:p>
                      <a:endParaRPr lang="en-US" b="1" dirty="0"/>
                    </a:p>
                  </a:txBody>
                  <a:tcPr/>
                </a:tc>
                <a:tc>
                  <a:txBody>
                    <a:bodyPr/>
                    <a:lstStyle/>
                    <a:p>
                      <a:r>
                        <a:rPr lang="en-US" b="1" dirty="0"/>
                        <a:t>Because Reality</a:t>
                      </a:r>
                      <a:r>
                        <a:rPr lang="en-US" b="1" baseline="0" dirty="0"/>
                        <a:t> TV is fake, its lessons are not always “real.” We should therefore limit children’s exposure to it.</a:t>
                      </a:r>
                      <a:endParaRPr lang="en-US" b="1" dirty="0"/>
                    </a:p>
                  </a:txBody>
                  <a:tcPr/>
                </a:tc>
                <a:extLst>
                  <a:ext uri="{0D108BD9-81ED-4DB2-BD59-A6C34878D82A}">
                    <a16:rowId xmlns:a16="http://schemas.microsoft.com/office/drawing/2014/main" val="10002"/>
                  </a:ext>
                </a:extLst>
              </a:tr>
              <a:tr h="370840">
                <a:tc>
                  <a:txBody>
                    <a:bodyPr/>
                    <a:lstStyle/>
                    <a:p>
                      <a:r>
                        <a:rPr lang="en-US" b="1" dirty="0"/>
                        <a:t>You won’t catch me watching Reality TV because of stereotyping.</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Why? Great angle, but so what?  Go beyond yourself to make this debatable!</a:t>
                      </a:r>
                    </a:p>
                    <a:p>
                      <a:endParaRPr lang="en-US" b="1" dirty="0"/>
                    </a:p>
                  </a:txBody>
                  <a:tcPr/>
                </a:tc>
                <a:tc>
                  <a:txBody>
                    <a:bodyPr/>
                    <a:lstStyle/>
                    <a:p>
                      <a:r>
                        <a:rPr lang="en-US" b="1" dirty="0"/>
                        <a:t>Viewers should avoid</a:t>
                      </a:r>
                      <a:r>
                        <a:rPr lang="en-US" b="1" baseline="0" dirty="0"/>
                        <a:t> Reality TV because it promotes stereotyping.</a:t>
                      </a:r>
                      <a:endParaRPr lang="en-US"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34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000" b="1" dirty="0"/>
            </a:br>
            <a:r>
              <a:rPr lang="en-US" b="1" dirty="0"/>
              <a:t>The strongest claims are often </a:t>
            </a:r>
            <a:r>
              <a:rPr lang="en-US" b="1" i="1" dirty="0">
                <a:solidFill>
                  <a:srgbClr val="FF0000"/>
                </a:solidFill>
              </a:rPr>
              <a:t>nuanced.</a:t>
            </a:r>
          </a:p>
        </p:txBody>
      </p:sp>
      <p:sp>
        <p:nvSpPr>
          <p:cNvPr id="5" name="TextBox 4"/>
          <p:cNvSpPr txBox="1"/>
          <p:nvPr/>
        </p:nvSpPr>
        <p:spPr>
          <a:xfrm>
            <a:off x="1981200" y="1828801"/>
            <a:ext cx="8382000" cy="4524315"/>
          </a:xfrm>
          <a:prstGeom prst="rect">
            <a:avLst/>
          </a:prstGeom>
          <a:noFill/>
        </p:spPr>
        <p:txBody>
          <a:bodyPr wrap="square" rtlCol="0">
            <a:spAutoFit/>
          </a:bodyPr>
          <a:lstStyle/>
          <a:p>
            <a:r>
              <a:rPr lang="en-US" sz="3200" b="1" u="sng" dirty="0"/>
              <a:t>Nuanced claims are more complex.  </a:t>
            </a:r>
          </a:p>
          <a:p>
            <a:endParaRPr lang="en-US" sz="3200" b="1" dirty="0"/>
          </a:p>
          <a:p>
            <a:pPr marL="457200" indent="-457200">
              <a:buFont typeface="Arial" panose="020B0604020202020204" pitchFamily="34" charset="0"/>
              <a:buChar char="•"/>
            </a:pPr>
            <a:r>
              <a:rPr lang="en-US" sz="3200" b="1" dirty="0"/>
              <a:t>They may acknowledge other perspectives: </a:t>
            </a:r>
          </a:p>
          <a:p>
            <a:pPr marL="457200" indent="-457200">
              <a:buFont typeface="Arial" panose="020B0604020202020204" pitchFamily="34" charset="0"/>
              <a:buChar char="•"/>
            </a:pPr>
            <a:endParaRPr lang="en-US" sz="3200" b="1" dirty="0"/>
          </a:p>
          <a:p>
            <a:pPr lvl="1"/>
            <a:r>
              <a:rPr lang="en-US" sz="3200" b="1" i="1" dirty="0"/>
              <a:t>Although driving has been considered a “rite of passage,” recent studies challenge the notion that age alone is a reliable measure of driving readiness.</a:t>
            </a:r>
            <a:endParaRPr lang="en-US" dirty="0"/>
          </a:p>
        </p:txBody>
      </p:sp>
    </p:spTree>
    <p:extLst>
      <p:ext uri="{BB962C8B-B14F-4D97-AF65-F5344CB8AC3E}">
        <p14:creationId xmlns:p14="http://schemas.microsoft.com/office/powerpoint/2010/main" val="129628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strongest claims are often </a:t>
            </a:r>
            <a:r>
              <a:rPr lang="en-US" sz="3600" b="1" i="1" dirty="0">
                <a:solidFill>
                  <a:srgbClr val="FF0000"/>
                </a:solidFill>
              </a:rPr>
              <a:t>nuanced.</a:t>
            </a:r>
            <a:endParaRPr lang="en-US" sz="7200" dirty="0"/>
          </a:p>
        </p:txBody>
      </p:sp>
      <p:sp>
        <p:nvSpPr>
          <p:cNvPr id="5" name="TextBox 4"/>
          <p:cNvSpPr txBox="1"/>
          <p:nvPr/>
        </p:nvSpPr>
        <p:spPr>
          <a:xfrm>
            <a:off x="1981200" y="1524001"/>
            <a:ext cx="8382000" cy="5262979"/>
          </a:xfrm>
          <a:prstGeom prst="rect">
            <a:avLst/>
          </a:prstGeom>
          <a:noFill/>
        </p:spPr>
        <p:txBody>
          <a:bodyPr wrap="square" rtlCol="0">
            <a:spAutoFit/>
          </a:bodyPr>
          <a:lstStyle/>
          <a:p>
            <a:r>
              <a:rPr lang="en-US" sz="2800" b="1" u="sng" dirty="0"/>
              <a:t>Nuanced claims are more complex.  </a:t>
            </a:r>
          </a:p>
          <a:p>
            <a:pPr lvl="0"/>
            <a:endParaRPr lang="en-US" sz="2800" b="1" dirty="0"/>
          </a:p>
          <a:p>
            <a:pPr marL="457200" indent="-457200">
              <a:buFont typeface="Arial" panose="020B0604020202020204" pitchFamily="34" charset="0"/>
              <a:buChar char="•"/>
            </a:pPr>
            <a:r>
              <a:rPr lang="en-US" sz="2800" b="1" dirty="0"/>
              <a:t>They may limit the claim or set boundaries for its application.</a:t>
            </a:r>
          </a:p>
          <a:p>
            <a:pPr marL="457200" indent="-457200">
              <a:buFont typeface="Arial" panose="020B0604020202020204" pitchFamily="34" charset="0"/>
              <a:buChar char="•"/>
            </a:pPr>
            <a:endParaRPr lang="en-US" sz="2800" b="1" dirty="0"/>
          </a:p>
          <a:p>
            <a:pPr lvl="1"/>
            <a:r>
              <a:rPr lang="en-US" sz="2800" b="1" i="1" dirty="0">
                <a:solidFill>
                  <a:srgbClr val="FF0000"/>
                </a:solidFill>
              </a:rPr>
              <a:t>Claim: </a:t>
            </a:r>
            <a:r>
              <a:rPr lang="en-US" sz="2800" b="1" i="1" dirty="0"/>
              <a:t>Drivers’ licenses should not be issued before age 19.</a:t>
            </a:r>
          </a:p>
          <a:p>
            <a:pPr lvl="6"/>
            <a:r>
              <a:rPr lang="en-US" sz="2800" b="1" i="1" dirty="0"/>
              <a:t> </a:t>
            </a:r>
          </a:p>
          <a:p>
            <a:pPr lvl="1"/>
            <a:r>
              <a:rPr lang="en-US" sz="2800" b="1" i="1" dirty="0">
                <a:solidFill>
                  <a:srgbClr val="FF0000"/>
                </a:solidFill>
              </a:rPr>
              <a:t>Nuanced Claim: </a:t>
            </a:r>
            <a:r>
              <a:rPr lang="en-US" sz="2800" b="1" i="1" dirty="0"/>
              <a:t>In cases of teens’ persistent truancy or misdemeanor convictions, local communities should delay issuing drivers’ licenses until after graduation or at age 19.</a:t>
            </a:r>
            <a:endParaRPr lang="en-US" sz="1600" dirty="0"/>
          </a:p>
        </p:txBody>
      </p:sp>
    </p:spTree>
    <p:extLst>
      <p:ext uri="{BB962C8B-B14F-4D97-AF65-F5344CB8AC3E}">
        <p14:creationId xmlns:p14="http://schemas.microsoft.com/office/powerpoint/2010/main" val="28813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8700"/>
            <a:ext cx="8229600" cy="742800"/>
          </a:xfrm>
        </p:spPr>
        <p:txBody>
          <a:bodyPr>
            <a:normAutofit/>
          </a:bodyPr>
          <a:lstStyle/>
          <a:p>
            <a:r>
              <a:rPr lang="en-US" dirty="0"/>
              <a:t>Making Claims </a:t>
            </a:r>
            <a:r>
              <a:rPr lang="en-US" b="1" i="1" dirty="0"/>
              <a:t>STRONGER</a:t>
            </a:r>
          </a:p>
        </p:txBody>
      </p:sp>
      <p:sp>
        <p:nvSpPr>
          <p:cNvPr id="3" name="Content Placeholder 2"/>
          <p:cNvSpPr>
            <a:spLocks noGrp="1"/>
          </p:cNvSpPr>
          <p:nvPr>
            <p:ph idx="1"/>
          </p:nvPr>
        </p:nvSpPr>
        <p:spPr>
          <a:xfrm>
            <a:off x="1789176" y="1810512"/>
            <a:ext cx="8737092" cy="3847338"/>
          </a:xfrm>
        </p:spPr>
        <p:txBody>
          <a:bodyPr>
            <a:normAutofit fontScale="25000" lnSpcReduction="20000"/>
          </a:bodyPr>
          <a:lstStyle/>
          <a:p>
            <a:pPr>
              <a:lnSpc>
                <a:spcPct val="120000"/>
              </a:lnSpc>
            </a:pPr>
            <a:r>
              <a:rPr lang="en-US" sz="5600" dirty="0"/>
              <a:t>In the classroom:  Let’s brainstorm a class list of claims for the topic we’re studying.  </a:t>
            </a:r>
          </a:p>
          <a:p>
            <a:pPr>
              <a:lnSpc>
                <a:spcPct val="120000"/>
              </a:lnSpc>
            </a:pPr>
            <a:endParaRPr lang="en-US" sz="4800" dirty="0"/>
          </a:p>
          <a:p>
            <a:pPr>
              <a:lnSpc>
                <a:spcPct val="120000"/>
              </a:lnSpc>
            </a:pPr>
            <a:r>
              <a:rPr lang="en-US" sz="5600" b="1" dirty="0"/>
              <a:t>TIPS for Success:</a:t>
            </a:r>
          </a:p>
          <a:p>
            <a:pPr lvl="1">
              <a:lnSpc>
                <a:spcPct val="120000"/>
              </a:lnSpc>
              <a:buFont typeface="Wingdings" panose="05000000000000000000" pitchFamily="2" charset="2"/>
              <a:buChar char="q"/>
            </a:pPr>
            <a:r>
              <a:rPr lang="en-US" sz="6400" b="1" dirty="0"/>
              <a:t>Test to make sure that each one is a CLAIM (takes a position) rather than just a fact or research finding from an article.</a:t>
            </a:r>
          </a:p>
          <a:p>
            <a:pPr lvl="1">
              <a:lnSpc>
                <a:spcPct val="120000"/>
              </a:lnSpc>
              <a:buFont typeface="Wingdings" panose="05000000000000000000" pitchFamily="2" charset="2"/>
              <a:buChar char="q"/>
            </a:pPr>
            <a:r>
              <a:rPr lang="en-US" sz="6400" b="1" dirty="0"/>
              <a:t>Test to make sure the claim is debatable, defensible, and compelling; specific; other-directed.</a:t>
            </a:r>
          </a:p>
          <a:p>
            <a:pPr lvl="1">
              <a:lnSpc>
                <a:spcPct val="120000"/>
              </a:lnSpc>
              <a:buFont typeface="Wingdings" panose="05000000000000000000" pitchFamily="2" charset="2"/>
              <a:buChar char="q"/>
            </a:pPr>
            <a:r>
              <a:rPr lang="en-US" sz="6400" b="1" dirty="0"/>
              <a:t>Check the list to make sure there are options for a variety of opinions</a:t>
            </a:r>
            <a:r>
              <a:rPr lang="en-US" sz="2400" b="1" dirty="0"/>
              <a:t>.</a:t>
            </a:r>
          </a:p>
        </p:txBody>
      </p:sp>
    </p:spTree>
    <p:extLst>
      <p:ext uri="{BB962C8B-B14F-4D97-AF65-F5344CB8AC3E}">
        <p14:creationId xmlns:p14="http://schemas.microsoft.com/office/powerpoint/2010/main" val="18604347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2083</Words>
  <Application>Microsoft Office PowerPoint</Application>
  <PresentationFormat>Widescreen</PresentationFormat>
  <Paragraphs>273</Paragraphs>
  <Slides>42</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Courier New</vt:lpstr>
      <vt:lpstr>Times New Roman</vt:lpstr>
      <vt:lpstr>Wingdings</vt:lpstr>
      <vt:lpstr>Office Theme</vt:lpstr>
      <vt:lpstr>What is a Claim?</vt:lpstr>
      <vt:lpstr>CLAIM = A position that can be argued.   Strong claims are compelling, debatable and defensible.</vt:lpstr>
      <vt:lpstr> Strong claims are compelling, debatable and defensible.</vt:lpstr>
      <vt:lpstr>PowerPoint Presentation</vt:lpstr>
      <vt:lpstr>Are These Good Claims?</vt:lpstr>
      <vt:lpstr>Making Claims STRONGER</vt:lpstr>
      <vt:lpstr> The strongest claims are often nuanced.</vt:lpstr>
      <vt:lpstr>The strongest claims are often nuanced.</vt:lpstr>
      <vt:lpstr>Making Claims STRONGER</vt:lpstr>
      <vt:lpstr>Refining Our Claims</vt:lpstr>
      <vt:lpstr>Making Claims NUANCED</vt:lpstr>
      <vt:lpstr>Argument Highway:  A Metaphor</vt:lpstr>
      <vt:lpstr>Argument Highway </vt:lpstr>
      <vt:lpstr>The Argument Highway </vt:lpstr>
      <vt:lpstr>Argument is students making choices about where they want to go with claims, and how they want to get there – choices of vehicles, roads, and destinations in writing.  </vt:lpstr>
      <vt:lpstr>Those arguments help them engage with larger, ongoing conversations about all kinds of issues. </vt:lpstr>
      <vt:lpstr>Terms to Know: The Road</vt:lpstr>
      <vt:lpstr>Terms to Know: The Vehicles</vt:lpstr>
      <vt:lpstr>Terms to Know: The Merge</vt:lpstr>
      <vt:lpstr>Terms to Know: Road Rage</vt:lpstr>
      <vt:lpstr>Terms to Know: Flat tire </vt:lpstr>
      <vt:lpstr>The Vehicles (Forwarding Moves) </vt:lpstr>
      <vt:lpstr>The Vehicles (Countering Moves) </vt:lpstr>
      <vt:lpstr>Forwarding Moves </vt:lpstr>
      <vt:lpstr>What Illustrating Looks Like</vt:lpstr>
      <vt:lpstr>Forwarding Moves </vt:lpstr>
      <vt:lpstr>What Authorizing Looks Like</vt:lpstr>
      <vt:lpstr>Forwarding Moves </vt:lpstr>
      <vt:lpstr>What Extending Looks Like</vt:lpstr>
      <vt:lpstr>Countering Moves </vt:lpstr>
      <vt:lpstr>What Countering Looks Like</vt:lpstr>
      <vt:lpstr>Works Cited </vt:lpstr>
      <vt:lpstr>Next Steps: Teaching the Moves with a Text Set</vt:lpstr>
      <vt:lpstr>Merging </vt:lpstr>
      <vt:lpstr>Test drive some vehicles! </vt:lpstr>
      <vt:lpstr>Questions for Teacher Reflection </vt:lpstr>
      <vt:lpstr>Extension Ideas &amp; Mini-Lessons </vt:lpstr>
      <vt:lpstr>Red Light/Green Light </vt:lpstr>
      <vt:lpstr>Don’t run off the road! </vt:lpstr>
      <vt:lpstr>The Cliff of No Support </vt:lpstr>
      <vt:lpstr>The Back Road of  Non-Credibility</vt:lpstr>
      <vt:lpstr>Have an exciting journey on the  Argument Highway!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Highway:  A Metaphor</dc:title>
  <dc:creator>Kelly</dc:creator>
  <cp:lastModifiedBy>Philbeck, Kelly - Division of Program Standards</cp:lastModifiedBy>
  <cp:revision>3</cp:revision>
  <dcterms:modified xsi:type="dcterms:W3CDTF">2017-02-27T02:28:25Z</dcterms:modified>
</cp:coreProperties>
</file>