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07" r:id="rId2"/>
    <p:sldId id="496" r:id="rId3"/>
    <p:sldId id="510" r:id="rId4"/>
    <p:sldId id="481" r:id="rId5"/>
    <p:sldId id="482" r:id="rId6"/>
    <p:sldId id="483" r:id="rId7"/>
    <p:sldId id="484" r:id="rId8"/>
    <p:sldId id="495" r:id="rId9"/>
    <p:sldId id="502" r:id="rId10"/>
    <p:sldId id="503" r:id="rId11"/>
    <p:sldId id="491" r:id="rId12"/>
    <p:sldId id="492" r:id="rId13"/>
    <p:sldId id="493" r:id="rId14"/>
    <p:sldId id="494" r:id="rId15"/>
    <p:sldId id="498" r:id="rId16"/>
    <p:sldId id="500" r:id="rId17"/>
    <p:sldId id="508" r:id="rId18"/>
    <p:sldId id="499" r:id="rId19"/>
    <p:sldId id="501" r:id="rId20"/>
    <p:sldId id="505" r:id="rId21"/>
    <p:sldId id="506" r:id="rId22"/>
    <p:sldId id="509" r:id="rId23"/>
    <p:sldId id="504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40347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40347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40347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40347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40347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40347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40347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40347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40347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47C"/>
    <a:srgbClr val="A50021"/>
    <a:srgbClr val="CC0000"/>
    <a:srgbClr val="993300"/>
    <a:srgbClr val="873746"/>
    <a:srgbClr val="F5F5F5"/>
    <a:srgbClr val="F8F8F8"/>
    <a:srgbClr val="B35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6679" autoAdjust="0"/>
  </p:normalViewPr>
  <p:slideViewPr>
    <p:cSldViewPr>
      <p:cViewPr>
        <p:scale>
          <a:sx n="81" d="100"/>
          <a:sy n="81" d="100"/>
        </p:scale>
        <p:origin x="-13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84"/>
    </p:cViewPr>
  </p:sorterViewPr>
  <p:notesViewPr>
    <p:cSldViewPr>
      <p:cViewPr>
        <p:scale>
          <a:sx n="100" d="100"/>
          <a:sy n="100" d="100"/>
        </p:scale>
        <p:origin x="-2748" y="90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F757024-7C7B-4097-BD79-E6175720D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2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 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 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96DBF0F-90FC-4171-AAD7-F2A90D394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9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indent="-1714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85800" indent="-17145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6DBF0F-90FC-4171-AAD7-F2A90D3948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3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6DBF0F-90FC-4171-AAD7-F2A90D3948F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9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7:10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6DBF0F-90FC-4171-AAD7-F2A90D3948F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1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0600"/>
            <a:ext cx="7315200" cy="1524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05200"/>
            <a:ext cx="548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347C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43600" y="6629400"/>
            <a:ext cx="2895600" cy="457200"/>
          </a:xfrm>
          <a:prstGeom prst="rect">
            <a:avLst/>
          </a:prstGeom>
        </p:spPr>
        <p:txBody>
          <a:bodyPr/>
          <a:lstStyle>
            <a:lvl1pPr algn="l">
              <a:defRPr sz="12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2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629400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 sz="11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1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716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3528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4290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43600" y="6629400"/>
            <a:ext cx="2895600" cy="457200"/>
          </a:xfrm>
          <a:prstGeom prst="rect">
            <a:avLst/>
          </a:prstGeom>
        </p:spPr>
        <p:txBody>
          <a:bodyPr/>
          <a:lstStyle>
            <a:lvl1pPr algn="l">
              <a:defRPr sz="12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2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676400" y="533400"/>
            <a:ext cx="7162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43600" y="6629400"/>
            <a:ext cx="2895600" cy="457200"/>
          </a:xfrm>
          <a:prstGeom prst="rect">
            <a:avLst/>
          </a:prstGeom>
        </p:spPr>
        <p:txBody>
          <a:bodyPr/>
          <a:lstStyle>
            <a:lvl1pPr algn="l">
              <a:defRPr sz="12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2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43600" y="6629400"/>
            <a:ext cx="2895600" cy="457200"/>
          </a:xfrm>
          <a:prstGeom prst="rect">
            <a:avLst/>
          </a:prstGeom>
        </p:spPr>
        <p:txBody>
          <a:bodyPr/>
          <a:lstStyle>
            <a:lvl1pPr algn="l">
              <a:defRPr sz="12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2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029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6056312" cy="4187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5626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43600" y="6629400"/>
            <a:ext cx="2895600" cy="457200"/>
          </a:xfrm>
          <a:prstGeom prst="rect">
            <a:avLst/>
          </a:prstGeom>
        </p:spPr>
        <p:txBody>
          <a:bodyPr/>
          <a:lstStyle>
            <a:lvl1pPr algn="l">
              <a:defRPr sz="12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2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67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981200"/>
            <a:ext cx="74676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43600" y="6629400"/>
            <a:ext cx="2895600" cy="457200"/>
          </a:xfrm>
          <a:prstGeom prst="rect">
            <a:avLst/>
          </a:prstGeom>
        </p:spPr>
        <p:txBody>
          <a:bodyPr/>
          <a:lstStyle>
            <a:lvl1pPr algn="l">
              <a:defRPr sz="12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2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769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 flipH="1" flipV="1">
            <a:off x="7391400" y="0"/>
            <a:ext cx="1752600" cy="1066800"/>
          </a:xfrm>
          <a:prstGeom prst="rtTriangle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 rot="2028215">
            <a:off x="7595112" y="7813"/>
            <a:ext cx="18340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defRPr/>
            </a:pPr>
            <a:r>
              <a:rPr lang="en-US" sz="1600" i="1" dirty="0" smtClean="0">
                <a:solidFill>
                  <a:schemeClr val="bg1"/>
                </a:solidFill>
                <a:latin typeface="+mj-lt"/>
              </a:rPr>
              <a:t>HSTW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defRPr/>
            </a:pPr>
            <a:r>
              <a:rPr lang="en-US" sz="1600" i="1" dirty="0" smtClean="0">
                <a:solidFill>
                  <a:schemeClr val="bg1"/>
                </a:solidFill>
                <a:latin typeface="+mj-lt"/>
              </a:rPr>
              <a:t>MMGW/TCTW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defRPr/>
            </a:pPr>
            <a:endParaRPr lang="en-US" sz="16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629400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 sz="1000" b="0"/>
            </a:lvl1pPr>
          </a:lstStyle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9000" y="6629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 sz="1000" b="0"/>
            </a:lvl1pPr>
          </a:lstStyle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9"/>
          <p:cNvPicPr>
            <a:picLocks noChangeAspect="1" noChangeArrowheads="1"/>
          </p:cNvPicPr>
          <p:nvPr userDrawn="1"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-61000" contrast="27000"/>
          </a:blip>
          <a:srcRect/>
          <a:stretch>
            <a:fillRect/>
          </a:stretch>
        </p:blipFill>
        <p:spPr bwMode="auto">
          <a:xfrm>
            <a:off x="457201" y="6476999"/>
            <a:ext cx="838199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1371600" y="6477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 userDrawn="1"/>
        </p:nvSpPr>
        <p:spPr>
          <a:xfrm>
            <a:off x="1371600" y="6400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Southern Regional</a:t>
            </a:r>
          </a:p>
          <a:p>
            <a:r>
              <a:rPr lang="en-US" sz="1200" dirty="0" smtClean="0"/>
              <a:t>Education Board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5" r:id="rId5"/>
    <p:sldLayoutId id="2147483657" r:id="rId6"/>
    <p:sldLayoutId id="2147483662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347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0347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Font typeface="Wingdings" pitchFamily="2" charset="2"/>
        <a:buChar char="n"/>
        <a:defRPr sz="2800" b="1">
          <a:solidFill>
            <a:srgbClr val="40347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Font typeface="Wingdings" pitchFamily="2" charset="2"/>
        <a:buChar char="l"/>
        <a:defRPr sz="2400" b="1">
          <a:solidFill>
            <a:srgbClr val="40347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Char char="•"/>
        <a:defRPr sz="2000" b="1">
          <a:solidFill>
            <a:srgbClr val="40347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Char char="–"/>
        <a:defRPr sz="1800" b="1">
          <a:solidFill>
            <a:srgbClr val="40347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Char char="»"/>
        <a:defRPr sz="1800" b="1">
          <a:solidFill>
            <a:srgbClr val="40347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Char char="»"/>
        <a:defRPr sz="2000" b="1">
          <a:solidFill>
            <a:srgbClr val="40347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Char char="»"/>
        <a:defRPr sz="2000" b="1">
          <a:solidFill>
            <a:srgbClr val="40347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Char char="»"/>
        <a:defRPr sz="2000" b="1">
          <a:solidFill>
            <a:srgbClr val="40347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873746"/>
        </a:buClr>
        <a:buChar char="»"/>
        <a:defRPr sz="2000" b="1">
          <a:solidFill>
            <a:srgbClr val="40347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hBx6f4dcnc&amp;index=2&amp;list=PL5q6a8kYJ8L2HK-9G_k3y0jZXkxj3EZt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hBx6f4dcnc&amp;index=2&amp;list=PL5q6a8kYJ8L2HK-9G_k3y0jZXkxj3EZt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96200" cy="685800"/>
          </a:xfrm>
        </p:spPr>
        <p:txBody>
          <a:bodyPr/>
          <a:lstStyle/>
          <a:p>
            <a:r>
              <a:rPr lang="en-US" sz="4000" dirty="0" smtClean="0"/>
              <a:t>Welcome!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77200" cy="5410200"/>
          </a:xfrm>
        </p:spPr>
        <p:txBody>
          <a:bodyPr/>
          <a:lstStyle/>
          <a:p>
            <a:r>
              <a:rPr lang="en-US" sz="3200" dirty="0" smtClean="0"/>
              <a:t>Please go to </a:t>
            </a:r>
            <a:r>
              <a:rPr lang="en-US" sz="3200" dirty="0" smtClean="0">
                <a:solidFill>
                  <a:srgbClr val="C00000"/>
                </a:solidFill>
              </a:rPr>
              <a:t>www.ldc.org</a:t>
            </a:r>
          </a:p>
          <a:p>
            <a:r>
              <a:rPr lang="en-US" sz="3200" dirty="0" smtClean="0"/>
              <a:t>Login to </a:t>
            </a:r>
            <a:r>
              <a:rPr lang="en-US" sz="3200" dirty="0" err="1" smtClean="0"/>
              <a:t>CoreTools</a:t>
            </a:r>
            <a:r>
              <a:rPr lang="en-US" sz="3200" dirty="0" smtClean="0"/>
              <a:t>, if you have an account</a:t>
            </a:r>
          </a:p>
          <a:p>
            <a:r>
              <a:rPr lang="en-US" sz="3200" dirty="0" smtClean="0"/>
              <a:t>If you do not have an account…</a:t>
            </a:r>
          </a:p>
          <a:p>
            <a:pPr lvl="1"/>
            <a:r>
              <a:rPr lang="en-US" sz="2800" dirty="0" smtClean="0"/>
              <a:t>Go to </a:t>
            </a:r>
            <a:r>
              <a:rPr lang="en-US" sz="3200" dirty="0" smtClean="0">
                <a:solidFill>
                  <a:srgbClr val="C00000"/>
                </a:solidFill>
              </a:rPr>
              <a:t>www.ldc.org</a:t>
            </a:r>
          </a:p>
          <a:p>
            <a:pPr lvl="1"/>
            <a:r>
              <a:rPr lang="en-US" sz="2800" dirty="0" smtClean="0"/>
              <a:t>Go to the red button in the top right hand corner</a:t>
            </a:r>
          </a:p>
          <a:p>
            <a:pPr lvl="2"/>
            <a:r>
              <a:rPr lang="en-US" sz="2400" dirty="0" err="1" smtClean="0"/>
              <a:t>CoreTools</a:t>
            </a:r>
            <a:r>
              <a:rPr lang="en-US" sz="2400" dirty="0" smtClean="0"/>
              <a:t> Log-In</a:t>
            </a:r>
          </a:p>
          <a:p>
            <a:pPr lvl="2"/>
            <a:r>
              <a:rPr lang="en-US" sz="2400" dirty="0" smtClean="0"/>
              <a:t>Enter your name, email, and create a password</a:t>
            </a:r>
          </a:p>
          <a:p>
            <a:pPr lvl="2"/>
            <a:r>
              <a:rPr lang="en-US" sz="2400" dirty="0" smtClean="0"/>
              <a:t>Once you’re logged in, complete your Profile information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4343400"/>
            <a:ext cx="30480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CoreTools</a:t>
            </a:r>
            <a:r>
              <a:rPr lang="en-US" dirty="0" smtClean="0">
                <a:solidFill>
                  <a:schemeClr val="bg1"/>
                </a:solidFill>
              </a:rPr>
              <a:t> LOG-IN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5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the 2014-2015 Rubric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271917"/>
              </p:ext>
            </p:extLst>
          </p:nvPr>
        </p:nvGraphicFramePr>
        <p:xfrm>
          <a:off x="609600" y="1295401"/>
          <a:ext cx="8229601" cy="4952998"/>
        </p:xfrm>
        <a:graphic>
          <a:graphicData uri="http://schemas.openxmlformats.org/drawingml/2006/table">
            <a:tbl>
              <a:tblPr firstRow="1" firstCol="1" bandRow="1"/>
              <a:tblGrid>
                <a:gridCol w="827044"/>
                <a:gridCol w="2467519"/>
                <a:gridCol w="2467519"/>
                <a:gridCol w="2467519"/>
              </a:tblGrid>
              <a:tr h="182234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b="1">
                          <a:solidFill>
                            <a:srgbClr val="A28E6A"/>
                          </a:solidFill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LDC TEACHING TASK SCORING GUIDE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0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Category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8E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Work in Progress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8E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Good to Go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8E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Exemplary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8E6A"/>
                    </a:solidFill>
                  </a:tcPr>
                </a:tc>
              </a:tr>
              <a:tr h="29408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b="1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GQ1: Does the teaching task, along with texts, content and student product, have a clear and coherent purpose and focus, allow for diverse responses, and require students to respond to texts?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7314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Task Clarity &amp; Coherence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u="sng">
                          <a:solidFill>
                            <a:srgbClr val="008080"/>
                          </a:solidFill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 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900" b="1" u="sng">
                          <a:solidFill>
                            <a:srgbClr val="008080"/>
                          </a:solidFill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Score: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Template type uses a writing mode that does not match the intended purpose of the prompt.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Task purpose is overly broad or narrow.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Prompt wording is unclear.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Prompt wording, </a:t>
                      </a: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student background, or overview of the task</a:t>
                      </a: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 biases students toward a particular response.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Task is answerable without using the texts or instructional scaffolding in module.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Background statement may not frame task for students.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Template task uses a writing mode that matches the intended purpose of the prompt.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Task purpose is focused</a:t>
                      </a: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Prompt wording is clear.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Prompt wording is unbiased, leaving room for diverse responses.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Prompt wording, content, texts, and student product are aligned to task purpose (a "good fit").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Task is text dependent, requiring students to go beyond prior knowledge to use evidence from the texts in their responses.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Background statement frames task for students.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 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("Good to Go" characteristics and...)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Task is worded precisely to give students a clear </a:t>
                      </a: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and focused</a:t>
                      </a: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 purpose for writing and unambiguous directions.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Prompt, texts, content, and student product are tightly aligned (are close to a "perfect fit") </a:t>
                      </a: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to task purpose</a:t>
                      </a: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Task provides a pattern that can be used as a model to create other teaching tasks in the discipline.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8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GQ2: Does the teaching task build students' content knowledge, enduring understandings, and complex, higher order thinking skills central to the discipline?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823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Content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u="sng">
                          <a:solidFill>
                            <a:srgbClr val="008080"/>
                          </a:solidFill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 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900" b="1" u="sng">
                          <a:solidFill>
                            <a:srgbClr val="008080"/>
                          </a:solidFill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Score: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Has a weak connection to content central to the discipline.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Oversimplifies a topic, OR does not require students to engage in analytic reading and thinking skills.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Includes content or skill standards that are not relevant the task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Addresses content central to the discipline </a:t>
                      </a: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  <a:latin typeface="Gill Sans MT"/>
                          <a:ea typeface="Times New Roman"/>
                          <a:cs typeface="Gill Sans MT"/>
                        </a:rPr>
                        <a:t>and grade level CCSS reading standards</a:t>
                      </a: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, requiring students to build strong content knowledge.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Engages students in a range of analytic reading and thinking skills.</a:t>
                      </a:r>
                      <a:endParaRPr lang="en-US" sz="100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("Good to Go" characteristics and...)</a:t>
                      </a:r>
                      <a:endParaRPr lang="en-US" sz="1000" dirty="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Addresses big ideas or enduring understandings central to the discipline.</a:t>
                      </a:r>
                      <a:endParaRPr lang="en-US" sz="1000" dirty="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1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Gill Sans MT"/>
                          <a:ea typeface="Times New Roman"/>
                          <a:cs typeface="Gill Sans MT"/>
                        </a:rPr>
                        <a:t>Engages students in complex, higher- order thinking skills specific to the discipline. </a:t>
                      </a:r>
                      <a:endParaRPr lang="en-US" sz="1000" dirty="0">
                        <a:effectLst/>
                        <a:latin typeface="Gill Sans MT"/>
                        <a:ea typeface="Times New Roman"/>
                        <a:cs typeface="Times New Roman"/>
                      </a:endParaRPr>
                    </a:p>
                  </a:txBody>
                  <a:tcPr marL="54638" marR="54638" marT="0" marB="0">
                    <a:lnL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8E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1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without specifics is called “praise” or “criticism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NOT</a:t>
            </a:r>
            <a:r>
              <a:rPr lang="en-US" dirty="0"/>
              <a:t>: “Great task statement </a:t>
            </a:r>
            <a:r>
              <a:rPr lang="en-US" dirty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”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BUT</a:t>
            </a:r>
            <a:r>
              <a:rPr lang="en-US" dirty="0">
                <a:sym typeface="Wingdings"/>
              </a:rPr>
              <a:t>:  “A speech is a product that will allow </a:t>
            </a:r>
            <a:r>
              <a:rPr lang="en-US" dirty="0" smtClean="0">
                <a:sym typeface="Wingdings"/>
              </a:rPr>
              <a:t>students to </a:t>
            </a:r>
            <a:r>
              <a:rPr lang="en-US" dirty="0">
                <a:sym typeface="Wingdings"/>
              </a:rPr>
              <a:t>meet multiple standards</a:t>
            </a:r>
            <a:r>
              <a:rPr lang="en-US" dirty="0" smtClean="0">
                <a:sym typeface="Wingdings"/>
              </a:rPr>
              <a:t>.”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NOT</a:t>
            </a:r>
            <a:r>
              <a:rPr lang="en-US" dirty="0">
                <a:sym typeface="Wingdings"/>
              </a:rPr>
              <a:t>: “Some skills are not being taught</a:t>
            </a:r>
            <a:r>
              <a:rPr lang="en-US" dirty="0" smtClean="0">
                <a:sym typeface="Wingdings"/>
              </a:rPr>
              <a:t>.”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BUT</a:t>
            </a:r>
            <a:r>
              <a:rPr lang="en-US" dirty="0">
                <a:sym typeface="Wingdings"/>
              </a:rPr>
              <a:t>: “What speaking skills will students need </a:t>
            </a:r>
            <a:r>
              <a:rPr lang="en-US" dirty="0" smtClean="0">
                <a:sym typeface="Wingdings"/>
              </a:rPr>
              <a:t>to learn </a:t>
            </a:r>
            <a:r>
              <a:rPr lang="en-US" dirty="0">
                <a:sym typeface="Wingdings"/>
              </a:rPr>
              <a:t>before they can deliver an effective speech?”</a:t>
            </a:r>
            <a:endParaRPr lang="en-US" dirty="0"/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8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PROVIDE FEEDBACK THAT PROMPTS REVISION AND REINFORCES QUALITY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When </a:t>
            </a:r>
            <a:r>
              <a:rPr lang="en-US" sz="2400" dirty="0"/>
              <a:t>revisions are needed, suggest a possible approach.  Example: “You have modified the template task.  Examine other template tasks to see if there is one that better meets your needs.”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Be sure to use specific positive feedback to reinforce well-designed portions of the module.  For example,  teachers often have effective strategies in the instructional ladder, even if the module design is flawed. 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2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USE BOTH DIRECTIVES and QUESTIONS for FEEDBACK PROMPTS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Directive:  Provide a pacing guide and </a:t>
            </a:r>
            <a:r>
              <a:rPr lang="en-US" dirty="0" smtClean="0"/>
              <a:t>assessment for </a:t>
            </a:r>
            <a:r>
              <a:rPr lang="en-US" dirty="0"/>
              <a:t>this mini-task.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Question:  How will you determine if all students have mastered the skill this mini-task is teaching?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3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LEARN the LANGUAGE of the LDC JURYING RUBRIC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Spend some time reviewing the rubric so that you will be able to match your concerns or reinforcement statements with concepts that describe a “work in progress,” “good-to-go” or “exemplary module.”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Developing a “co-created” jurying rubric during PLC time can help everyone better understand the meaning behind feedback comments and questions.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2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Formative Jurying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0" name="Content Placeholder 9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641167" cy="4298156"/>
          </a:xfrm>
        </p:spPr>
      </p:pic>
    </p:spTree>
    <p:extLst>
      <p:ext uri="{BB962C8B-B14F-4D97-AF65-F5344CB8AC3E}">
        <p14:creationId xmlns:p14="http://schemas.microsoft.com/office/powerpoint/2010/main" val="314957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Formative Jurying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35435"/>
            <a:ext cx="7772400" cy="4912966"/>
          </a:xfrm>
        </p:spPr>
      </p:pic>
    </p:spTree>
    <p:extLst>
      <p:ext uri="{BB962C8B-B14F-4D97-AF65-F5344CB8AC3E}">
        <p14:creationId xmlns:p14="http://schemas.microsoft.com/office/powerpoint/2010/main" val="808088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for Saving Task/Jurying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696200" cy="5105400"/>
          </a:xfrm>
        </p:spPr>
        <p:txBody>
          <a:bodyPr/>
          <a:lstStyle/>
          <a:p>
            <a:r>
              <a:rPr lang="en-US" dirty="0" smtClean="0"/>
              <a:t>Go to your </a:t>
            </a:r>
            <a:r>
              <a:rPr lang="en-US" dirty="0" err="1" smtClean="0">
                <a:solidFill>
                  <a:srgbClr val="C00000"/>
                </a:solidFill>
              </a:rPr>
              <a:t>CoreTools</a:t>
            </a:r>
            <a:r>
              <a:rPr lang="en-US" dirty="0" smtClean="0"/>
              <a:t> Account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LDC Curriculum Library </a:t>
            </a:r>
            <a:r>
              <a:rPr lang="en-US" dirty="0" smtClean="0"/>
              <a:t>Tab</a:t>
            </a:r>
          </a:p>
          <a:p>
            <a:r>
              <a:rPr lang="en-US" dirty="0" smtClean="0"/>
              <a:t>Search for:  </a:t>
            </a:r>
            <a:r>
              <a:rPr lang="en-US" dirty="0" smtClean="0">
                <a:solidFill>
                  <a:srgbClr val="C00000"/>
                </a:solidFill>
              </a:rPr>
              <a:t>KMGSI Demo</a:t>
            </a:r>
          </a:p>
          <a:p>
            <a:r>
              <a:rPr lang="en-US" dirty="0" smtClean="0"/>
              <a:t>Click on </a:t>
            </a:r>
            <a:r>
              <a:rPr lang="en-US" dirty="0" smtClean="0">
                <a:solidFill>
                  <a:srgbClr val="C00000"/>
                </a:solidFill>
              </a:rPr>
              <a:t>3 vertical dots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C00000"/>
                </a:solidFill>
              </a:rPr>
              <a:t>Copy Module</a:t>
            </a:r>
          </a:p>
          <a:p>
            <a:r>
              <a:rPr lang="en-US" dirty="0" smtClean="0"/>
              <a:t>Sure?  Click </a:t>
            </a:r>
            <a:r>
              <a:rPr lang="en-US" dirty="0" smtClean="0">
                <a:solidFill>
                  <a:srgbClr val="C00000"/>
                </a:solidFill>
              </a:rPr>
              <a:t>Copy Module</a:t>
            </a:r>
          </a:p>
          <a:p>
            <a:r>
              <a:rPr lang="en-US" dirty="0" smtClean="0"/>
              <a:t>Click </a:t>
            </a:r>
            <a:r>
              <a:rPr lang="en-US" dirty="0" smtClean="0">
                <a:solidFill>
                  <a:srgbClr val="C00000"/>
                </a:solidFill>
              </a:rPr>
              <a:t>Go to My Copy</a:t>
            </a:r>
          </a:p>
          <a:p>
            <a:r>
              <a:rPr lang="en-US" dirty="0" smtClean="0"/>
              <a:t>Click on the red </a:t>
            </a:r>
            <a:r>
              <a:rPr lang="en-US" dirty="0" smtClean="0">
                <a:solidFill>
                  <a:srgbClr val="C00000"/>
                </a:solidFill>
              </a:rPr>
              <a:t>More Options </a:t>
            </a:r>
            <a:r>
              <a:rPr lang="en-US" dirty="0" smtClean="0"/>
              <a:t>button</a:t>
            </a:r>
          </a:p>
          <a:p>
            <a:r>
              <a:rPr lang="en-US" dirty="0" smtClean="0"/>
              <a:t>Click on </a:t>
            </a:r>
            <a:r>
              <a:rPr lang="en-US" dirty="0" smtClean="0">
                <a:solidFill>
                  <a:srgbClr val="C00000"/>
                </a:solidFill>
              </a:rPr>
              <a:t>Create Review</a:t>
            </a:r>
          </a:p>
          <a:p>
            <a:r>
              <a:rPr lang="en-US" dirty="0" smtClean="0"/>
              <a:t>Are you ready?  Click </a:t>
            </a:r>
            <a:r>
              <a:rPr lang="en-US" dirty="0" smtClean="0">
                <a:solidFill>
                  <a:srgbClr val="C00000"/>
                </a:solidFill>
              </a:rPr>
              <a:t>YES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84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Jurying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8153400" cy="464820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0353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Jurying Schedule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8356232" cy="367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27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Building an LDC Jurying Network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8915400" cy="2514600"/>
          </a:xfrm>
        </p:spPr>
        <p:txBody>
          <a:bodyPr/>
          <a:lstStyle/>
          <a:p>
            <a:pPr algn="l"/>
            <a:r>
              <a:rPr lang="en-US" i="1" dirty="0" smtClean="0"/>
              <a:t>Presented by:</a:t>
            </a:r>
          </a:p>
          <a:p>
            <a:pPr algn="l"/>
            <a:r>
              <a:rPr lang="en-US" dirty="0" smtClean="0"/>
              <a:t>Jennifer Watson, SREB, KMGSI Project Director</a:t>
            </a:r>
          </a:p>
          <a:p>
            <a:pPr algn="l"/>
            <a:r>
              <a:rPr lang="en-US" dirty="0" smtClean="0"/>
              <a:t>Barbara Moore, SREB, KMGSI Program Consultant</a:t>
            </a:r>
          </a:p>
          <a:p>
            <a:pPr algn="l"/>
            <a:r>
              <a:rPr lang="en-US" dirty="0" smtClean="0"/>
              <a:t>Kelly </a:t>
            </a:r>
            <a:r>
              <a:rPr lang="en-US" dirty="0" err="1" smtClean="0"/>
              <a:t>Philbeck</a:t>
            </a:r>
            <a:r>
              <a:rPr lang="en-US" dirty="0" smtClean="0"/>
              <a:t>, KDE, LDC Instructional Specialist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95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447800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4127837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www.ldc.org</a:t>
            </a:r>
          </a:p>
          <a:p>
            <a:r>
              <a:rPr lang="en-US" sz="3600" dirty="0" smtClean="0"/>
              <a:t>LDC </a:t>
            </a:r>
            <a:r>
              <a:rPr lang="en-US" sz="3600" dirty="0" err="1" smtClean="0"/>
              <a:t>CoreTools</a:t>
            </a:r>
            <a:endParaRPr lang="en-US" sz="3600" dirty="0" smtClean="0"/>
          </a:p>
          <a:p>
            <a:r>
              <a:rPr lang="en-US" sz="3600" dirty="0" smtClean="0"/>
              <a:t>Jurying Screencast</a:t>
            </a:r>
          </a:p>
          <a:p>
            <a:pPr lvl="1"/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www.youtube.com/watch?v=3hBx6f4dcnc&amp;index=2&amp;list=PL5q6a8kYJ8L2HK-9G_k3y0jZXkxj3EZtQ</a:t>
            </a:r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78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Materials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42" y="1371600"/>
            <a:ext cx="8486638" cy="4724400"/>
          </a:xfrm>
          <a:solidFill>
            <a:srgbClr val="FFFF00"/>
          </a:solidFill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 bwMode="auto">
          <a:xfrm rot="9773147">
            <a:off x="4514744" y="5038828"/>
            <a:ext cx="1676400" cy="3810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40347C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3352800" y="3352800"/>
            <a:ext cx="304800" cy="7620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40347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42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Jennifer Watson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ennifer.watson@sreb.org</a:t>
            </a:r>
          </a:p>
          <a:p>
            <a:r>
              <a:rPr lang="en-US" dirty="0" smtClean="0"/>
              <a:t>Barbara Moore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arbara.moore@sreb.org</a:t>
            </a:r>
          </a:p>
          <a:p>
            <a:r>
              <a:rPr lang="en-US" dirty="0" smtClean="0"/>
              <a:t>Kelly </a:t>
            </a:r>
            <a:r>
              <a:rPr lang="en-US" dirty="0" err="1" smtClean="0"/>
              <a:t>Philbeck</a:t>
            </a:r>
            <a:endParaRPr lang="en-US" dirty="0" smtClean="0"/>
          </a:p>
          <a:p>
            <a:pPr lvl="1"/>
            <a:r>
              <a:rPr lang="en-US" dirty="0" smtClean="0"/>
              <a:t>kelly.philbeck@education.ky.gov</a:t>
            </a:r>
          </a:p>
          <a:p>
            <a:pPr lvl="1"/>
            <a:r>
              <a:rPr lang="en-US" dirty="0" smtClean="0"/>
              <a:t>www.kellyphilbeck.com</a:t>
            </a:r>
          </a:p>
          <a:p>
            <a:pPr lvl="1"/>
            <a:r>
              <a:rPr lang="en-US" dirty="0" smtClean="0"/>
              <a:t>Facebook:  KYLDC</a:t>
            </a:r>
          </a:p>
          <a:p>
            <a:pPr lvl="1"/>
            <a:r>
              <a:rPr lang="en-US" dirty="0" smtClean="0"/>
              <a:t>Twitter:  @</a:t>
            </a:r>
            <a:r>
              <a:rPr lang="en-US" dirty="0" err="1" smtClean="0"/>
              <a:t>kellyphilbeck</a:t>
            </a:r>
            <a:r>
              <a:rPr lang="en-US" dirty="0" smtClean="0"/>
              <a:t>     #KYLDC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4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Materials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42" y="1371600"/>
            <a:ext cx="8486638" cy="4724400"/>
          </a:xfrm>
          <a:solidFill>
            <a:srgbClr val="FFFF00"/>
          </a:solidFill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 bwMode="auto">
          <a:xfrm rot="9773147">
            <a:off x="4514744" y="5038828"/>
            <a:ext cx="1676400" cy="3810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40347C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3352800" y="3352800"/>
            <a:ext cx="304800" cy="7620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40347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6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Kentucky Middle Grades </a:t>
            </a:r>
            <a:br>
              <a:rPr lang="en-US" dirty="0" smtClean="0"/>
            </a:br>
            <a:r>
              <a:rPr lang="en-US" dirty="0" smtClean="0"/>
              <a:t>Schools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in October, 2011</a:t>
            </a:r>
          </a:p>
          <a:p>
            <a:r>
              <a:rPr lang="en-US" dirty="0"/>
              <a:t>P</a:t>
            </a:r>
            <a:r>
              <a:rPr lang="en-US" dirty="0" smtClean="0"/>
              <a:t>artnership </a:t>
            </a:r>
            <a:r>
              <a:rPr lang="en-US" dirty="0"/>
              <a:t>with the Kentucky Department of Education </a:t>
            </a:r>
            <a:endParaRPr lang="en-US" dirty="0" smtClean="0"/>
          </a:p>
          <a:p>
            <a:r>
              <a:rPr lang="en-US" dirty="0" smtClean="0"/>
              <a:t>Goal: to </a:t>
            </a:r>
            <a:r>
              <a:rPr lang="en-US" dirty="0"/>
              <a:t>ensure that more students in Kentucky leave the middle grades prepared for challenging high school courses and more students leave high school prepared for post-secondary education and/or careers.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1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KMGSI’s 3-Year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Year One Focus: Literacy Design Collaborative (LDC), guidance/advisory </a:t>
            </a:r>
          </a:p>
          <a:p>
            <a:r>
              <a:rPr lang="en-US" dirty="0" smtClean="0"/>
              <a:t>Year Two Focus: Mathematics Design Collaborative (MDC), career/advisory</a:t>
            </a:r>
          </a:p>
          <a:p>
            <a:r>
              <a:rPr lang="en-US" dirty="0" smtClean="0"/>
              <a:t>Year  Three: LDC/MDC Teacher Effectiveness, Success for Every Student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8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SREB LDC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Thirteen days training for LDC initiative</a:t>
            </a:r>
          </a:p>
          <a:p>
            <a:r>
              <a:rPr lang="en-US" dirty="0" smtClean="0"/>
              <a:t>Monthly coaching visits to every member site for duration of project; follow-up coaching letter after every visit</a:t>
            </a:r>
          </a:p>
          <a:p>
            <a:r>
              <a:rPr lang="en-US" dirty="0" smtClean="0"/>
              <a:t>Periodic webinars and teleconferences</a:t>
            </a:r>
          </a:p>
          <a:p>
            <a:r>
              <a:rPr lang="en-US" dirty="0" smtClean="0"/>
              <a:t>Formative reviews of modules with KYDOE specialists and school leads</a:t>
            </a:r>
          </a:p>
          <a:p>
            <a:r>
              <a:rPr lang="en-US" dirty="0"/>
              <a:t>R</a:t>
            </a:r>
            <a:r>
              <a:rPr lang="en-US" dirty="0" smtClean="0"/>
              <a:t>ecommendations and resources which help embed LDC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2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During the course of the project, 20 middle schools maintained membership.</a:t>
            </a:r>
          </a:p>
          <a:p>
            <a:r>
              <a:rPr lang="en-US" dirty="0" smtClean="0"/>
              <a:t>Nine high schools participated with their middle school partners for two years.</a:t>
            </a:r>
          </a:p>
          <a:p>
            <a:r>
              <a:rPr lang="en-US" dirty="0" smtClean="0"/>
              <a:t>Middle Schools averaged 3.46% improvement </a:t>
            </a:r>
            <a:r>
              <a:rPr lang="en-US" dirty="0"/>
              <a:t>of </a:t>
            </a:r>
            <a:r>
              <a:rPr lang="en-US" dirty="0" smtClean="0"/>
              <a:t>students proficient </a:t>
            </a:r>
            <a:r>
              <a:rPr lang="en-US" dirty="0"/>
              <a:t>or above on </a:t>
            </a:r>
            <a:r>
              <a:rPr lang="en-US" dirty="0" smtClean="0"/>
              <a:t>state </a:t>
            </a:r>
            <a:r>
              <a:rPr lang="en-US" dirty="0"/>
              <a:t>assessments in </a:t>
            </a:r>
            <a:r>
              <a:rPr lang="en-US" dirty="0" smtClean="0"/>
              <a:t>reading and 3.06% improvement in writing.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KMGSI Sustaining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2014-2015, Kentucky Department of Education funded an additional year for 3-year members to establish a leadership model for LDC sustainability.</a:t>
            </a:r>
          </a:p>
          <a:p>
            <a:r>
              <a:rPr lang="en-US" sz="2400" dirty="0" smtClean="0"/>
              <a:t>School teams studied the connections between LDC best practices and indicators for teacher effectiveness, as defined by Kentucky’s effectiveness model (Danielson).</a:t>
            </a:r>
          </a:p>
          <a:p>
            <a:r>
              <a:rPr lang="en-US" sz="2400" dirty="0" smtClean="0"/>
              <a:t>Module jurying is an LDC best practice aligned with effectiveness indicators.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3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Jurying in the Past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0"/>
            <a:ext cx="6172200" cy="47244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SREB Networking Conference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145F70-7E79-42F9-B4EE-0FCE8C0E92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8931" y="6246167"/>
            <a:ext cx="16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www.inmagine.com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1508499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40347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40347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5683</TotalTime>
  <Words>1251</Words>
  <Application>Microsoft Office PowerPoint</Application>
  <PresentationFormat>On-screen Show (4:3)</PresentationFormat>
  <Paragraphs>185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Welcome!</vt:lpstr>
      <vt:lpstr>Building an LDC Jurying Network</vt:lpstr>
      <vt:lpstr>Presentation Materials </vt:lpstr>
      <vt:lpstr>Kentucky Middle Grades  Schools of Innovation</vt:lpstr>
      <vt:lpstr>KMGSI’s 3-Year Plan</vt:lpstr>
      <vt:lpstr>SREB LDC Services</vt:lpstr>
      <vt:lpstr>Project Successes</vt:lpstr>
      <vt:lpstr>KMGSI Sustaining Schools</vt:lpstr>
      <vt:lpstr>Jurying in the Past</vt:lpstr>
      <vt:lpstr>Learning the 2014-2015 Rubric</vt:lpstr>
      <vt:lpstr>Tips for Helpful Feedback</vt:lpstr>
      <vt:lpstr>Tips for Helpful Feedback</vt:lpstr>
      <vt:lpstr>Tips for Helpful Feedback</vt:lpstr>
      <vt:lpstr>Tips for Helpful Feedback</vt:lpstr>
      <vt:lpstr>Preparing for Formative Jurying</vt:lpstr>
      <vt:lpstr>Preparing for Formative Jurying</vt:lpstr>
      <vt:lpstr>Directions for Saving Task/Jurying</vt:lpstr>
      <vt:lpstr>Formative Jurying</vt:lpstr>
      <vt:lpstr>Jurying Schedule</vt:lpstr>
      <vt:lpstr>Questions &amp; Comments?</vt:lpstr>
      <vt:lpstr>Resources</vt:lpstr>
      <vt:lpstr>Presentation Materials </vt:lpstr>
      <vt:lpstr>Contact Information</vt:lpstr>
    </vt:vector>
  </TitlesOfParts>
  <Company>SREB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HSTW  Goals and Key Practices</dc:title>
  <dc:creator>bandrews</dc:creator>
  <cp:lastModifiedBy>Kelly</cp:lastModifiedBy>
  <cp:revision>341</cp:revision>
  <cp:lastPrinted>2014-09-26T15:19:21Z</cp:lastPrinted>
  <dcterms:created xsi:type="dcterms:W3CDTF">2003-07-04T12:48:03Z</dcterms:created>
  <dcterms:modified xsi:type="dcterms:W3CDTF">2015-07-07T15:22:30Z</dcterms:modified>
</cp:coreProperties>
</file>