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2" r:id="rId5"/>
  </p:sldMasterIdLst>
  <p:notesMasterIdLst>
    <p:notesMasterId r:id="rId91"/>
  </p:notesMasterIdLst>
  <p:handoutMasterIdLst>
    <p:handoutMasterId r:id="rId92"/>
  </p:handoutMasterIdLst>
  <p:sldIdLst>
    <p:sldId id="262" r:id="rId6"/>
    <p:sldId id="335" r:id="rId7"/>
    <p:sldId id="336" r:id="rId8"/>
    <p:sldId id="333" r:id="rId9"/>
    <p:sldId id="334" r:id="rId10"/>
    <p:sldId id="283" r:id="rId11"/>
    <p:sldId id="265" r:id="rId12"/>
    <p:sldId id="316" r:id="rId13"/>
    <p:sldId id="264" r:id="rId14"/>
    <p:sldId id="268" r:id="rId15"/>
    <p:sldId id="269" r:id="rId16"/>
    <p:sldId id="270" r:id="rId17"/>
    <p:sldId id="320" r:id="rId18"/>
    <p:sldId id="337" r:id="rId19"/>
    <p:sldId id="279" r:id="rId20"/>
    <p:sldId id="275" r:id="rId21"/>
    <p:sldId id="266" r:id="rId22"/>
    <p:sldId id="276" r:id="rId23"/>
    <p:sldId id="259" r:id="rId24"/>
    <p:sldId id="284" r:id="rId25"/>
    <p:sldId id="280" r:id="rId26"/>
    <p:sldId id="272" r:id="rId27"/>
    <p:sldId id="274" r:id="rId28"/>
    <p:sldId id="278" r:id="rId29"/>
    <p:sldId id="324" r:id="rId30"/>
    <p:sldId id="273" r:id="rId31"/>
    <p:sldId id="321" r:id="rId32"/>
    <p:sldId id="322" r:id="rId33"/>
    <p:sldId id="300" r:id="rId34"/>
    <p:sldId id="323" r:id="rId35"/>
    <p:sldId id="303" r:id="rId36"/>
    <p:sldId id="282" r:id="rId37"/>
    <p:sldId id="325" r:id="rId38"/>
    <p:sldId id="330" r:id="rId39"/>
    <p:sldId id="305" r:id="rId40"/>
    <p:sldId id="288" r:id="rId41"/>
    <p:sldId id="286" r:id="rId42"/>
    <p:sldId id="281" r:id="rId43"/>
    <p:sldId id="306" r:id="rId44"/>
    <p:sldId id="308" r:id="rId45"/>
    <p:sldId id="309" r:id="rId46"/>
    <p:sldId id="310" r:id="rId47"/>
    <p:sldId id="311" r:id="rId48"/>
    <p:sldId id="307" r:id="rId49"/>
    <p:sldId id="312" r:id="rId50"/>
    <p:sldId id="327" r:id="rId51"/>
    <p:sldId id="332" r:id="rId52"/>
    <p:sldId id="313" r:id="rId53"/>
    <p:sldId id="302" r:id="rId54"/>
    <p:sldId id="299" r:id="rId55"/>
    <p:sldId id="329" r:id="rId56"/>
    <p:sldId id="331" r:id="rId57"/>
    <p:sldId id="314" r:id="rId58"/>
    <p:sldId id="338" r:id="rId59"/>
    <p:sldId id="328" r:id="rId60"/>
    <p:sldId id="340" r:id="rId61"/>
    <p:sldId id="341" r:id="rId62"/>
    <p:sldId id="342" r:id="rId63"/>
    <p:sldId id="343" r:id="rId64"/>
    <p:sldId id="344" r:id="rId65"/>
    <p:sldId id="350" r:id="rId66"/>
    <p:sldId id="351" r:id="rId67"/>
    <p:sldId id="356" r:id="rId68"/>
    <p:sldId id="360" r:id="rId69"/>
    <p:sldId id="361" r:id="rId70"/>
    <p:sldId id="362" r:id="rId71"/>
    <p:sldId id="363" r:id="rId72"/>
    <p:sldId id="364" r:id="rId73"/>
    <p:sldId id="365" r:id="rId74"/>
    <p:sldId id="366" r:id="rId75"/>
    <p:sldId id="367" r:id="rId76"/>
    <p:sldId id="368" r:id="rId77"/>
    <p:sldId id="369" r:id="rId78"/>
    <p:sldId id="370" r:id="rId79"/>
    <p:sldId id="289" r:id="rId80"/>
    <p:sldId id="290" r:id="rId81"/>
    <p:sldId id="291" r:id="rId82"/>
    <p:sldId id="292" r:id="rId83"/>
    <p:sldId id="293" r:id="rId84"/>
    <p:sldId id="294" r:id="rId85"/>
    <p:sldId id="295" r:id="rId86"/>
    <p:sldId id="297" r:id="rId87"/>
    <p:sldId id="315" r:id="rId88"/>
    <p:sldId id="277" r:id="rId89"/>
    <p:sldId id="267"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6F81AC"/>
    <a:srgbClr val="506BA3"/>
    <a:srgbClr val="4A609A"/>
    <a:srgbClr val="4452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40" autoAdjust="0"/>
    <p:restoredTop sz="82157" autoAdjust="0"/>
  </p:normalViewPr>
  <p:slideViewPr>
    <p:cSldViewPr snapToGrid="0">
      <p:cViewPr varScale="1">
        <p:scale>
          <a:sx n="90" d="100"/>
          <a:sy n="90" d="100"/>
        </p:scale>
        <p:origin x="966" y="90"/>
      </p:cViewPr>
      <p:guideLst/>
    </p:cSldViewPr>
  </p:slideViewPr>
  <p:notesTextViewPr>
    <p:cViewPr>
      <p:scale>
        <a:sx n="1" d="1"/>
        <a:sy n="1" d="1"/>
      </p:scale>
      <p:origin x="0" y="0"/>
    </p:cViewPr>
  </p:notesTextViewPr>
  <p:notesViewPr>
    <p:cSldViewPr snapToGrid="0">
      <p:cViewPr varScale="1">
        <p:scale>
          <a:sx n="36" d="100"/>
          <a:sy n="36" d="100"/>
        </p:scale>
        <p:origin x="2508"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891F8B-2DDC-40D4-A6D2-29E2352A1CC6}" type="datetimeFigureOut">
              <a:rPr lang="en-US" smtClean="0"/>
              <a:t>2/27/2017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07D718-622F-4D05-9954-DFDC3C97C6BC}" type="slidenum">
              <a:rPr lang="en-US" smtClean="0"/>
              <a:t>‹#›</a:t>
            </a:fld>
            <a:endParaRPr lang="en-US"/>
          </a:p>
        </p:txBody>
      </p:sp>
    </p:spTree>
    <p:extLst>
      <p:ext uri="{BB962C8B-B14F-4D97-AF65-F5344CB8AC3E}">
        <p14:creationId xmlns:p14="http://schemas.microsoft.com/office/powerpoint/2010/main" val="615144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65A15-DD0D-4C4E-8FD9-C5CB5617D18A}" type="datetimeFigureOut">
              <a:rPr lang="en-US" smtClean="0"/>
              <a:t>2/27/2017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2BC98-6EA0-4EE7-A97F-558F26662BCA}" type="slidenum">
              <a:rPr lang="en-US" smtClean="0"/>
              <a:t>‹#›</a:t>
            </a:fld>
            <a:endParaRPr lang="en-US"/>
          </a:p>
        </p:txBody>
      </p:sp>
    </p:spTree>
    <p:extLst>
      <p:ext uri="{BB962C8B-B14F-4D97-AF65-F5344CB8AC3E}">
        <p14:creationId xmlns:p14="http://schemas.microsoft.com/office/powerpoint/2010/main" val="364213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owl.english.purdue.edu/owl/resource/588/01/"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a:t>
            </a:r>
          </a:p>
          <a:p>
            <a:pPr marL="171450" indent="-171450">
              <a:buFont typeface="Arial" charset="0"/>
              <a:buChar char="•"/>
            </a:pPr>
            <a:r>
              <a:rPr lang="en-US" dirty="0"/>
              <a:t>Open </a:t>
            </a:r>
            <a:r>
              <a:rPr lang="en-US" dirty="0" err="1"/>
              <a:t>Plickers</a:t>
            </a:r>
            <a:r>
              <a:rPr lang="en-US" dirty="0"/>
              <a:t> website for live view of responses</a:t>
            </a:r>
          </a:p>
          <a:p>
            <a:pPr marL="171450" indent="-171450">
              <a:buFont typeface="Arial" charset="0"/>
              <a:buChar char="•"/>
            </a:pPr>
            <a:r>
              <a:rPr lang="en-US" dirty="0"/>
              <a:t>Open</a:t>
            </a:r>
            <a:r>
              <a:rPr lang="en-US" baseline="0" dirty="0"/>
              <a:t> Kelly’s website to show participants</a:t>
            </a:r>
          </a:p>
          <a:p>
            <a:pPr marL="171450" indent="-171450">
              <a:buFont typeface="Arial" charset="0"/>
              <a:buChar char="•"/>
            </a:pPr>
            <a:r>
              <a:rPr lang="en-US" baseline="0" dirty="0"/>
              <a:t>Open LDC </a:t>
            </a:r>
            <a:r>
              <a:rPr lang="en-US" baseline="0" dirty="0" err="1"/>
              <a:t>CoreTools</a:t>
            </a:r>
            <a:endParaRPr lang="en-US" baseline="0" dirty="0"/>
          </a:p>
          <a:p>
            <a:pPr marL="171450" indent="-171450">
              <a:buFont typeface="Arial" charset="0"/>
              <a:buChar char="•"/>
            </a:pPr>
            <a:r>
              <a:rPr lang="en-US" baseline="0" dirty="0"/>
              <a:t>Open </a:t>
            </a:r>
            <a:r>
              <a:rPr lang="en-US" baseline="0" dirty="0" err="1"/>
              <a:t>Gapminder</a:t>
            </a:r>
            <a:r>
              <a:rPr lang="en-US" baseline="0" dirty="0"/>
              <a:t> World</a:t>
            </a:r>
            <a:endParaRPr lang="en-US" dirty="0"/>
          </a:p>
          <a:p>
            <a:pPr marL="171450" indent="-171450">
              <a:buFont typeface="Arial" charset="0"/>
              <a:buChar char="•"/>
            </a:pPr>
            <a:r>
              <a:rPr lang="en-US" dirty="0"/>
              <a:t>Queue</a:t>
            </a:r>
            <a:r>
              <a:rPr lang="en-US" baseline="0" dirty="0"/>
              <a:t> all videos on YouTube just in case the embedded videos won’t work. Yikes!</a:t>
            </a:r>
          </a:p>
          <a:p>
            <a:pPr marL="628650" lvl="1" indent="-171450">
              <a:buFont typeface="Arial" charset="0"/>
              <a:buChar char="•"/>
            </a:pPr>
            <a:r>
              <a:rPr lang="en-US" baseline="0" dirty="0"/>
              <a:t>Country Boys</a:t>
            </a:r>
          </a:p>
          <a:p>
            <a:pPr marL="628650" lvl="1" indent="-171450">
              <a:buFont typeface="Arial" charset="0"/>
              <a:buChar char="•"/>
            </a:pPr>
            <a:r>
              <a:rPr lang="en-US" baseline="0" dirty="0"/>
              <a:t>200 countries in 200 years YouTube</a:t>
            </a:r>
          </a:p>
          <a:p>
            <a:pPr marL="171450" indent="-171450">
              <a:buFont typeface="Arial" charset="0"/>
              <a:buChar char="•"/>
            </a:pPr>
            <a:r>
              <a:rPr lang="en-US" baseline="0" dirty="0"/>
              <a:t>Put slips of paper on table for poverty myths on one side of room and poverty facts on the other side</a:t>
            </a:r>
          </a:p>
          <a:p>
            <a:pPr marL="171450" indent="-171450">
              <a:buFont typeface="Arial" charset="0"/>
              <a:buChar char="•"/>
            </a:pPr>
            <a:r>
              <a:rPr lang="en-US" baseline="0" dirty="0"/>
              <a:t>Put </a:t>
            </a:r>
            <a:r>
              <a:rPr lang="en-US" baseline="0" dirty="0" err="1"/>
              <a:t>Plicker</a:t>
            </a:r>
            <a:r>
              <a:rPr lang="en-US" baseline="0" dirty="0"/>
              <a:t> cards on tables</a:t>
            </a:r>
          </a:p>
          <a:p>
            <a:pPr marL="171450" indent="-171450">
              <a:buFont typeface="Arial" charset="0"/>
              <a:buChar char="•"/>
            </a:pPr>
            <a:r>
              <a:rPr lang="en-US" baseline="0" dirty="0"/>
              <a:t>When we go to grade level teams, we need to designate areas they will go to before the day begins.</a:t>
            </a:r>
          </a:p>
          <a:p>
            <a:pPr marL="171450" indent="-171450">
              <a:buFont typeface="Arial" charset="0"/>
              <a:buChar char="•"/>
            </a:pPr>
            <a:r>
              <a:rPr lang="en-US" baseline="0" dirty="0"/>
              <a:t>On the table from the jump:</a:t>
            </a:r>
          </a:p>
          <a:p>
            <a:pPr marL="628650" lvl="1" indent="-171450">
              <a:buFont typeface="Arial" charset="0"/>
              <a:buChar char="•"/>
            </a:pPr>
            <a:r>
              <a:rPr lang="en-US" baseline="0" dirty="0"/>
              <a:t>Highlighters</a:t>
            </a:r>
          </a:p>
          <a:p>
            <a:pPr marL="628650" lvl="1" indent="-171450">
              <a:buFont typeface="Arial" charset="0"/>
              <a:buChar char="•"/>
            </a:pPr>
            <a:r>
              <a:rPr lang="en-US" baseline="0" dirty="0"/>
              <a:t>Progressions</a:t>
            </a:r>
          </a:p>
          <a:p>
            <a:pPr marL="628650" lvl="1" indent="-171450">
              <a:buFont typeface="Arial" charset="0"/>
              <a:buChar char="•"/>
            </a:pPr>
            <a:r>
              <a:rPr lang="en-US" baseline="0" dirty="0"/>
              <a:t>3 Modes document</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a:t>
            </a:fld>
            <a:endParaRPr lang="en-US"/>
          </a:p>
        </p:txBody>
      </p:sp>
    </p:spTree>
    <p:extLst>
      <p:ext uri="{BB962C8B-B14F-4D97-AF65-F5344CB8AC3E}">
        <p14:creationId xmlns:p14="http://schemas.microsoft.com/office/powerpoint/2010/main" val="60666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10</a:t>
            </a:fld>
            <a:endParaRPr lang="en-US"/>
          </a:p>
        </p:txBody>
      </p:sp>
    </p:spTree>
    <p:extLst>
      <p:ext uri="{BB962C8B-B14F-4D97-AF65-F5344CB8AC3E}">
        <p14:creationId xmlns:p14="http://schemas.microsoft.com/office/powerpoint/2010/main" val="1330476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OMG….the article of what happened to her…http://</a:t>
            </a:r>
            <a:r>
              <a:rPr lang="en-US" dirty="0" err="1"/>
              <a:t>www.npr.org</a:t>
            </a:r>
            <a:r>
              <a:rPr lang="en-US" dirty="0"/>
              <a:t>/2015/06/27/417782675/what-happened-to-the-9-year-old-smoking-in-mary-ellen-marks-photo </a:t>
            </a:r>
          </a:p>
        </p:txBody>
      </p:sp>
      <p:sp>
        <p:nvSpPr>
          <p:cNvPr id="4" name="Slide Number Placeholder 3"/>
          <p:cNvSpPr>
            <a:spLocks noGrp="1"/>
          </p:cNvSpPr>
          <p:nvPr>
            <p:ph type="sldNum" sz="quarter" idx="10"/>
          </p:nvPr>
        </p:nvSpPr>
        <p:spPr/>
        <p:txBody>
          <a:bodyPr/>
          <a:lstStyle/>
          <a:p>
            <a:fld id="{C1E2BC98-6EA0-4EE7-A97F-558F26662BCA}" type="slidenum">
              <a:rPr lang="en-US" smtClean="0"/>
              <a:t>11</a:t>
            </a:fld>
            <a:endParaRPr lang="en-US"/>
          </a:p>
        </p:txBody>
      </p:sp>
    </p:spTree>
    <p:extLst>
      <p:ext uri="{BB962C8B-B14F-4D97-AF65-F5344CB8AC3E}">
        <p14:creationId xmlns:p14="http://schemas.microsoft.com/office/powerpoint/2010/main" val="2418941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a:t>
            </a:r>
            <a:r>
              <a:rPr lang="en-US" baseline="0" dirty="0"/>
              <a:t> 3 minutes</a:t>
            </a:r>
            <a:endParaRPr lang="en-US" dirty="0"/>
          </a:p>
          <a:p>
            <a:endParaRPr lang="en-US" dirty="0"/>
          </a:p>
          <a:p>
            <a:r>
              <a:rPr lang="en-US" dirty="0"/>
              <a:t>Now discuss pics with partner and/or table then whole group. Caption one picture as a table. Add the caption to the second leg.</a:t>
            </a:r>
          </a:p>
          <a:p>
            <a:endParaRPr lang="en-US" dirty="0"/>
          </a:p>
          <a:p>
            <a:r>
              <a:rPr lang="en-US" dirty="0"/>
              <a:t>Spend</a:t>
            </a:r>
            <a:r>
              <a:rPr lang="en-US" baseline="0" dirty="0"/>
              <a:t> a couple of minutes about how to break down viewing an image for students. </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12</a:t>
            </a:fld>
            <a:endParaRPr lang="en-US"/>
          </a:p>
        </p:txBody>
      </p:sp>
    </p:spTree>
    <p:extLst>
      <p:ext uri="{BB962C8B-B14F-4D97-AF65-F5344CB8AC3E}">
        <p14:creationId xmlns:p14="http://schemas.microsoft.com/office/powerpoint/2010/main" val="209704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4 minutes + write 2 minutes = 6 minutes + Final summary statement 3 minutes = 9 minutes</a:t>
            </a:r>
            <a:endParaRPr lang="en-US" dirty="0"/>
          </a:p>
          <a:p>
            <a:endParaRPr lang="en-US" dirty="0"/>
          </a:p>
          <a:p>
            <a:r>
              <a:rPr lang="en-US" dirty="0"/>
              <a:t>Read editorial (short</a:t>
            </a:r>
            <a:r>
              <a:rPr lang="en-US" baseline="0" dirty="0"/>
              <a:t> excerpt) and respond to last leg of triangle. </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13</a:t>
            </a:fld>
            <a:endParaRPr lang="en-US"/>
          </a:p>
        </p:txBody>
      </p:sp>
    </p:spTree>
    <p:extLst>
      <p:ext uri="{BB962C8B-B14F-4D97-AF65-F5344CB8AC3E}">
        <p14:creationId xmlns:p14="http://schemas.microsoft.com/office/powerpoint/2010/main" val="1159856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a:t>
            </a:r>
          </a:p>
          <a:p>
            <a:endParaRPr lang="en-US" dirty="0"/>
          </a:p>
          <a:p>
            <a:r>
              <a:rPr lang="en-US" dirty="0"/>
              <a:t>Time out for a second to take a look at what we</a:t>
            </a:r>
            <a:r>
              <a:rPr lang="en-US" baseline="0" dirty="0"/>
              <a:t> just did as far as planning and executing a lesson. I know, as the teacher, where I want them to go and I want them thinking about poverty and children and families. This should lead to other thinking that made lead to action. All eventually leads the participant/student where we want them to go with engaging text.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14</a:t>
            </a:fld>
            <a:endParaRPr lang="en-US"/>
          </a:p>
        </p:txBody>
      </p:sp>
    </p:spTree>
    <p:extLst>
      <p:ext uri="{BB962C8B-B14F-4D97-AF65-F5344CB8AC3E}">
        <p14:creationId xmlns:p14="http://schemas.microsoft.com/office/powerpoint/2010/main" val="960329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a:t>
            </a:r>
          </a:p>
          <a:p>
            <a:endParaRPr lang="en-US" dirty="0"/>
          </a:p>
          <a:p>
            <a:r>
              <a:rPr lang="en-US" dirty="0"/>
              <a:t>Who is telling your family story? Our</a:t>
            </a:r>
            <a:r>
              <a:rPr lang="en-US" baseline="0" dirty="0"/>
              <a:t> country’s story? Who told us history? </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15</a:t>
            </a:fld>
            <a:endParaRPr lang="en-US"/>
          </a:p>
        </p:txBody>
      </p:sp>
    </p:spTree>
    <p:extLst>
      <p:ext uri="{BB962C8B-B14F-4D97-AF65-F5344CB8AC3E}">
        <p14:creationId xmlns:p14="http://schemas.microsoft.com/office/powerpoint/2010/main" val="1707163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a:p>
            <a:endParaRPr lang="en-US" dirty="0"/>
          </a:p>
          <a:p>
            <a:r>
              <a:rPr lang="en-US" dirty="0"/>
              <a:t>When researching early writing, poets and writers were capturing stories like Gilgamesh and The Iliad, the oral legends captured to preserve history. </a:t>
            </a:r>
          </a:p>
        </p:txBody>
      </p:sp>
      <p:sp>
        <p:nvSpPr>
          <p:cNvPr id="4" name="Slide Number Placeholder 3"/>
          <p:cNvSpPr>
            <a:spLocks noGrp="1"/>
          </p:cNvSpPr>
          <p:nvPr>
            <p:ph type="sldNum" sz="quarter" idx="10"/>
          </p:nvPr>
        </p:nvSpPr>
        <p:spPr/>
        <p:txBody>
          <a:bodyPr/>
          <a:lstStyle/>
          <a:p>
            <a:fld id="{C1E2BC98-6EA0-4EE7-A97F-558F26662BCA}" type="slidenum">
              <a:rPr lang="en-US" smtClean="0"/>
              <a:t>16</a:t>
            </a:fld>
            <a:endParaRPr lang="en-US"/>
          </a:p>
        </p:txBody>
      </p:sp>
    </p:spTree>
    <p:extLst>
      <p:ext uri="{BB962C8B-B14F-4D97-AF65-F5344CB8AC3E}">
        <p14:creationId xmlns:p14="http://schemas.microsoft.com/office/powerpoint/2010/main" val="4254840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minutes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Think of the last presentation you sat through (NOT RIGHT NOW LOL). What do you remember? The last story you were told? Lists, facts, and figures stimulate our brains as well – </a:t>
            </a:r>
            <a:r>
              <a:rPr lang="en-US" dirty="0" err="1"/>
              <a:t>Broca’s</a:t>
            </a:r>
            <a:r>
              <a:rPr lang="en-US" dirty="0"/>
              <a:t> areas – language processing where we decode words. Our brain says, “Yep, there’s new info.” Storytelling fires up a lot of regions depending on the story. Stories are cause and effect which is how we think. We use narrative all day to explain things.  We want to relate to the story which is why metaphors work so well for us. We turn the story into our own experience. As an advertiser, as a teacher, sprinkle data related stories</a:t>
            </a:r>
          </a:p>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17</a:t>
            </a:fld>
            <a:endParaRPr lang="en-US"/>
          </a:p>
        </p:txBody>
      </p:sp>
    </p:spTree>
    <p:extLst>
      <p:ext uri="{BB962C8B-B14F-4D97-AF65-F5344CB8AC3E}">
        <p14:creationId xmlns:p14="http://schemas.microsoft.com/office/powerpoint/2010/main" val="1375109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minute</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18</a:t>
            </a:fld>
            <a:endParaRPr lang="en-US"/>
          </a:p>
        </p:txBody>
      </p:sp>
    </p:spTree>
    <p:extLst>
      <p:ext uri="{BB962C8B-B14F-4D97-AF65-F5344CB8AC3E}">
        <p14:creationId xmlns:p14="http://schemas.microsoft.com/office/powerpoint/2010/main" val="709683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2 minutes</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fontAlgn="base">
              <a:spcBef>
                <a:spcPct val="0"/>
              </a:spcBef>
              <a:spcAft>
                <a:spcPct val="0"/>
              </a:spcAft>
            </a:pPr>
            <a:fld id="{D00104DF-B6EE-46A6-A3D3-1E101D6CF203}" type="slidenum">
              <a:rPr lang="en-US" altLang="en-US" smtClean="0">
                <a:latin typeface="Calibri" panose="020F0502020204030204" pitchFamily="34" charset="0"/>
              </a:rPr>
              <a:pPr fontAlgn="base">
                <a:spcBef>
                  <a:spcPct val="0"/>
                </a:spcBef>
                <a:spcAft>
                  <a:spcPct val="0"/>
                </a:spcAft>
              </a:pPr>
              <a:t>19</a:t>
            </a:fld>
            <a:endParaRPr lang="en-US" altLang="en-US">
              <a:latin typeface="Calibri" panose="020F0502020204030204" pitchFamily="34" charset="0"/>
            </a:endParaRPr>
          </a:p>
        </p:txBody>
      </p:sp>
    </p:spTree>
    <p:extLst>
      <p:ext uri="{BB962C8B-B14F-4D97-AF65-F5344CB8AC3E}">
        <p14:creationId xmlns:p14="http://schemas.microsoft.com/office/powerpoint/2010/main" val="155463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up as they enter</a:t>
            </a:r>
            <a:r>
              <a:rPr lang="en-US" baseline="0" dirty="0"/>
              <a:t> the room.</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2</a:t>
            </a:fld>
            <a:endParaRPr lang="en-US"/>
          </a:p>
        </p:txBody>
      </p:sp>
    </p:spTree>
    <p:extLst>
      <p:ext uri="{BB962C8B-B14F-4D97-AF65-F5344CB8AC3E}">
        <p14:creationId xmlns:p14="http://schemas.microsoft.com/office/powerpoint/2010/main" val="1591945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a:t>
            </a:r>
          </a:p>
          <a:p>
            <a:endParaRPr lang="en-US" dirty="0"/>
          </a:p>
          <a:p>
            <a:r>
              <a:rPr lang="en-US" dirty="0"/>
              <a:t>How to closely read photographs, art, and film.</a:t>
            </a:r>
          </a:p>
          <a:p>
            <a:endParaRPr lang="en-US" dirty="0"/>
          </a:p>
          <a:p>
            <a:r>
              <a:rPr lang="en-US" dirty="0"/>
              <a:t>Mini task organizer how to read a video</a:t>
            </a:r>
          </a:p>
        </p:txBody>
      </p:sp>
      <p:sp>
        <p:nvSpPr>
          <p:cNvPr id="4" name="Slide Number Placeholder 3"/>
          <p:cNvSpPr>
            <a:spLocks noGrp="1"/>
          </p:cNvSpPr>
          <p:nvPr>
            <p:ph type="sldNum" sz="quarter" idx="10"/>
          </p:nvPr>
        </p:nvSpPr>
        <p:spPr/>
        <p:txBody>
          <a:bodyPr/>
          <a:lstStyle/>
          <a:p>
            <a:fld id="{C1E2BC98-6EA0-4EE7-A97F-558F26662BCA}" type="slidenum">
              <a:rPr lang="en-US" smtClean="0"/>
              <a:t>20</a:t>
            </a:fld>
            <a:endParaRPr lang="en-US"/>
          </a:p>
        </p:txBody>
      </p:sp>
    </p:spTree>
    <p:extLst>
      <p:ext uri="{BB962C8B-B14F-4D97-AF65-F5344CB8AC3E}">
        <p14:creationId xmlns:p14="http://schemas.microsoft.com/office/powerpoint/2010/main" val="986081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minute</a:t>
            </a:r>
          </a:p>
        </p:txBody>
      </p:sp>
      <p:sp>
        <p:nvSpPr>
          <p:cNvPr id="4" name="Slide Number Placeholder 3"/>
          <p:cNvSpPr>
            <a:spLocks noGrp="1"/>
          </p:cNvSpPr>
          <p:nvPr>
            <p:ph type="sldNum" sz="quarter" idx="10"/>
          </p:nvPr>
        </p:nvSpPr>
        <p:spPr/>
        <p:txBody>
          <a:bodyPr/>
          <a:lstStyle/>
          <a:p>
            <a:fld id="{C1E2BC98-6EA0-4EE7-A97F-558F26662BCA}" type="slidenum">
              <a:rPr lang="en-US" smtClean="0"/>
              <a:t>21</a:t>
            </a:fld>
            <a:endParaRPr lang="en-US"/>
          </a:p>
        </p:txBody>
      </p:sp>
    </p:spTree>
    <p:extLst>
      <p:ext uri="{BB962C8B-B14F-4D97-AF65-F5344CB8AC3E}">
        <p14:creationId xmlns:p14="http://schemas.microsoft.com/office/powerpoint/2010/main" val="971157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0" dirty="0"/>
              <a:t> </a:t>
            </a:r>
            <a:r>
              <a:rPr lang="en-US" dirty="0"/>
              <a:t>minutes</a:t>
            </a:r>
          </a:p>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22</a:t>
            </a:fld>
            <a:endParaRPr lang="en-US"/>
          </a:p>
        </p:txBody>
      </p:sp>
    </p:spTree>
    <p:extLst>
      <p:ext uri="{BB962C8B-B14F-4D97-AF65-F5344CB8AC3E}">
        <p14:creationId xmlns:p14="http://schemas.microsoft.com/office/powerpoint/2010/main" val="2542739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story fades without those borders. Ask participants to think about the theme(s) discussed and create a vignette. One of the most powerful things about this will probably be the fact that this is formative assessment. The students should know the exact target from the standard and understand what that means. </a:t>
            </a:r>
          </a:p>
        </p:txBody>
      </p:sp>
      <p:sp>
        <p:nvSpPr>
          <p:cNvPr id="4" name="Slide Number Placeholder 3"/>
          <p:cNvSpPr>
            <a:spLocks noGrp="1"/>
          </p:cNvSpPr>
          <p:nvPr>
            <p:ph type="sldNum" sz="quarter" idx="10"/>
          </p:nvPr>
        </p:nvSpPr>
        <p:spPr/>
        <p:txBody>
          <a:bodyPr/>
          <a:lstStyle/>
          <a:p>
            <a:fld id="{C1E2BC98-6EA0-4EE7-A97F-558F26662BCA}" type="slidenum">
              <a:rPr lang="en-US" smtClean="0"/>
              <a:t>23</a:t>
            </a:fld>
            <a:endParaRPr lang="en-US"/>
          </a:p>
        </p:txBody>
      </p:sp>
    </p:spTree>
    <p:extLst>
      <p:ext uri="{BB962C8B-B14F-4D97-AF65-F5344CB8AC3E}">
        <p14:creationId xmlns:p14="http://schemas.microsoft.com/office/powerpoint/2010/main" val="434440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10-15 minutes</a:t>
            </a:r>
          </a:p>
        </p:txBody>
      </p:sp>
      <p:sp>
        <p:nvSpPr>
          <p:cNvPr id="4" name="Slide Number Placeholder 3"/>
          <p:cNvSpPr>
            <a:spLocks noGrp="1"/>
          </p:cNvSpPr>
          <p:nvPr>
            <p:ph type="sldNum" sz="quarter" idx="10"/>
          </p:nvPr>
        </p:nvSpPr>
        <p:spPr/>
        <p:txBody>
          <a:bodyPr/>
          <a:lstStyle/>
          <a:p>
            <a:fld id="{C1E2BC98-6EA0-4EE7-A97F-558F26662BCA}" type="slidenum">
              <a:rPr lang="en-US" smtClean="0"/>
              <a:t>24</a:t>
            </a:fld>
            <a:endParaRPr lang="en-US"/>
          </a:p>
        </p:txBody>
      </p:sp>
    </p:spTree>
    <p:extLst>
      <p:ext uri="{BB962C8B-B14F-4D97-AF65-F5344CB8AC3E}">
        <p14:creationId xmlns:p14="http://schemas.microsoft.com/office/powerpoint/2010/main" val="2550819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t>
            </a:r>
            <a:r>
              <a:rPr lang="en-US" baseline="0" dirty="0"/>
              <a:t> minutes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25</a:t>
            </a:fld>
            <a:endParaRPr lang="en-US"/>
          </a:p>
        </p:txBody>
      </p:sp>
    </p:spTree>
    <p:extLst>
      <p:ext uri="{BB962C8B-B14F-4D97-AF65-F5344CB8AC3E}">
        <p14:creationId xmlns:p14="http://schemas.microsoft.com/office/powerpoint/2010/main" val="1904320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minutes </a:t>
            </a:r>
          </a:p>
          <a:p>
            <a:endParaRPr lang="en-US" dirty="0"/>
          </a:p>
          <a:p>
            <a:r>
              <a:rPr lang="en-US" dirty="0"/>
              <a:t>Ask a question using </a:t>
            </a:r>
            <a:r>
              <a:rPr lang="en-US" dirty="0" err="1"/>
              <a:t>Plickers</a:t>
            </a:r>
            <a:r>
              <a:rPr lang="mr-IN" dirty="0"/>
              <a:t>…</a:t>
            </a:r>
            <a:r>
              <a:rPr lang="en-US" dirty="0"/>
              <a:t>”As an English teacher, I find</a:t>
            </a:r>
            <a:r>
              <a:rPr lang="en-US" baseline="0" dirty="0"/>
              <a:t> ____ most difficult.” </a:t>
            </a:r>
            <a:endParaRPr lang="en-US" dirty="0"/>
          </a:p>
          <a:p>
            <a:endParaRPr lang="en-US" dirty="0"/>
          </a:p>
          <a:p>
            <a:r>
              <a:rPr lang="en-US" dirty="0"/>
              <a:t>Have them look at their narrative progression. Discuss this as formative assessment and assistance with grading. Discussion</a:t>
            </a:r>
            <a:r>
              <a:rPr lang="en-US" baseline="0" dirty="0"/>
              <a:t> about feedback. </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26</a:t>
            </a:fld>
            <a:endParaRPr lang="en-US"/>
          </a:p>
        </p:txBody>
      </p:sp>
    </p:spTree>
    <p:extLst>
      <p:ext uri="{BB962C8B-B14F-4D97-AF65-F5344CB8AC3E}">
        <p14:creationId xmlns:p14="http://schemas.microsoft.com/office/powerpoint/2010/main" val="262241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a:t>
            </a:r>
          </a:p>
        </p:txBody>
      </p:sp>
      <p:sp>
        <p:nvSpPr>
          <p:cNvPr id="4" name="Slide Number Placeholder 3"/>
          <p:cNvSpPr>
            <a:spLocks noGrp="1"/>
          </p:cNvSpPr>
          <p:nvPr>
            <p:ph type="sldNum" sz="quarter" idx="10"/>
          </p:nvPr>
        </p:nvSpPr>
        <p:spPr/>
        <p:txBody>
          <a:bodyPr/>
          <a:lstStyle/>
          <a:p>
            <a:fld id="{C1E2BC98-6EA0-4EE7-A97F-558F26662BCA}" type="slidenum">
              <a:rPr lang="en-US" smtClean="0"/>
              <a:t>27</a:t>
            </a:fld>
            <a:endParaRPr lang="en-US"/>
          </a:p>
        </p:txBody>
      </p:sp>
    </p:spTree>
    <p:extLst>
      <p:ext uri="{BB962C8B-B14F-4D97-AF65-F5344CB8AC3E}">
        <p14:creationId xmlns:p14="http://schemas.microsoft.com/office/powerpoint/2010/main" val="1744222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Highlighting mastery and skills gaps. What we see as a gap can</a:t>
            </a:r>
            <a:r>
              <a:rPr lang="en-US" baseline="0" dirty="0"/>
              <a:t> be targeted in the library. </a:t>
            </a:r>
            <a:endParaRPr lang="en-US" dirty="0"/>
          </a:p>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28</a:t>
            </a:fld>
            <a:endParaRPr lang="en-US"/>
          </a:p>
        </p:txBody>
      </p:sp>
    </p:spTree>
    <p:extLst>
      <p:ext uri="{BB962C8B-B14F-4D97-AF65-F5344CB8AC3E}">
        <p14:creationId xmlns:p14="http://schemas.microsoft.com/office/powerpoint/2010/main" val="3609585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minute</a:t>
            </a:r>
          </a:p>
        </p:txBody>
      </p:sp>
      <p:sp>
        <p:nvSpPr>
          <p:cNvPr id="4" name="Slide Number Placeholder 3"/>
          <p:cNvSpPr>
            <a:spLocks noGrp="1"/>
          </p:cNvSpPr>
          <p:nvPr>
            <p:ph type="sldNum" sz="quarter" idx="10"/>
          </p:nvPr>
        </p:nvSpPr>
        <p:spPr/>
        <p:txBody>
          <a:bodyPr/>
          <a:lstStyle/>
          <a:p>
            <a:fld id="{C1E2BC98-6EA0-4EE7-A97F-558F26662BCA}" type="slidenum">
              <a:rPr lang="en-US" smtClean="0"/>
              <a:t>29</a:t>
            </a:fld>
            <a:endParaRPr lang="en-US"/>
          </a:p>
        </p:txBody>
      </p:sp>
    </p:spTree>
    <p:extLst>
      <p:ext uri="{BB962C8B-B14F-4D97-AF65-F5344CB8AC3E}">
        <p14:creationId xmlns:p14="http://schemas.microsoft.com/office/powerpoint/2010/main" val="1530740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4 minutes just to get their card, an explanation of how it works and then the question “Who’s in the house?” and view the live results. </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3</a:t>
            </a:fld>
            <a:endParaRPr lang="en-US"/>
          </a:p>
        </p:txBody>
      </p:sp>
    </p:spTree>
    <p:extLst>
      <p:ext uri="{BB962C8B-B14F-4D97-AF65-F5344CB8AC3E}">
        <p14:creationId xmlns:p14="http://schemas.microsoft.com/office/powerpoint/2010/main" val="2047596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minutes</a:t>
            </a:r>
          </a:p>
          <a:p>
            <a:endParaRPr lang="en-US" dirty="0"/>
          </a:p>
          <a:p>
            <a:r>
              <a:rPr lang="en-US" dirty="0"/>
              <a:t>Kelly will then take them through live the rest.</a:t>
            </a:r>
          </a:p>
        </p:txBody>
      </p:sp>
      <p:sp>
        <p:nvSpPr>
          <p:cNvPr id="4" name="Slide Number Placeholder 3"/>
          <p:cNvSpPr>
            <a:spLocks noGrp="1"/>
          </p:cNvSpPr>
          <p:nvPr>
            <p:ph type="sldNum" sz="quarter" idx="10"/>
          </p:nvPr>
        </p:nvSpPr>
        <p:spPr/>
        <p:txBody>
          <a:bodyPr/>
          <a:lstStyle/>
          <a:p>
            <a:fld id="{C1E2BC98-6EA0-4EE7-A97F-558F26662BCA}" type="slidenum">
              <a:rPr lang="en-US" smtClean="0"/>
              <a:t>30</a:t>
            </a:fld>
            <a:endParaRPr lang="en-US"/>
          </a:p>
        </p:txBody>
      </p:sp>
    </p:spTree>
    <p:extLst>
      <p:ext uri="{BB962C8B-B14F-4D97-AF65-F5344CB8AC3E}">
        <p14:creationId xmlns:p14="http://schemas.microsoft.com/office/powerpoint/2010/main" val="2744617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about the modes we will look at individuals and tie all 3 together, which is essential.</a:t>
            </a:r>
          </a:p>
        </p:txBody>
      </p:sp>
      <p:sp>
        <p:nvSpPr>
          <p:cNvPr id="4" name="Slide Number Placeholder 3"/>
          <p:cNvSpPr>
            <a:spLocks noGrp="1"/>
          </p:cNvSpPr>
          <p:nvPr>
            <p:ph type="sldNum" sz="quarter" idx="10"/>
          </p:nvPr>
        </p:nvSpPr>
        <p:spPr/>
        <p:txBody>
          <a:bodyPr/>
          <a:lstStyle/>
          <a:p>
            <a:fld id="{C1E2BC98-6EA0-4EE7-A97F-558F26662BCA}" type="slidenum">
              <a:rPr lang="en-US" smtClean="0"/>
              <a:t>32</a:t>
            </a:fld>
            <a:endParaRPr lang="en-US"/>
          </a:p>
        </p:txBody>
      </p:sp>
    </p:spTree>
    <p:extLst>
      <p:ext uri="{BB962C8B-B14F-4D97-AF65-F5344CB8AC3E}">
        <p14:creationId xmlns:p14="http://schemas.microsoft.com/office/powerpoint/2010/main" val="4085015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a:t>
            </a:r>
          </a:p>
        </p:txBody>
      </p:sp>
      <p:sp>
        <p:nvSpPr>
          <p:cNvPr id="4" name="Slide Number Placeholder 3"/>
          <p:cNvSpPr>
            <a:spLocks noGrp="1"/>
          </p:cNvSpPr>
          <p:nvPr>
            <p:ph type="sldNum" sz="quarter" idx="10"/>
          </p:nvPr>
        </p:nvSpPr>
        <p:spPr/>
        <p:txBody>
          <a:bodyPr/>
          <a:lstStyle/>
          <a:p>
            <a:fld id="{C1E2BC98-6EA0-4EE7-A97F-558F26662BCA}" type="slidenum">
              <a:rPr lang="en-US" smtClean="0"/>
              <a:t>33</a:t>
            </a:fld>
            <a:endParaRPr lang="en-US"/>
          </a:p>
        </p:txBody>
      </p:sp>
    </p:spTree>
    <p:extLst>
      <p:ext uri="{BB962C8B-B14F-4D97-AF65-F5344CB8AC3E}">
        <p14:creationId xmlns:p14="http://schemas.microsoft.com/office/powerpoint/2010/main" val="2032036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a:t>
            </a:r>
          </a:p>
        </p:txBody>
      </p:sp>
      <p:sp>
        <p:nvSpPr>
          <p:cNvPr id="4" name="Slide Number Placeholder 3"/>
          <p:cNvSpPr>
            <a:spLocks noGrp="1"/>
          </p:cNvSpPr>
          <p:nvPr>
            <p:ph type="sldNum" sz="quarter" idx="10"/>
          </p:nvPr>
        </p:nvSpPr>
        <p:spPr/>
        <p:txBody>
          <a:bodyPr/>
          <a:lstStyle/>
          <a:p>
            <a:fld id="{C1E2BC98-6EA0-4EE7-A97F-558F26662BCA}" type="slidenum">
              <a:rPr lang="en-US" smtClean="0"/>
              <a:t>34</a:t>
            </a:fld>
            <a:endParaRPr lang="en-US"/>
          </a:p>
        </p:txBody>
      </p:sp>
    </p:spTree>
    <p:extLst>
      <p:ext uri="{BB962C8B-B14F-4D97-AF65-F5344CB8AC3E}">
        <p14:creationId xmlns:p14="http://schemas.microsoft.com/office/powerpoint/2010/main" val="105543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a:p>
            <a:endParaRPr lang="en-US" dirty="0"/>
          </a:p>
          <a:p>
            <a:r>
              <a:rPr lang="en-US" dirty="0"/>
              <a:t>A lens for collecting</a:t>
            </a:r>
            <a:r>
              <a:rPr lang="en-US" baseline="0" dirty="0"/>
              <a:t> evidence.</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35</a:t>
            </a:fld>
            <a:endParaRPr lang="en-US"/>
          </a:p>
        </p:txBody>
      </p:sp>
    </p:spTree>
    <p:extLst>
      <p:ext uri="{BB962C8B-B14F-4D97-AF65-F5344CB8AC3E}">
        <p14:creationId xmlns:p14="http://schemas.microsoft.com/office/powerpoint/2010/main" val="106132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5</a:t>
            </a:r>
            <a:r>
              <a:rPr lang="en-US" baseline="0" dirty="0"/>
              <a:t> minutes + discussion 3 minute = 8 minutes</a:t>
            </a:r>
          </a:p>
          <a:p>
            <a:endParaRPr lang="en-US" baseline="0" dirty="0"/>
          </a:p>
          <a:p>
            <a:r>
              <a:rPr lang="en-US" baseline="0" dirty="0"/>
              <a:t>Take a small dive into </a:t>
            </a:r>
            <a:r>
              <a:rPr lang="en-US" baseline="0" dirty="0" err="1"/>
              <a:t>Gapminder</a:t>
            </a:r>
            <a:r>
              <a:rPr lang="mr-IN" baseline="0" dirty="0"/>
              <a:t>…</a:t>
            </a:r>
            <a:r>
              <a:rPr lang="en-US" baseline="0" dirty="0"/>
              <a:t>it’s about beating ignorance for this organization. Take the 2 question </a:t>
            </a:r>
            <a:r>
              <a:rPr lang="en-US" baseline="0" dirty="0" err="1"/>
              <a:t>Plicker</a:t>
            </a:r>
            <a:r>
              <a:rPr lang="en-US" baseline="0" dirty="0"/>
              <a:t> quiz. They have sources to back it up. We a lot of times think and pass on bogus info because we were taught that and haven’t bothered to find out for sure or find out what’s changed. </a:t>
            </a:r>
            <a:endParaRPr lang="en-US" dirty="0"/>
          </a:p>
          <a:p>
            <a:endParaRPr lang="en-US" dirty="0"/>
          </a:p>
          <a:p>
            <a:r>
              <a:rPr lang="en-US" dirty="0"/>
              <a:t>We don’t have time to dedicate to participants exploring, but encourage and show what they can see.</a:t>
            </a:r>
          </a:p>
          <a:p>
            <a:r>
              <a:rPr lang="en-US" dirty="0"/>
              <a:t>Fake news, sources, inquiry, investigation, standards</a:t>
            </a:r>
          </a:p>
        </p:txBody>
      </p:sp>
      <p:sp>
        <p:nvSpPr>
          <p:cNvPr id="4" name="Slide Number Placeholder 3"/>
          <p:cNvSpPr>
            <a:spLocks noGrp="1"/>
          </p:cNvSpPr>
          <p:nvPr>
            <p:ph type="sldNum" sz="quarter" idx="10"/>
          </p:nvPr>
        </p:nvSpPr>
        <p:spPr/>
        <p:txBody>
          <a:bodyPr/>
          <a:lstStyle/>
          <a:p>
            <a:fld id="{C1E2BC98-6EA0-4EE7-A97F-558F26662BCA}" type="slidenum">
              <a:rPr lang="en-US" smtClean="0"/>
              <a:t>36</a:t>
            </a:fld>
            <a:endParaRPr lang="en-US"/>
          </a:p>
        </p:txBody>
      </p:sp>
    </p:spTree>
    <p:extLst>
      <p:ext uri="{BB962C8B-B14F-4D97-AF65-F5344CB8AC3E}">
        <p14:creationId xmlns:p14="http://schemas.microsoft.com/office/powerpoint/2010/main" val="386517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minutes</a:t>
            </a:r>
          </a:p>
          <a:p>
            <a:endParaRPr lang="en-US" dirty="0"/>
          </a:p>
          <a:p>
            <a:r>
              <a:rPr lang="en-US" dirty="0"/>
              <a:t>This is another</a:t>
            </a:r>
            <a:r>
              <a:rPr lang="en-US" baseline="0" dirty="0"/>
              <a:t> cool way to use </a:t>
            </a:r>
            <a:r>
              <a:rPr lang="en-US" baseline="0" dirty="0" err="1"/>
              <a:t>gapminder</a:t>
            </a:r>
            <a:r>
              <a:rPr lang="en-US" baseline="0" dirty="0"/>
              <a:t>. We may show them this when they are ready to gather some info. </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37</a:t>
            </a:fld>
            <a:endParaRPr lang="en-US"/>
          </a:p>
        </p:txBody>
      </p:sp>
    </p:spTree>
    <p:extLst>
      <p:ext uri="{BB962C8B-B14F-4D97-AF65-F5344CB8AC3E}">
        <p14:creationId xmlns:p14="http://schemas.microsoft.com/office/powerpoint/2010/main" val="1001085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10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Read text: examples Brenda </a:t>
            </a:r>
            <a:r>
              <a:rPr lang="en-US" dirty="0" err="1"/>
              <a:t>Overturf</a:t>
            </a:r>
            <a:r>
              <a:rPr lang="en-US" dirty="0"/>
              <a:t> article or “This is Your Brain on Poverty”</a:t>
            </a:r>
          </a:p>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38</a:t>
            </a:fld>
            <a:endParaRPr lang="en-US"/>
          </a:p>
        </p:txBody>
      </p:sp>
    </p:spTree>
    <p:extLst>
      <p:ext uri="{BB962C8B-B14F-4D97-AF65-F5344CB8AC3E}">
        <p14:creationId xmlns:p14="http://schemas.microsoft.com/office/powerpoint/2010/main" val="2479860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When students think of evidence, most students</a:t>
            </a:r>
            <a:r>
              <a:rPr lang="en-US" altLang="en-US" baseline="0" dirty="0"/>
              <a:t> </a:t>
            </a:r>
            <a:r>
              <a:rPr lang="en-US" altLang="en-US" dirty="0"/>
              <a:t>think of CSI</a:t>
            </a:r>
            <a:r>
              <a:rPr lang="en-US" altLang="en-US" baseline="0" dirty="0"/>
              <a:t> types of evidence.</a:t>
            </a:r>
            <a:r>
              <a:rPr lang="en-US" altLang="en-US" dirty="0"/>
              <a:t>  Analyzing how writer’s use evidence to develop and support their work will help student writers incorporate evidence into their own writing.</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2A281C4-DE27-4D9A-811D-6C07103A7F23}" type="slidenum">
              <a:rPr lang="en-US" altLang="en-US"/>
              <a:pPr/>
              <a:t>41</a:t>
            </a:fld>
            <a:endParaRPr lang="en-US" altLang="en-US"/>
          </a:p>
        </p:txBody>
      </p:sp>
    </p:spTree>
    <p:extLst>
      <p:ext uri="{BB962C8B-B14F-4D97-AF65-F5344CB8AC3E}">
        <p14:creationId xmlns:p14="http://schemas.microsoft.com/office/powerpoint/2010/main" val="4860637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Share resources and let participants practice writing text dependent questions for a text they plan to use in their module</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5569453-49B2-4750-AA9C-F2412EA4DC25}" type="slidenum">
              <a:rPr lang="en-US" altLang="en-US"/>
              <a:pPr/>
              <a:t>44</a:t>
            </a:fld>
            <a:endParaRPr lang="en-US" altLang="en-US"/>
          </a:p>
        </p:txBody>
      </p:sp>
    </p:spTree>
    <p:extLst>
      <p:ext uri="{BB962C8B-B14F-4D97-AF65-F5344CB8AC3E}">
        <p14:creationId xmlns:p14="http://schemas.microsoft.com/office/powerpoint/2010/main" val="209722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p:txBody>
      </p:sp>
      <p:sp>
        <p:nvSpPr>
          <p:cNvPr id="4" name="Slide Number Placeholder 3"/>
          <p:cNvSpPr>
            <a:spLocks noGrp="1"/>
          </p:cNvSpPr>
          <p:nvPr>
            <p:ph type="sldNum" sz="quarter" idx="10"/>
          </p:nvPr>
        </p:nvSpPr>
        <p:spPr/>
        <p:txBody>
          <a:bodyPr/>
          <a:lstStyle/>
          <a:p>
            <a:fld id="{C1E2BC98-6EA0-4EE7-A97F-558F26662BCA}" type="slidenum">
              <a:rPr lang="en-US" smtClean="0"/>
              <a:t>4</a:t>
            </a:fld>
            <a:endParaRPr lang="en-US"/>
          </a:p>
        </p:txBody>
      </p:sp>
    </p:spTree>
    <p:extLst>
      <p:ext uri="{BB962C8B-B14F-4D97-AF65-F5344CB8AC3E}">
        <p14:creationId xmlns:p14="http://schemas.microsoft.com/office/powerpoint/2010/main" val="1029303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Mini-Tasks:</a:t>
            </a:r>
            <a:r>
              <a:rPr lang="en-US" baseline="0" dirty="0"/>
              <a:t>  Writer’s Craft:  Evidence, Give One Get One</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45</a:t>
            </a:fld>
            <a:endParaRPr lang="en-US"/>
          </a:p>
        </p:txBody>
      </p:sp>
    </p:spTree>
    <p:extLst>
      <p:ext uri="{BB962C8B-B14F-4D97-AF65-F5344CB8AC3E}">
        <p14:creationId xmlns:p14="http://schemas.microsoft.com/office/powerpoint/2010/main" val="9497793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lens for collecting</a:t>
            </a:r>
            <a:r>
              <a:rPr lang="en-US" baseline="0" dirty="0"/>
              <a:t> evidence.</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46</a:t>
            </a:fld>
            <a:endParaRPr lang="en-US"/>
          </a:p>
        </p:txBody>
      </p:sp>
    </p:spTree>
    <p:extLst>
      <p:ext uri="{BB962C8B-B14F-4D97-AF65-F5344CB8AC3E}">
        <p14:creationId xmlns:p14="http://schemas.microsoft.com/office/powerpoint/2010/main" val="28286328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Highlighting mastery and skills gaps. What we see as a gap can</a:t>
            </a:r>
            <a:r>
              <a:rPr lang="en-US" baseline="0" dirty="0"/>
              <a:t> be targeted in the library. </a:t>
            </a:r>
            <a:endParaRPr lang="en-US" dirty="0"/>
          </a:p>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47</a:t>
            </a:fld>
            <a:endParaRPr lang="en-US"/>
          </a:p>
        </p:txBody>
      </p:sp>
    </p:spTree>
    <p:extLst>
      <p:ext uri="{BB962C8B-B14F-4D97-AF65-F5344CB8AC3E}">
        <p14:creationId xmlns:p14="http://schemas.microsoft.com/office/powerpoint/2010/main" val="1451630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48</a:t>
            </a:fld>
            <a:endParaRPr lang="en-US"/>
          </a:p>
        </p:txBody>
      </p:sp>
    </p:spTree>
    <p:extLst>
      <p:ext uri="{BB962C8B-B14F-4D97-AF65-F5344CB8AC3E}">
        <p14:creationId xmlns:p14="http://schemas.microsoft.com/office/powerpoint/2010/main" val="2868329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about the modes we will look at individuals and tie all 3 together, which is essential.</a:t>
            </a:r>
          </a:p>
        </p:txBody>
      </p:sp>
      <p:sp>
        <p:nvSpPr>
          <p:cNvPr id="4" name="Slide Number Placeholder 3"/>
          <p:cNvSpPr>
            <a:spLocks noGrp="1"/>
          </p:cNvSpPr>
          <p:nvPr>
            <p:ph type="sldNum" sz="quarter" idx="10"/>
          </p:nvPr>
        </p:nvSpPr>
        <p:spPr/>
        <p:txBody>
          <a:bodyPr/>
          <a:lstStyle/>
          <a:p>
            <a:fld id="{C1E2BC98-6EA0-4EE7-A97F-558F26662BCA}" type="slidenum">
              <a:rPr lang="en-US" smtClean="0"/>
              <a:t>50</a:t>
            </a:fld>
            <a:endParaRPr lang="en-US"/>
          </a:p>
        </p:txBody>
      </p:sp>
    </p:spTree>
    <p:extLst>
      <p:ext uri="{BB962C8B-B14F-4D97-AF65-F5344CB8AC3E}">
        <p14:creationId xmlns:p14="http://schemas.microsoft.com/office/powerpoint/2010/main" val="184814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minutes</a:t>
            </a:r>
          </a:p>
        </p:txBody>
      </p:sp>
      <p:sp>
        <p:nvSpPr>
          <p:cNvPr id="4" name="Slide Number Placeholder 3"/>
          <p:cNvSpPr>
            <a:spLocks noGrp="1"/>
          </p:cNvSpPr>
          <p:nvPr>
            <p:ph type="sldNum" sz="quarter" idx="10"/>
          </p:nvPr>
        </p:nvSpPr>
        <p:spPr/>
        <p:txBody>
          <a:bodyPr/>
          <a:lstStyle/>
          <a:p>
            <a:fld id="{C1E2BC98-6EA0-4EE7-A97F-558F26662BCA}" type="slidenum">
              <a:rPr lang="en-US" smtClean="0"/>
              <a:t>51</a:t>
            </a:fld>
            <a:endParaRPr lang="en-US"/>
          </a:p>
        </p:txBody>
      </p:sp>
    </p:spTree>
    <p:extLst>
      <p:ext uri="{BB962C8B-B14F-4D97-AF65-F5344CB8AC3E}">
        <p14:creationId xmlns:p14="http://schemas.microsoft.com/office/powerpoint/2010/main" val="11132709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52</a:t>
            </a:fld>
            <a:endParaRPr lang="en-US"/>
          </a:p>
        </p:txBody>
      </p:sp>
    </p:spTree>
    <p:extLst>
      <p:ext uri="{BB962C8B-B14F-4D97-AF65-F5344CB8AC3E}">
        <p14:creationId xmlns:p14="http://schemas.microsoft.com/office/powerpoint/2010/main" val="36377177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Beating the Odds Articles</a:t>
            </a:r>
          </a:p>
          <a:p>
            <a:r>
              <a:rPr lang="en-US" dirty="0"/>
              <a:t>http://www.huffingtonpost.com/marian-wright-edelman/shining-like-a-diamond_b_6124060.html</a:t>
            </a:r>
          </a:p>
          <a:p>
            <a:r>
              <a:rPr lang="en-US" dirty="0"/>
              <a:t>http://www.huffingtonpost.com/news/beat-the-odds/</a:t>
            </a:r>
          </a:p>
          <a:p>
            <a:r>
              <a:rPr lang="en-US" dirty="0"/>
              <a:t>YouTube</a:t>
            </a:r>
            <a:r>
              <a:rPr lang="en-US" baseline="0" dirty="0"/>
              <a:t> Children’s Defense Fund (Beating the Odds videos)</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53</a:t>
            </a:fld>
            <a:endParaRPr lang="en-US"/>
          </a:p>
        </p:txBody>
      </p:sp>
    </p:spTree>
    <p:extLst>
      <p:ext uri="{BB962C8B-B14F-4D97-AF65-F5344CB8AC3E}">
        <p14:creationId xmlns:p14="http://schemas.microsoft.com/office/powerpoint/2010/main" val="1051032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minutes</a:t>
            </a:r>
          </a:p>
        </p:txBody>
      </p:sp>
      <p:sp>
        <p:nvSpPr>
          <p:cNvPr id="4" name="Slide Number Placeholder 3"/>
          <p:cNvSpPr>
            <a:spLocks noGrp="1"/>
          </p:cNvSpPr>
          <p:nvPr>
            <p:ph type="sldNum" sz="quarter" idx="10"/>
          </p:nvPr>
        </p:nvSpPr>
        <p:spPr/>
        <p:txBody>
          <a:bodyPr/>
          <a:lstStyle/>
          <a:p>
            <a:fld id="{C1E2BC98-6EA0-4EE7-A97F-558F26662BCA}" type="slidenum">
              <a:rPr lang="en-US" smtClean="0"/>
              <a:t>54</a:t>
            </a:fld>
            <a:endParaRPr lang="en-US"/>
          </a:p>
        </p:txBody>
      </p:sp>
    </p:spTree>
    <p:extLst>
      <p:ext uri="{BB962C8B-B14F-4D97-AF65-F5344CB8AC3E}">
        <p14:creationId xmlns:p14="http://schemas.microsoft.com/office/powerpoint/2010/main" val="891445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a:t>
            </a:r>
            <a:r>
              <a:rPr lang="en-US" baseline="0" dirty="0"/>
              <a:t> with Pros/Cons Organizer</a:t>
            </a:r>
          </a:p>
          <a:p>
            <a:r>
              <a:rPr lang="en-US" dirty="0"/>
              <a:t>https://www.youtube.com/watch?v=Zf4D5SBjHBk&amp;t=9s</a:t>
            </a:r>
          </a:p>
        </p:txBody>
      </p:sp>
      <p:sp>
        <p:nvSpPr>
          <p:cNvPr id="4" name="Slide Number Placeholder 3"/>
          <p:cNvSpPr>
            <a:spLocks noGrp="1"/>
          </p:cNvSpPr>
          <p:nvPr>
            <p:ph type="sldNum" sz="quarter" idx="10"/>
          </p:nvPr>
        </p:nvSpPr>
        <p:spPr/>
        <p:txBody>
          <a:bodyPr/>
          <a:lstStyle/>
          <a:p>
            <a:fld id="{C1E2BC98-6EA0-4EE7-A97F-558F26662BCA}" type="slidenum">
              <a:rPr lang="en-US" smtClean="0"/>
              <a:t>55</a:t>
            </a:fld>
            <a:endParaRPr lang="en-US"/>
          </a:p>
        </p:txBody>
      </p:sp>
    </p:spTree>
    <p:extLst>
      <p:ext uri="{BB962C8B-B14F-4D97-AF65-F5344CB8AC3E}">
        <p14:creationId xmlns:p14="http://schemas.microsoft.com/office/powerpoint/2010/main" val="3220106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p:txBody>
      </p:sp>
      <p:sp>
        <p:nvSpPr>
          <p:cNvPr id="4" name="Slide Number Placeholder 3"/>
          <p:cNvSpPr>
            <a:spLocks noGrp="1"/>
          </p:cNvSpPr>
          <p:nvPr>
            <p:ph type="sldNum" sz="quarter" idx="10"/>
          </p:nvPr>
        </p:nvSpPr>
        <p:spPr/>
        <p:txBody>
          <a:bodyPr/>
          <a:lstStyle/>
          <a:p>
            <a:fld id="{C1E2BC98-6EA0-4EE7-A97F-558F26662BCA}" type="slidenum">
              <a:rPr lang="en-US" smtClean="0"/>
              <a:t>5</a:t>
            </a:fld>
            <a:endParaRPr lang="en-US"/>
          </a:p>
        </p:txBody>
      </p:sp>
    </p:spTree>
    <p:extLst>
      <p:ext uri="{BB962C8B-B14F-4D97-AF65-F5344CB8AC3E}">
        <p14:creationId xmlns:p14="http://schemas.microsoft.com/office/powerpoint/2010/main" val="509862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A</a:t>
            </a:r>
            <a:r>
              <a:rPr lang="en-US" b="0" baseline="0" dirty="0"/>
              <a:t> handout with more information about claims is available at </a:t>
            </a:r>
            <a:r>
              <a:rPr lang="en-US" sz="1200" b="0" kern="1200" dirty="0">
                <a:solidFill>
                  <a:schemeClr val="tx1"/>
                </a:solidFill>
                <a:effectLst/>
                <a:latin typeface="+mn-lt"/>
                <a:ea typeface="+mn-ea"/>
                <a:cs typeface="+mn-cs"/>
              </a:rPr>
              <a:t> the Purdue University Online Writing Lab (OWL)</a:t>
            </a:r>
          </a:p>
          <a:p>
            <a:r>
              <a:rPr lang="en-US" sz="1200" b="0" kern="1200" dirty="0">
                <a:solidFill>
                  <a:schemeClr val="tx1"/>
                </a:solidFill>
                <a:effectLst/>
                <a:latin typeface="+mn-lt"/>
                <a:ea typeface="+mn-ea"/>
                <a:cs typeface="+mn-cs"/>
              </a:rPr>
              <a:t> </a:t>
            </a:r>
            <a:r>
              <a:rPr lang="en-US" sz="1200" b="0" u="sng" kern="1200" dirty="0">
                <a:solidFill>
                  <a:schemeClr val="tx1"/>
                </a:solidFill>
                <a:effectLst/>
                <a:latin typeface="+mn-lt"/>
                <a:ea typeface="+mn-ea"/>
                <a:cs typeface="+mn-cs"/>
                <a:hlinkClick r:id="rId3"/>
              </a:rPr>
              <a:t>https://owl.english.purdue.edu/owl/resource/588/01/</a:t>
            </a:r>
            <a:r>
              <a:rPr lang="en-US" sz="1200" b="0" u="sng" kern="1200" dirty="0">
                <a:solidFill>
                  <a:schemeClr val="tx1"/>
                </a:solidFill>
                <a:effectLst/>
                <a:latin typeface="+mn-lt"/>
                <a:ea typeface="+mn-ea"/>
                <a:cs typeface="+mn-cs"/>
              </a:rPr>
              <a:t>.</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998E27-164E-4756-B573-5C04B6EB88E0}" type="slidenum">
              <a:rPr lang="en-US" smtClean="0"/>
              <a:t>56</a:t>
            </a:fld>
            <a:endParaRPr lang="en-US"/>
          </a:p>
        </p:txBody>
      </p:sp>
    </p:spTree>
    <p:extLst>
      <p:ext uri="{BB962C8B-B14F-4D97-AF65-F5344CB8AC3E}">
        <p14:creationId xmlns:p14="http://schemas.microsoft.com/office/powerpoint/2010/main" val="21652876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These are not the only types of claims, but are ones that seem to be the easiest for students to work with.   Others include cause-effect (writer tries to prove a relationship,</a:t>
            </a:r>
            <a:r>
              <a:rPr lang="en-US" baseline="0" dirty="0"/>
              <a:t> a</a:t>
            </a:r>
            <a:r>
              <a:rPr lang="en-US" dirty="0"/>
              <a:t>nswering questions such as “What caused X?  What are the effects?)</a:t>
            </a:r>
            <a:r>
              <a:rPr lang="en-US" baseline="0" dirty="0"/>
              <a:t> and definition (“What is X?  How should we define it?).  Problem-Solution is essentially the same as an argument of policy.</a:t>
            </a:r>
            <a:endParaRPr lang="en-US" dirty="0"/>
          </a:p>
        </p:txBody>
      </p:sp>
      <p:sp>
        <p:nvSpPr>
          <p:cNvPr id="4" name="Slide Number Placeholder 3"/>
          <p:cNvSpPr>
            <a:spLocks noGrp="1"/>
          </p:cNvSpPr>
          <p:nvPr>
            <p:ph type="sldNum" sz="quarter" idx="10"/>
          </p:nvPr>
        </p:nvSpPr>
        <p:spPr/>
        <p:txBody>
          <a:bodyPr/>
          <a:lstStyle/>
          <a:p>
            <a:fld id="{09998E27-164E-4756-B573-5C04B6EB88E0}" type="slidenum">
              <a:rPr lang="en-US" smtClean="0"/>
              <a:t>58</a:t>
            </a:fld>
            <a:endParaRPr lang="en-US"/>
          </a:p>
        </p:txBody>
      </p:sp>
    </p:spTree>
    <p:extLst>
      <p:ext uri="{BB962C8B-B14F-4D97-AF65-F5344CB8AC3E}">
        <p14:creationId xmlns:p14="http://schemas.microsoft.com/office/powerpoint/2010/main" val="868291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9" name="Shape 8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a:spcBef>
                <a:spcPts val="0"/>
              </a:spcBef>
              <a:buNone/>
            </a:pPr>
            <a:endParaRPr sz="1800" b="0" i="0" u="none" strike="noStrike" cap="none" baseline="0"/>
          </a:p>
        </p:txBody>
      </p:sp>
      <p:sp>
        <p:nvSpPr>
          <p:cNvPr id="90" name="Shape 9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extLst>
      <p:ext uri="{BB962C8B-B14F-4D97-AF65-F5344CB8AC3E}">
        <p14:creationId xmlns:p14="http://schemas.microsoft.com/office/powerpoint/2010/main" val="14879207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99" name="Shape 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963516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140" name="Shape 1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743960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176" name="Shape 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502480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185" name="Shape 1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684449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193" name="Shape 1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330701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01" name="Shape 2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549508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7653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a:t>
            </a:r>
          </a:p>
          <a:p>
            <a:endParaRPr lang="en-US" dirty="0"/>
          </a:p>
          <a:p>
            <a:r>
              <a:rPr lang="en-US" dirty="0"/>
              <a:t>Give a broad </a:t>
            </a:r>
            <a:r>
              <a:rPr lang="en-US" baseline="0" dirty="0"/>
              <a:t>stroke of the day. </a:t>
            </a:r>
          </a:p>
          <a:p>
            <a:endParaRPr lang="en-US" baseline="0" dirty="0"/>
          </a:p>
          <a:p>
            <a:r>
              <a:rPr lang="en-US" baseline="0" dirty="0"/>
              <a:t>Logistics, stop and ask us questions at any time, set up of the day. Talk about availability of resources. </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6</a:t>
            </a:fld>
            <a:endParaRPr lang="en-US"/>
          </a:p>
        </p:txBody>
      </p:sp>
    </p:spTree>
    <p:extLst>
      <p:ext uri="{BB962C8B-B14F-4D97-AF65-F5344CB8AC3E}">
        <p14:creationId xmlns:p14="http://schemas.microsoft.com/office/powerpoint/2010/main" val="3865307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17" name="Shape 2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47147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25" name="Shape 2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607613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34" name="Shape 2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061448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42" name="Shape 2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559115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51" name="Shape 2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183711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400550"/>
            <a:ext cx="5486399" cy="3600450"/>
          </a:xfrm>
          <a:prstGeom prst="rect">
            <a:avLst/>
          </a:prstGeom>
        </p:spPr>
        <p:txBody>
          <a:bodyPr lIns="91425" tIns="91425" rIns="91425" bIns="91425" anchor="ctr" anchorCtr="0">
            <a:noAutofit/>
          </a:bodyPr>
          <a:lstStyle/>
          <a:p>
            <a:pPr>
              <a:spcBef>
                <a:spcPts val="0"/>
              </a:spcBef>
              <a:buNone/>
            </a:pPr>
            <a:endParaRPr/>
          </a:p>
        </p:txBody>
      </p:sp>
      <p:sp>
        <p:nvSpPr>
          <p:cNvPr id="258" name="Shape 2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645526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p:spPr>
        <p:txBody>
          <a:bodyPr/>
          <a:lstStyle/>
          <a:p>
            <a:r>
              <a:rPr lang="en-US" altLang="en-US">
                <a:latin typeface="Arial" panose="020B0604020202020204" pitchFamily="34" charset="0"/>
                <a:cs typeface="Arial" panose="020B0604020202020204" pitchFamily="34" charset="0"/>
              </a:rPr>
              <a:t>Share resources and let participants practice writing text dependent questions for a text they plan to use in their module</a:t>
            </a:r>
          </a:p>
        </p:txBody>
      </p:sp>
      <p:sp>
        <p:nvSpPr>
          <p:cNvPr id="25600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C4BABE-F68C-4FA1-8FBF-59CB0571C921}" type="slidenum">
              <a:rPr lang="en-US" altLang="en-US"/>
              <a:pPr/>
              <a:t>77</a:t>
            </a:fld>
            <a:endParaRPr lang="en-US" altLang="en-US"/>
          </a:p>
        </p:txBody>
      </p:sp>
    </p:spTree>
    <p:extLst>
      <p:ext uri="{BB962C8B-B14F-4D97-AF65-F5344CB8AC3E}">
        <p14:creationId xmlns:p14="http://schemas.microsoft.com/office/powerpoint/2010/main" val="18241945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Segoe" charset="0"/>
                <a:cs typeface="Arial" panose="020B0604020202020204" pitchFamily="34" charset="0"/>
              </a:rPr>
              <a:t>Take notes throughout</a:t>
            </a:r>
          </a:p>
        </p:txBody>
      </p:sp>
      <p:sp>
        <p:nvSpPr>
          <p:cNvPr id="2590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27075" indent="-279400">
              <a:spcBef>
                <a:spcPct val="30000"/>
              </a:spcBef>
              <a:defRPr sz="1200">
                <a:solidFill>
                  <a:schemeClr val="tx1"/>
                </a:solidFill>
                <a:latin typeface="Arial" panose="020B0604020202020204" pitchFamily="34" charset="0"/>
                <a:cs typeface="Arial" panose="020B0604020202020204" pitchFamily="34" charset="0"/>
              </a:defRPr>
            </a:lvl2pPr>
            <a:lvl3pPr marL="1119188" indent="-223838">
              <a:spcBef>
                <a:spcPct val="30000"/>
              </a:spcBef>
              <a:defRPr sz="1200">
                <a:solidFill>
                  <a:schemeClr val="tx1"/>
                </a:solidFill>
                <a:latin typeface="Arial" panose="020B0604020202020204" pitchFamily="34" charset="0"/>
                <a:cs typeface="Arial" panose="020B0604020202020204" pitchFamily="34" charset="0"/>
              </a:defRPr>
            </a:lvl3pPr>
            <a:lvl4pPr marL="1566863" indent="-223838">
              <a:spcBef>
                <a:spcPct val="30000"/>
              </a:spcBef>
              <a:defRPr sz="1200">
                <a:solidFill>
                  <a:schemeClr val="tx1"/>
                </a:solidFill>
                <a:latin typeface="Arial" panose="020B0604020202020204" pitchFamily="34" charset="0"/>
                <a:cs typeface="Arial" panose="020B0604020202020204" pitchFamily="34" charset="0"/>
              </a:defRPr>
            </a:lvl4pPr>
            <a:lvl5pPr marL="2014538" indent="-223838">
              <a:spcBef>
                <a:spcPct val="30000"/>
              </a:spcBef>
              <a:defRPr sz="1200">
                <a:solidFill>
                  <a:schemeClr val="tx1"/>
                </a:solidFill>
                <a:latin typeface="Arial" panose="020B0604020202020204" pitchFamily="34" charset="0"/>
                <a:cs typeface="Arial" panose="020B0604020202020204" pitchFamily="34" charset="0"/>
              </a:defRPr>
            </a:lvl5pPr>
            <a:lvl6pPr marL="2471738"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28938"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86138"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43338"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B5DF3CA-D48C-4A43-8FAB-3415C22B4215}" type="slidenum">
              <a:rPr lang="en-US" altLang="en-US" sz="900">
                <a:ea typeface="ＭＳ Ｐゴシック" panose="020B0600070205080204" pitchFamily="34" charset="-128"/>
              </a:rPr>
              <a:pPr>
                <a:spcBef>
                  <a:spcPct val="0"/>
                </a:spcBef>
              </a:pPr>
              <a:t>79</a:t>
            </a:fld>
            <a:endParaRPr lang="en-US" altLang="en-US" sz="900">
              <a:ea typeface="ＭＳ Ｐゴシック" panose="020B0600070205080204" pitchFamily="34" charset="-128"/>
            </a:endParaRPr>
          </a:p>
        </p:txBody>
      </p:sp>
      <p:sp>
        <p:nvSpPr>
          <p:cNvPr id="259077" name="Footer Placeholder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27075" indent="-279400">
              <a:spcBef>
                <a:spcPct val="30000"/>
              </a:spcBef>
              <a:defRPr sz="1200">
                <a:solidFill>
                  <a:schemeClr val="tx1"/>
                </a:solidFill>
                <a:latin typeface="Arial" panose="020B0604020202020204" pitchFamily="34" charset="0"/>
                <a:cs typeface="Arial" panose="020B0604020202020204" pitchFamily="34" charset="0"/>
              </a:defRPr>
            </a:lvl2pPr>
            <a:lvl3pPr marL="1119188" indent="-223838">
              <a:spcBef>
                <a:spcPct val="30000"/>
              </a:spcBef>
              <a:defRPr sz="1200">
                <a:solidFill>
                  <a:schemeClr val="tx1"/>
                </a:solidFill>
                <a:latin typeface="Arial" panose="020B0604020202020204" pitchFamily="34" charset="0"/>
                <a:cs typeface="Arial" panose="020B0604020202020204" pitchFamily="34" charset="0"/>
              </a:defRPr>
            </a:lvl3pPr>
            <a:lvl4pPr marL="1566863" indent="-223838">
              <a:spcBef>
                <a:spcPct val="30000"/>
              </a:spcBef>
              <a:defRPr sz="1200">
                <a:solidFill>
                  <a:schemeClr val="tx1"/>
                </a:solidFill>
                <a:latin typeface="Arial" panose="020B0604020202020204" pitchFamily="34" charset="0"/>
                <a:cs typeface="Arial" panose="020B0604020202020204" pitchFamily="34" charset="0"/>
              </a:defRPr>
            </a:lvl4pPr>
            <a:lvl5pPr marL="2014538" indent="-223838">
              <a:spcBef>
                <a:spcPct val="30000"/>
              </a:spcBef>
              <a:defRPr sz="1200">
                <a:solidFill>
                  <a:schemeClr val="tx1"/>
                </a:solidFill>
                <a:latin typeface="Arial" panose="020B0604020202020204" pitchFamily="34" charset="0"/>
                <a:cs typeface="Arial" panose="020B0604020202020204" pitchFamily="34" charset="0"/>
              </a:defRPr>
            </a:lvl5pPr>
            <a:lvl6pPr marL="2471738"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28938"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86138"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43338"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r>
              <a:rPr lang="en-US" altLang="en-US" sz="900">
                <a:ea typeface="ＭＳ Ｐゴシック" panose="020B0600070205080204" pitchFamily="34" charset="-128"/>
              </a:rPr>
              <a:t>© 2009 Bill &amp; Melinda Gates Foundation</a:t>
            </a:r>
          </a:p>
        </p:txBody>
      </p:sp>
    </p:spTree>
    <p:extLst>
      <p:ext uri="{BB962C8B-B14F-4D97-AF65-F5344CB8AC3E}">
        <p14:creationId xmlns:p14="http://schemas.microsoft.com/office/powerpoint/2010/main" val="30116620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83</a:t>
            </a:fld>
            <a:endParaRPr lang="en-US"/>
          </a:p>
        </p:txBody>
      </p:sp>
    </p:spTree>
    <p:extLst>
      <p:ext uri="{BB962C8B-B14F-4D97-AF65-F5344CB8AC3E}">
        <p14:creationId xmlns:p14="http://schemas.microsoft.com/office/powerpoint/2010/main" val="3378937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minutes</a:t>
            </a:r>
          </a:p>
          <a:p>
            <a:endParaRPr lang="en-US" dirty="0"/>
          </a:p>
          <a:p>
            <a:r>
              <a:rPr lang="en-US" dirty="0"/>
              <a:t>Intro about the modes we will look at individuals and tie all 3 together, which is essential.</a:t>
            </a:r>
          </a:p>
        </p:txBody>
      </p:sp>
      <p:sp>
        <p:nvSpPr>
          <p:cNvPr id="4" name="Slide Number Placeholder 3"/>
          <p:cNvSpPr>
            <a:spLocks noGrp="1"/>
          </p:cNvSpPr>
          <p:nvPr>
            <p:ph type="sldNum" sz="quarter" idx="10"/>
          </p:nvPr>
        </p:nvSpPr>
        <p:spPr/>
        <p:txBody>
          <a:bodyPr/>
          <a:lstStyle/>
          <a:p>
            <a:fld id="{C1E2BC98-6EA0-4EE7-A97F-558F26662BCA}" type="slidenum">
              <a:rPr lang="en-US" smtClean="0"/>
              <a:t>7</a:t>
            </a:fld>
            <a:endParaRPr lang="en-US"/>
          </a:p>
        </p:txBody>
      </p:sp>
    </p:spTree>
    <p:extLst>
      <p:ext uri="{BB962C8B-B14F-4D97-AF65-F5344CB8AC3E}">
        <p14:creationId xmlns:p14="http://schemas.microsoft.com/office/powerpoint/2010/main" val="3988869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3:30 minutes video + 5 minutes explanation &amp; writing +</a:t>
            </a:r>
            <a:r>
              <a:rPr lang="en-US" baseline="0" dirty="0"/>
              <a:t> 3 minutes discussion = </a:t>
            </a:r>
            <a:r>
              <a:rPr lang="en-US" dirty="0"/>
              <a:t>11:30 minutes (take out discussion) = 8:30</a:t>
            </a:r>
          </a:p>
          <a:p>
            <a:endParaRPr lang="en-US" dirty="0"/>
          </a:p>
          <a:p>
            <a:r>
              <a:rPr lang="en-US" dirty="0"/>
              <a:t>Triad</a:t>
            </a:r>
            <a:r>
              <a:rPr lang="en-US" baseline="0" dirty="0"/>
              <a:t> Thinking </a:t>
            </a:r>
            <a:r>
              <a:rPr lang="mr-IN" baseline="0" dirty="0"/>
              <a:t>–</a:t>
            </a:r>
            <a:r>
              <a:rPr lang="en-US" baseline="0" dirty="0"/>
              <a:t> just let them watch the video with little prompting. Then when finished, ask them to write a summary statement on one leg of their </a:t>
            </a:r>
            <a:r>
              <a:rPr lang="en-US" b="1" baseline="0" dirty="0">
                <a:solidFill>
                  <a:srgbClr val="FF0000"/>
                </a:solidFill>
              </a:rPr>
              <a:t>TRIANGLE</a:t>
            </a:r>
            <a:r>
              <a:rPr lang="en-US" baseline="0" dirty="0"/>
              <a:t>. Talk with a thought partner about the video. May share whole group. </a:t>
            </a:r>
          </a:p>
          <a:p>
            <a:endParaRPr lang="en-US" baseline="0" dirty="0"/>
          </a:p>
          <a:p>
            <a:r>
              <a:rPr lang="en-US" baseline="0" dirty="0"/>
              <a:t>Pull up the video on YouTube before the meeting just in case this doesn’t play automatically during the meeting. </a:t>
            </a:r>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8</a:t>
            </a:fld>
            <a:endParaRPr lang="en-US"/>
          </a:p>
        </p:txBody>
      </p:sp>
    </p:spTree>
    <p:extLst>
      <p:ext uri="{BB962C8B-B14F-4D97-AF65-F5344CB8AC3E}">
        <p14:creationId xmlns:p14="http://schemas.microsoft.com/office/powerpoint/2010/main" val="3093378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4 images</a:t>
            </a:r>
            <a:r>
              <a:rPr lang="en-US" baseline="0" dirty="0"/>
              <a:t> x 1 = 4 minutes + discussion with partners 4 minutes, captioning pic 2 minutes, whole group discussion 5 minutes = 15 minutes</a:t>
            </a:r>
          </a:p>
          <a:p>
            <a:endParaRPr lang="en-US" dirty="0"/>
          </a:p>
          <a:p>
            <a:r>
              <a:rPr lang="en-US" dirty="0"/>
              <a:t>Show images on the screen and closely read from there. </a:t>
            </a:r>
          </a:p>
          <a:p>
            <a:endParaRPr lang="en-US" dirty="0"/>
          </a:p>
          <a:p>
            <a:r>
              <a:rPr lang="en-US" dirty="0"/>
              <a:t>An alternative way to use</a:t>
            </a:r>
            <a:r>
              <a:rPr lang="en-US" baseline="0" dirty="0"/>
              <a:t> the pictures would be: </a:t>
            </a:r>
            <a:r>
              <a:rPr lang="en-US" dirty="0"/>
              <a:t>All 4 photos will be taped to a piece of chart paper with the 4 facing N,E,S,W. Participants will have 2 minutes with each photo, rotating around the table. Talk in pairs or larger groups and then with the whole group. As a group, pick a pic to caption. Share with the whole group.</a:t>
            </a:r>
          </a:p>
          <a:p>
            <a:endParaRPr lang="en-US" dirty="0"/>
          </a:p>
          <a:p>
            <a:r>
              <a:rPr lang="en-US" dirty="0"/>
              <a:t>Talk about the advantages of letting students work in smaller groups first as a way to gain confidence and so everyone is heard.</a:t>
            </a:r>
          </a:p>
        </p:txBody>
      </p:sp>
      <p:sp>
        <p:nvSpPr>
          <p:cNvPr id="4" name="Slide Number Placeholder 3"/>
          <p:cNvSpPr>
            <a:spLocks noGrp="1"/>
          </p:cNvSpPr>
          <p:nvPr>
            <p:ph type="sldNum" sz="quarter" idx="10"/>
          </p:nvPr>
        </p:nvSpPr>
        <p:spPr/>
        <p:txBody>
          <a:bodyPr/>
          <a:lstStyle/>
          <a:p>
            <a:fld id="{C1E2BC98-6EA0-4EE7-A97F-558F26662BCA}" type="slidenum">
              <a:rPr lang="en-US" smtClean="0"/>
              <a:t>9</a:t>
            </a:fld>
            <a:endParaRPr lang="en-US"/>
          </a:p>
        </p:txBody>
      </p:sp>
    </p:spTree>
    <p:extLst>
      <p:ext uri="{BB962C8B-B14F-4D97-AF65-F5344CB8AC3E}">
        <p14:creationId xmlns:p14="http://schemas.microsoft.com/office/powerpoint/2010/main" val="50154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4469" y="1477104"/>
            <a:ext cx="8664694" cy="1646302"/>
          </a:xfrm>
        </p:spPr>
        <p:txBody>
          <a:bodyPr anchor="b">
            <a:noAutofit/>
          </a:bodyPr>
          <a:lstStyle>
            <a:lvl1pPr algn="l">
              <a:defRPr sz="5400">
                <a:solidFill>
                  <a:schemeClr val="bg2">
                    <a:lumMod val="25000"/>
                  </a:schemeClr>
                </a:solidFill>
              </a:defRPr>
            </a:lvl1pPr>
          </a:lstStyle>
          <a:p>
            <a:r>
              <a:rPr lang="en-US" dirty="0"/>
              <a:t>Click to edit Master title style</a:t>
            </a:r>
          </a:p>
        </p:txBody>
      </p:sp>
      <p:sp>
        <p:nvSpPr>
          <p:cNvPr id="3" name="Subtitle 2"/>
          <p:cNvSpPr>
            <a:spLocks noGrp="1"/>
          </p:cNvSpPr>
          <p:nvPr>
            <p:ph type="subTitle" idx="1"/>
          </p:nvPr>
        </p:nvSpPr>
        <p:spPr>
          <a:xfrm>
            <a:off x="1285102" y="3346212"/>
            <a:ext cx="8298206" cy="1096899"/>
          </a:xfrm>
        </p:spPr>
        <p:txBody>
          <a:bodyPr anchor="t">
            <a:normAutofit/>
          </a:bodyPr>
          <a:lstStyle>
            <a:lvl1pPr marL="0" indent="0" algn="r">
              <a:buNone/>
              <a:defRPr sz="28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3600" dirty="0">
                <a:solidFill>
                  <a:schemeClr val="tx1"/>
                </a:solidFill>
              </a:rPr>
              <a:t>Click to edit Master subtitle style</a:t>
            </a:r>
          </a:p>
        </p:txBody>
      </p:sp>
      <p:grpSp>
        <p:nvGrpSpPr>
          <p:cNvPr id="28" name="Group 27"/>
          <p:cNvGrpSpPr/>
          <p:nvPr userDrawn="1"/>
        </p:nvGrpSpPr>
        <p:grpSpPr>
          <a:xfrm>
            <a:off x="0" y="0"/>
            <a:ext cx="12192000" cy="6866467"/>
            <a:chOff x="0" y="-8467"/>
            <a:chExt cx="12192000" cy="6866467"/>
          </a:xfrm>
        </p:grpSpPr>
        <p:cxnSp>
          <p:nvCxnSpPr>
            <p:cNvPr id="29" name="Straight Connector 28"/>
            <p:cNvCxnSpPr/>
            <p:nvPr/>
          </p:nvCxnSpPr>
          <p:spPr>
            <a:xfrm>
              <a:off x="9169166" y="-8467"/>
              <a:ext cx="1783321" cy="685648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8475260" y="3681413"/>
              <a:ext cx="3713565" cy="316660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p:cNvSpPr/>
            <p:nvPr/>
          </p:nvSpPr>
          <p:spPr>
            <a:xfrm>
              <a:off x="9190612" y="-8467"/>
              <a:ext cx="299821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tx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p:cNvSpPr/>
            <p:nvPr/>
          </p:nvSpPr>
          <p:spPr>
            <a:xfrm>
              <a:off x="0" y="4013200"/>
              <a:ext cx="448733" cy="2844800"/>
            </a:xfrm>
            <a:prstGeom prst="triangle">
              <a:avLst>
                <a:gd name="adj" fmla="val 0"/>
              </a:avLst>
            </a:prstGeom>
            <a:solidFill>
              <a:schemeClr val="bg2">
                <a:lumMod val="2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2" name="Picture 4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7105" y="0"/>
            <a:ext cx="2377440" cy="2377438"/>
          </a:xfrm>
          <a:prstGeom prst="rect">
            <a:avLst/>
          </a:prstGeom>
        </p:spPr>
      </p:pic>
      <p:sp>
        <p:nvSpPr>
          <p:cNvPr id="54" name="Isosceles Triangle 53"/>
          <p:cNvSpPr/>
          <p:nvPr userDrawn="1"/>
        </p:nvSpPr>
        <p:spPr>
          <a:xfrm flipV="1">
            <a:off x="1" y="-2"/>
            <a:ext cx="1177627" cy="5336275"/>
          </a:xfrm>
          <a:prstGeom prst="triangle">
            <a:avLst>
              <a:gd name="adj" fmla="val 0"/>
            </a:avLst>
          </a:prstGeom>
          <a:solidFill>
            <a:srgbClr val="6F81AC">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4" name="Date Placeholder 3"/>
          <p:cNvSpPr>
            <a:spLocks noGrp="1"/>
          </p:cNvSpPr>
          <p:nvPr>
            <p:ph type="dt" sz="half" idx="10"/>
          </p:nvPr>
        </p:nvSpPr>
        <p:spPr>
          <a:xfrm>
            <a:off x="10650823" y="6289723"/>
            <a:ext cx="1416021" cy="387824"/>
          </a:xfrm>
          <a:prstGeom prst="rect">
            <a:avLst/>
          </a:prstGeom>
        </p:spPr>
        <p:txBody>
          <a:bodyPr/>
          <a:lstStyle>
            <a:lvl1pPr algn="r">
              <a:defRPr sz="1600">
                <a:solidFill>
                  <a:schemeClr val="bg1"/>
                </a:solidFill>
              </a:defRPr>
            </a:lvl1pPr>
          </a:lstStyle>
          <a:p>
            <a:endParaRPr lang="en-US" dirty="0"/>
          </a:p>
        </p:txBody>
      </p:sp>
    </p:spTree>
    <p:extLst>
      <p:ext uri="{BB962C8B-B14F-4D97-AF65-F5344CB8AC3E}">
        <p14:creationId xmlns:p14="http://schemas.microsoft.com/office/powerpoint/2010/main" val="317882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1692806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7475" y="514924"/>
            <a:ext cx="5766527" cy="6022354"/>
          </a:xfrm>
        </p:spPr>
        <p:txBody>
          <a:bodyPr>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p:txBody>
          <a:bodyPr/>
          <a:lstStyle/>
          <a:p>
            <a:fld id="{91BD7323-49BF-4C97-8773-5EC64C492009}" type="slidenum">
              <a:rPr lang="en-US" smtClean="0"/>
              <a:t>‹#›</a:t>
            </a:fld>
            <a:endParaRPr lang="en-US"/>
          </a:p>
        </p:txBody>
      </p:sp>
      <p:sp>
        <p:nvSpPr>
          <p:cNvPr id="4" name="Picture Placeholder 3"/>
          <p:cNvSpPr>
            <a:spLocks noGrp="1"/>
          </p:cNvSpPr>
          <p:nvPr>
            <p:ph type="pic" sz="quarter" idx="13"/>
          </p:nvPr>
        </p:nvSpPr>
        <p:spPr>
          <a:xfrm>
            <a:off x="573088" y="2629957"/>
            <a:ext cx="2525712" cy="1792288"/>
          </a:xfrm>
        </p:spPr>
        <p:txBody>
          <a:bodyPr/>
          <a:lstStyle/>
          <a:p>
            <a:endParaRPr lang="en-US"/>
          </a:p>
        </p:txBody>
      </p:sp>
      <p:sp>
        <p:nvSpPr>
          <p:cNvPr id="6" name="Picture Placeholder 3"/>
          <p:cNvSpPr>
            <a:spLocks noGrp="1"/>
          </p:cNvSpPr>
          <p:nvPr>
            <p:ph type="pic" sz="quarter" idx="14"/>
          </p:nvPr>
        </p:nvSpPr>
        <p:spPr>
          <a:xfrm>
            <a:off x="573088" y="514924"/>
            <a:ext cx="2525712" cy="1792288"/>
          </a:xfrm>
        </p:spPr>
        <p:txBody>
          <a:bodyPr/>
          <a:lstStyle/>
          <a:p>
            <a:endParaRPr lang="en-US"/>
          </a:p>
        </p:txBody>
      </p:sp>
      <p:sp>
        <p:nvSpPr>
          <p:cNvPr id="8" name="Picture Placeholder 3"/>
          <p:cNvSpPr>
            <a:spLocks noGrp="1"/>
          </p:cNvSpPr>
          <p:nvPr>
            <p:ph type="pic" sz="quarter" idx="15"/>
          </p:nvPr>
        </p:nvSpPr>
        <p:spPr>
          <a:xfrm>
            <a:off x="573088" y="4744990"/>
            <a:ext cx="2525712" cy="1792288"/>
          </a:xfrm>
        </p:spPr>
        <p:txBody>
          <a:bodyPr/>
          <a:lstStyle/>
          <a:p>
            <a:endParaRPr lang="en-US"/>
          </a:p>
        </p:txBody>
      </p:sp>
    </p:spTree>
    <p:extLst>
      <p:ext uri="{BB962C8B-B14F-4D97-AF65-F5344CB8AC3E}">
        <p14:creationId xmlns:p14="http://schemas.microsoft.com/office/powerpoint/2010/main" val="1222949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77334" y="395785"/>
            <a:ext cx="8596668" cy="6059605"/>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4086964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91BD7323-49BF-4C97-8773-5EC64C492009}"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90475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348133" cy="3022600"/>
          </a:xfrm>
        </p:spPr>
        <p:txBody>
          <a:bodyPr anchor="ctr">
            <a:normAutofit/>
          </a:bodyPr>
          <a:lstStyle>
            <a:lvl1pPr algn="l">
              <a:defRPr sz="4400" b="0" i="1" cap="none"/>
            </a:lvl1pPr>
          </a:lstStyle>
          <a:p>
            <a:r>
              <a:rPr lang="en-US" dirty="0"/>
              <a:t>Click to edit Master title style</a:t>
            </a:r>
          </a:p>
        </p:txBody>
      </p:sp>
      <p:sp>
        <p:nvSpPr>
          <p:cNvPr id="23" name="Text Placeholder 9"/>
          <p:cNvSpPr>
            <a:spLocks noGrp="1"/>
          </p:cNvSpPr>
          <p:nvPr>
            <p:ph type="body" sz="quarter" idx="13"/>
          </p:nvPr>
        </p:nvSpPr>
        <p:spPr>
          <a:xfrm>
            <a:off x="601142" y="3903134"/>
            <a:ext cx="8596669" cy="514248"/>
          </a:xfrm>
        </p:spPr>
        <p:txBody>
          <a:bodyPr anchor="b">
            <a:noAutofit/>
          </a:bodyPr>
          <a:lstStyle>
            <a:lvl1pPr marL="0" indent="0" algn="r">
              <a:buFontTx/>
              <a:buNone/>
              <a:defRPr sz="32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20476" cy="1513914"/>
          </a:xfrm>
        </p:spPr>
        <p:txBody>
          <a:bodyPr anchor="t">
            <a:normAutofit/>
          </a:bodyPr>
          <a:lstStyle>
            <a:lvl1pPr marL="0" indent="0" algn="r">
              <a:buNone/>
              <a:defRPr sz="24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7" name="Slide Number Placeholder 6"/>
          <p:cNvSpPr>
            <a:spLocks noGrp="1"/>
          </p:cNvSpPr>
          <p:nvPr>
            <p:ph type="sldNum" sz="quarter" idx="14"/>
          </p:nvPr>
        </p:nvSpPr>
        <p:spPr/>
        <p:txBody>
          <a:body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1135099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2280414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1185223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11016766" y="6309650"/>
            <a:ext cx="683339" cy="365125"/>
          </a:xfrm>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3563773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KDE Custom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016766" y="6309650"/>
            <a:ext cx="683339" cy="365125"/>
          </a:xfrm>
          <a:prstGeom prst="rect">
            <a:avLst/>
          </a:prstGeom>
        </p:spPr>
        <p:txBody>
          <a:bodyPr/>
          <a:lstStyle>
            <a:lvl1pPr algn="r">
              <a:defRPr>
                <a:solidFill>
                  <a:schemeClr val="bg1"/>
                </a:solidFill>
              </a:defRPr>
            </a:lvl1p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1525281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DE Custom Layout">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44343" y="-550863"/>
            <a:ext cx="7232650" cy="795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10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endParaRPr lang="en-US" dirty="0"/>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3592527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1607963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1622694"/>
            <a:ext cx="8596668" cy="1826581"/>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3722230"/>
            <a:ext cx="8596668" cy="860400"/>
          </a:xfrm>
        </p:spPr>
        <p:txBody>
          <a:bodyPr anchor="t">
            <a:normAutofit/>
          </a:bodyPr>
          <a:lstStyle>
            <a:lvl1pPr marL="0" indent="0" algn="l">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171323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dirty="0"/>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31010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633" y="311380"/>
            <a:ext cx="8944503" cy="1320800"/>
          </a:xfrm>
        </p:spPr>
        <p:txBody>
          <a:body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91BD7323-49BF-4C97-8773-5EC64C492009}" type="slidenum">
              <a:rPr lang="en-US" smtClean="0"/>
              <a:t>‹#›</a:t>
            </a:fld>
            <a:endParaRPr lang="en-US"/>
          </a:p>
        </p:txBody>
      </p:sp>
      <p:sp>
        <p:nvSpPr>
          <p:cNvPr id="6" name="Text Placeholder 5"/>
          <p:cNvSpPr>
            <a:spLocks noGrp="1"/>
          </p:cNvSpPr>
          <p:nvPr>
            <p:ph type="body" sz="quarter" idx="13"/>
          </p:nvPr>
        </p:nvSpPr>
        <p:spPr>
          <a:xfrm>
            <a:off x="581633" y="1801625"/>
            <a:ext cx="4297680" cy="4694708"/>
          </a:xfrm>
        </p:spPr>
        <p:txBody>
          <a:bodyPr/>
          <a:lstStyle>
            <a:lvl5pPr marL="2057400" indent="-228600">
              <a:buFont typeface="Franklin Gothic Medium" panose="020B06030201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4"/>
          </p:nvPr>
        </p:nvSpPr>
        <p:spPr>
          <a:xfrm>
            <a:off x="5228456" y="1801625"/>
            <a:ext cx="4297680" cy="4694708"/>
          </a:xfrm>
        </p:spPr>
        <p:txBody>
          <a:bodyPr/>
          <a:lstStyle>
            <a:lvl5pPr marL="2057400" indent="-228600">
              <a:buFont typeface="Franklin Gothic Medium" panose="020B06030201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4258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633" y="311380"/>
            <a:ext cx="8944503" cy="1320800"/>
          </a:xfrm>
        </p:spPr>
        <p:txBody>
          <a:body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91BD7323-49BF-4C97-8773-5EC64C492009}" type="slidenum">
              <a:rPr lang="en-US" smtClean="0"/>
              <a:t>‹#›</a:t>
            </a:fld>
            <a:endParaRPr lang="en-US"/>
          </a:p>
        </p:txBody>
      </p:sp>
      <p:sp>
        <p:nvSpPr>
          <p:cNvPr id="8" name="Text Placeholder 5"/>
          <p:cNvSpPr>
            <a:spLocks noGrp="1"/>
          </p:cNvSpPr>
          <p:nvPr>
            <p:ph type="body" sz="quarter" idx="14"/>
          </p:nvPr>
        </p:nvSpPr>
        <p:spPr>
          <a:xfrm>
            <a:off x="5228456" y="1801625"/>
            <a:ext cx="4297680" cy="4694708"/>
          </a:xfrm>
        </p:spPr>
        <p:txBody>
          <a:bodyPr/>
          <a:lstStyle>
            <a:lvl5pPr marL="2057400" indent="-228600">
              <a:buFont typeface="Franklin Gothic Medium" panose="020B06030201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p:cNvSpPr>
            <a:spLocks noGrp="1"/>
          </p:cNvSpPr>
          <p:nvPr>
            <p:ph type="pic" sz="quarter" idx="15"/>
          </p:nvPr>
        </p:nvSpPr>
        <p:spPr>
          <a:xfrm>
            <a:off x="581025" y="1801813"/>
            <a:ext cx="4481513" cy="4694237"/>
          </a:xfrm>
        </p:spPr>
        <p:txBody>
          <a:bodyPr/>
          <a:lstStyle/>
          <a:p>
            <a:endParaRPr lang="en-US"/>
          </a:p>
        </p:txBody>
      </p:sp>
    </p:spTree>
    <p:extLst>
      <p:ext uri="{BB962C8B-B14F-4D97-AF65-F5344CB8AC3E}">
        <p14:creationId xmlns:p14="http://schemas.microsoft.com/office/powerpoint/2010/main" val="365535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dirty="0"/>
          </a:p>
        </p:txBody>
      </p:sp>
      <p:sp>
        <p:nvSpPr>
          <p:cNvPr id="4" name="Content Placeholder 2"/>
          <p:cNvSpPr>
            <a:spLocks noGrp="1"/>
          </p:cNvSpPr>
          <p:nvPr>
            <p:ph sz="half" idx="1"/>
          </p:nvPr>
        </p:nvSpPr>
        <p:spPr>
          <a:xfrm>
            <a:off x="581633" y="1801625"/>
            <a:ext cx="4297680" cy="4694708"/>
          </a:xfrm>
        </p:spPr>
        <p:txBody>
          <a:bodyPr/>
          <a:lstStyle>
            <a:lvl1pPr marL="0" indent="0">
              <a:buNone/>
              <a:defRPr/>
            </a:lvl1pPr>
          </a:lstStyle>
          <a:p>
            <a:pPr lvl="0"/>
            <a:endParaRPr lang="en-US" dirty="0"/>
          </a:p>
        </p:txBody>
      </p:sp>
      <p:sp>
        <p:nvSpPr>
          <p:cNvPr id="5" name="Content Placeholder 3"/>
          <p:cNvSpPr>
            <a:spLocks noGrp="1"/>
          </p:cNvSpPr>
          <p:nvPr>
            <p:ph sz="half" idx="2"/>
          </p:nvPr>
        </p:nvSpPr>
        <p:spPr>
          <a:xfrm>
            <a:off x="5228456" y="1801625"/>
            <a:ext cx="4297680" cy="4694708"/>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89706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lvl1pPr>
          </a:lstStyle>
          <a:p>
            <a:r>
              <a:rPr lang="en-US" dirty="0"/>
              <a:t>Click to edit Master title</a:t>
            </a:r>
          </a:p>
        </p:txBody>
      </p:sp>
      <p:sp>
        <p:nvSpPr>
          <p:cNvPr id="3" name="Text Placeholder 2"/>
          <p:cNvSpPr>
            <a:spLocks noGrp="1"/>
          </p:cNvSpPr>
          <p:nvPr>
            <p:ph type="body" idx="1"/>
          </p:nvPr>
        </p:nvSpPr>
        <p:spPr>
          <a:xfrm>
            <a:off x="581633" y="1872852"/>
            <a:ext cx="429767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5228455" y="1872852"/>
            <a:ext cx="429768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Slide Number Placeholder 8"/>
          <p:cNvSpPr>
            <a:spLocks noGrp="1"/>
          </p:cNvSpPr>
          <p:nvPr>
            <p:ph type="sldNum" sz="quarter" idx="12"/>
          </p:nvPr>
        </p:nvSpPr>
        <p:spPr/>
        <p:txBody>
          <a:bodyPr/>
          <a:lstStyle/>
          <a:p>
            <a:fld id="{91BD7323-49BF-4C97-8773-5EC64C492009}" type="slidenum">
              <a:rPr lang="en-US" smtClean="0"/>
              <a:t>‹#›</a:t>
            </a:fld>
            <a:endParaRPr lang="en-US"/>
          </a:p>
        </p:txBody>
      </p:sp>
      <p:sp>
        <p:nvSpPr>
          <p:cNvPr id="10" name="Content Placeholder 2"/>
          <p:cNvSpPr>
            <a:spLocks noGrp="1"/>
          </p:cNvSpPr>
          <p:nvPr>
            <p:ph sz="half" idx="13"/>
          </p:nvPr>
        </p:nvSpPr>
        <p:spPr>
          <a:xfrm>
            <a:off x="581633" y="2689786"/>
            <a:ext cx="4297680" cy="3806548"/>
          </a:xfrm>
        </p:spPr>
        <p:txBody>
          <a:bodyPr/>
          <a:lstStyle/>
          <a:p>
            <a:pPr lvl="0"/>
            <a:r>
              <a:rPr lang="en-US" dirty="0"/>
              <a:t>Click to edit Master text styles</a:t>
            </a:r>
          </a:p>
          <a:p>
            <a:pPr lvl="1"/>
            <a:r>
              <a:rPr lang="en-US" dirty="0"/>
              <a:t>Second level</a:t>
            </a:r>
          </a:p>
          <a:p>
            <a:pPr lvl="2"/>
            <a:r>
              <a:rPr lang="en-US" dirty="0"/>
              <a:t>Third level</a:t>
            </a:r>
          </a:p>
        </p:txBody>
      </p:sp>
      <p:sp>
        <p:nvSpPr>
          <p:cNvPr id="11" name="Content Placeholder 3"/>
          <p:cNvSpPr>
            <a:spLocks noGrp="1"/>
          </p:cNvSpPr>
          <p:nvPr>
            <p:ph sz="half" idx="2"/>
          </p:nvPr>
        </p:nvSpPr>
        <p:spPr>
          <a:xfrm>
            <a:off x="5228456" y="2689787"/>
            <a:ext cx="4297680" cy="3806546"/>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23522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nchor="t"/>
          <a:lstStyle/>
          <a:p>
            <a:r>
              <a:rPr lang="en-US" dirty="0"/>
              <a:t>Click to edit Master title style</a:t>
            </a:r>
          </a:p>
        </p:txBody>
      </p:sp>
      <p:sp>
        <p:nvSpPr>
          <p:cNvPr id="5" name="Slide Number Placeholder 4"/>
          <p:cNvSpPr>
            <a:spLocks noGrp="1"/>
          </p:cNvSpPr>
          <p:nvPr>
            <p:ph type="sldNum" sz="quarter" idx="12"/>
          </p:nvPr>
        </p:nvSpPr>
        <p:spPr/>
        <p:txBody>
          <a:bodyPr/>
          <a:lstStyle/>
          <a:p>
            <a:fld id="{91BD7323-49BF-4C97-8773-5EC64C492009}" type="slidenum">
              <a:rPr lang="en-US" smtClean="0"/>
              <a:t>‹#›</a:t>
            </a:fld>
            <a:endParaRPr lang="en-US"/>
          </a:p>
        </p:txBody>
      </p:sp>
    </p:spTree>
    <p:extLst>
      <p:ext uri="{BB962C8B-B14F-4D97-AF65-F5344CB8AC3E}">
        <p14:creationId xmlns:p14="http://schemas.microsoft.com/office/powerpoint/2010/main" val="3311841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t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0"/>
            <a:ext cx="12192000" cy="6866467"/>
            <a:chOff x="0" y="-8467"/>
            <a:chExt cx="12192000" cy="6866467"/>
          </a:xfrm>
        </p:grpSpPr>
        <p:cxnSp>
          <p:nvCxnSpPr>
            <p:cNvPr id="20" name="Straight Connector 19"/>
            <p:cNvCxnSpPr/>
            <p:nvPr/>
          </p:nvCxnSpPr>
          <p:spPr>
            <a:xfrm>
              <a:off x="9169166" y="-8467"/>
              <a:ext cx="1783321" cy="685648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475260" y="3681413"/>
              <a:ext cx="3713565" cy="316660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190612" y="-8467"/>
              <a:ext cx="299821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tx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bg2">
                <a:lumMod val="2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55786" y="257216"/>
            <a:ext cx="8992572"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13012" y="1719618"/>
            <a:ext cx="9035346" cy="49551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2"/>
            <a:endParaRPr lang="en-US" dirty="0"/>
          </a:p>
        </p:txBody>
      </p:sp>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747105" y="0"/>
            <a:ext cx="2377440" cy="2377438"/>
          </a:xfrm>
          <a:prstGeom prst="rect">
            <a:avLst/>
          </a:prstGeom>
        </p:spPr>
      </p:pic>
      <p:sp>
        <p:nvSpPr>
          <p:cNvPr id="6" name="Slide Number Placeholder 5"/>
          <p:cNvSpPr>
            <a:spLocks noGrp="1"/>
          </p:cNvSpPr>
          <p:nvPr>
            <p:ph type="sldNum" sz="quarter" idx="4"/>
          </p:nvPr>
        </p:nvSpPr>
        <p:spPr>
          <a:xfrm>
            <a:off x="11016766" y="6309650"/>
            <a:ext cx="683339" cy="365125"/>
          </a:xfrm>
          <a:prstGeom prst="rect">
            <a:avLst/>
          </a:prstGeom>
        </p:spPr>
        <p:txBody>
          <a:bodyPr vert="horz" lIns="91440" tIns="45720" rIns="91440" bIns="45720" rtlCol="0" anchor="ctr"/>
          <a:lstStyle>
            <a:lvl1pPr algn="r">
              <a:defRPr sz="1800">
                <a:solidFill>
                  <a:schemeClr val="bg1"/>
                </a:solidFill>
                <a:latin typeface="Franklin Gothic Medium" panose="020B0603020102020204" pitchFamily="34" charset="0"/>
              </a:defRPr>
            </a:lvl1p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2214961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8" r:id="rId4"/>
    <p:sldLayoutId id="2147483664" r:id="rId5"/>
    <p:sldLayoutId id="2147483680" r:id="rId6"/>
    <p:sldLayoutId id="2147483679" r:id="rId7"/>
    <p:sldLayoutId id="2147483665" r:id="rId8"/>
    <p:sldLayoutId id="2147483666" r:id="rId9"/>
    <p:sldLayoutId id="2147483667" r:id="rId10"/>
    <p:sldLayoutId id="2147483668" r:id="rId11"/>
    <p:sldLayoutId id="2147483669" r:id="rId12"/>
    <p:sldLayoutId id="2147483671" r:id="rId13"/>
    <p:sldLayoutId id="2147483673" r:id="rId14"/>
    <p:sldLayoutId id="2147483672" r:id="rId15"/>
    <p:sldLayoutId id="2147483676" r:id="rId16"/>
    <p:sldLayoutId id="2147483727" r:id="rId17"/>
  </p:sldLayoutIdLst>
  <p:hf sldNum="0" hdr="0" ftr="0" dt="0"/>
  <p:txStyles>
    <p:titleStyle>
      <a:lvl1pPr algn="l" defTabSz="457200" rtl="0" eaLnBrk="1" latinLnBrk="0" hangingPunct="1">
        <a:spcBef>
          <a:spcPct val="0"/>
        </a:spcBef>
        <a:buNone/>
        <a:defRPr sz="4400" kern="1200">
          <a:solidFill>
            <a:schemeClr val="bg2">
              <a:lumMod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D2BD24"/>
        </a:buClr>
        <a:buSzPct val="100000"/>
        <a:buFont typeface="Wingdings 3" panose="05040102010807070707" pitchFamily="18" charset="2"/>
        <a:buChar char="}"/>
        <a:defRPr sz="36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D2BD24"/>
        </a:buClr>
        <a:buSzPct val="80000"/>
        <a:buFont typeface="Franklin Gothic Medium" panose="020B0603020102020204" pitchFamily="34" charset="0"/>
        <a:buChar char="●"/>
        <a:defRPr sz="32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D2BD24"/>
        </a:buClr>
        <a:buSzPct val="100000"/>
        <a:buFont typeface="Wingdings 2" panose="05020102010507070707" pitchFamily="18" charset="2"/>
        <a:buChar char=""/>
        <a:defRPr sz="2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0"/>
            <a:ext cx="12192000" cy="6866467"/>
            <a:chOff x="0" y="-8467"/>
            <a:chExt cx="12192000" cy="6866467"/>
          </a:xfrm>
        </p:grpSpPr>
        <p:cxnSp>
          <p:nvCxnSpPr>
            <p:cNvPr id="20" name="Straight Connector 19"/>
            <p:cNvCxnSpPr/>
            <p:nvPr/>
          </p:nvCxnSpPr>
          <p:spPr>
            <a:xfrm>
              <a:off x="9169166" y="-8467"/>
              <a:ext cx="1783321" cy="685648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475260" y="3681413"/>
              <a:ext cx="3713565" cy="3166604"/>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190612" y="-8467"/>
              <a:ext cx="299821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tx2">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bg2">
                <a:lumMod val="2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Isosceles Triangle 16"/>
          <p:cNvSpPr/>
          <p:nvPr userDrawn="1"/>
        </p:nvSpPr>
        <p:spPr>
          <a:xfrm flipV="1">
            <a:off x="1" y="-2"/>
            <a:ext cx="1177627" cy="5336275"/>
          </a:xfrm>
          <a:prstGeom prst="triangle">
            <a:avLst>
              <a:gd name="adj" fmla="val 0"/>
            </a:avLst>
          </a:prstGeom>
          <a:solidFill>
            <a:srgbClr val="6F81AC">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14" name="Slide Number Placeholder 5"/>
          <p:cNvSpPr>
            <a:spLocks noGrp="1"/>
          </p:cNvSpPr>
          <p:nvPr>
            <p:ph type="sldNum" sz="quarter" idx="4"/>
          </p:nvPr>
        </p:nvSpPr>
        <p:spPr>
          <a:xfrm>
            <a:off x="11016766" y="6309650"/>
            <a:ext cx="683339" cy="365125"/>
          </a:xfrm>
          <a:prstGeom prst="rect">
            <a:avLst/>
          </a:prstGeom>
        </p:spPr>
        <p:txBody>
          <a:bodyPr/>
          <a:lstStyle>
            <a:lvl1pPr algn="r">
              <a:defRPr>
                <a:solidFill>
                  <a:schemeClr val="bg1"/>
                </a:solidFill>
              </a:defRPr>
            </a:lvl1pPr>
          </a:lstStyle>
          <a:p>
            <a:fld id="{91BD7323-49BF-4C97-8773-5EC64C492009}" type="slidenum">
              <a:rPr lang="en-US" smtClean="0"/>
              <a:pPr/>
              <a:t>‹#›</a:t>
            </a:fld>
            <a:endParaRPr lang="en-US" dirty="0"/>
          </a:p>
        </p:txBody>
      </p:sp>
    </p:spTree>
    <p:extLst>
      <p:ext uri="{BB962C8B-B14F-4D97-AF65-F5344CB8AC3E}">
        <p14:creationId xmlns:p14="http://schemas.microsoft.com/office/powerpoint/2010/main" val="4113510105"/>
      </p:ext>
    </p:extLst>
  </p:cSld>
  <p:clrMap bg1="lt1" tx1="dk1" bg2="lt2" tx2="dk2" accent1="accent1" accent2="accent2" accent3="accent3" accent4="accent4" accent5="accent5" accent6="accent6" hlink="hlink" folHlink="folHlink"/>
  <p:sldLayoutIdLst>
    <p:sldLayoutId id="2147483728" r:id="rId1"/>
    <p:sldLayoutId id="2147483726" r:id="rId2"/>
    <p:sldLayoutId id="2147483729" r:id="rId3"/>
  </p:sldLayoutIdLst>
  <p:hf sldNum="0" hdr="0" ftr="0" dt="0"/>
  <p:txStyles>
    <p:titleStyle>
      <a:lvl1pPr algn="l" defTabSz="457200" rtl="0" eaLnBrk="1" latinLnBrk="0" hangingPunct="1">
        <a:spcBef>
          <a:spcPct val="0"/>
        </a:spcBef>
        <a:buNone/>
        <a:defRPr sz="4400" kern="1200">
          <a:solidFill>
            <a:schemeClr val="bg2">
              <a:lumMod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D2BD24"/>
        </a:buClr>
        <a:buSzPct val="100000"/>
        <a:buFont typeface="Wingdings 3" panose="05040102010807070707" pitchFamily="18" charset="2"/>
        <a:buChar char="}"/>
        <a:defRPr sz="36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D2BD24"/>
        </a:buClr>
        <a:buSzPct val="80000"/>
        <a:buFont typeface="Franklin Gothic Medium" panose="020B0603020102020204" pitchFamily="34" charset="0"/>
        <a:buChar char="●"/>
        <a:defRPr sz="32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D2BD24"/>
        </a:buClr>
        <a:buSzPct val="100000"/>
        <a:buFont typeface="Wingdings 2" panose="05020102010507070707" pitchFamily="18" charset="2"/>
        <a:buChar char=""/>
        <a:defRPr sz="2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7p_3lITiK_Q" TargetMode="Externa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ideo" Target="https://www.youtube.com/embed/a_O978TVXaQ" TargetMode="Externa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jbkSRLYSojo"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hyperlink" Target="http://www.gapminder.org/dollar-street/matrix?thing=Families&amp;countries=World&amp;regions=World&amp;zoom=4&amp;row=2&amp;lowIncome=26&amp;highIncome=15000"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6.tmp"/></Relationships>
</file>

<file path=ppt/slides/_rels/slide3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Kelly.philbeck@education.ky.gov"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Jackie.rogers2@education.ky.gov"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Zf4D5SBjHBk&amp;t=9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7.jpg"/><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6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6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teachingchannel.org/videos/teaching-the-n-word"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teachingchannel.org/videos/teaching-the-n-word"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www.youtube.com/embed/-akSUNuzbDM" TargetMode="Externa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edutopia.org/blog/rethinking-whole-class-discussion-todd-finley"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hyperlink" Target="https://www.nytimes.com/column/learning-whats-going-on-in-this-picture" TargetMode="External"/><Relationship Id="rId2" Type="http://schemas.openxmlformats.org/officeDocument/2006/relationships/hyperlink" Target="http://billmoyers.com/2014/03/28/10-poverty-myths-busted/" TargetMode="External"/><Relationship Id="rId1" Type="http://schemas.openxmlformats.org/officeDocument/2006/relationships/slideLayout" Target="../slideLayouts/slideLayout2.xml"/><Relationship Id="rId6" Type="http://schemas.openxmlformats.org/officeDocument/2006/relationships/hyperlink" Target="https://psmag.com/your-brain-on-story-why-narratives-win-our-hearts-and-minds-9404b1c56a06#.knezoiqyq" TargetMode="External"/><Relationship Id="rId5" Type="http://schemas.openxmlformats.org/officeDocument/2006/relationships/hyperlink" Target="http://www.ethos3.com/2014/10/the-neuroscience-of-storytelling/" TargetMode="External"/><Relationship Id="rId4" Type="http://schemas.openxmlformats.org/officeDocument/2006/relationships/hyperlink" Target="http://www.ncte.org/positions/statements/teaching-writing"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257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01853" y="2321004"/>
            <a:ext cx="1229825" cy="2215991"/>
          </a:xfrm>
          <a:prstGeom prst="rect">
            <a:avLst/>
          </a:prstGeom>
          <a:noFill/>
        </p:spPr>
        <p:txBody>
          <a:bodyPr wrap="none" lIns="91440" tIns="45720" rIns="91440" bIns="45720">
            <a:spAutoFit/>
          </a:bodyPr>
          <a:lstStyle/>
          <a:p>
            <a:pPr algn="ctr"/>
            <a:r>
              <a:rPr lang="en-US" sz="13800" b="1" spc="50" dirty="0">
                <a:ln w="9525" cmpd="sng">
                  <a:solidFill>
                    <a:schemeClr val="accent1"/>
                  </a:solidFill>
                  <a:prstDash val="solid"/>
                </a:ln>
                <a:solidFill>
                  <a:srgbClr val="70AD47">
                    <a:tint val="1000"/>
                  </a:srgbClr>
                </a:solidFill>
                <a:effectLst>
                  <a:glow rad="38100">
                    <a:schemeClr val="accent1">
                      <a:alpha val="40000"/>
                    </a:schemeClr>
                  </a:glow>
                </a:effectLst>
              </a:rPr>
              <a:t>2</a:t>
            </a:r>
            <a:endParaRPr lang="en-US" sz="13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47" y="753049"/>
            <a:ext cx="9500413" cy="53518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p:cNvSpPr txBox="1"/>
          <p:nvPr/>
        </p:nvSpPr>
        <p:spPr>
          <a:xfrm>
            <a:off x="10067982" y="5283100"/>
            <a:ext cx="1632123" cy="646331"/>
          </a:xfrm>
          <a:prstGeom prst="rect">
            <a:avLst/>
          </a:prstGeom>
          <a:noFill/>
        </p:spPr>
        <p:txBody>
          <a:bodyPr wrap="square" rtlCol="0">
            <a:spAutoFit/>
          </a:bodyPr>
          <a:lstStyle/>
          <a:p>
            <a:r>
              <a:rPr lang="en-US" dirty="0">
                <a:solidFill>
                  <a:schemeClr val="bg1"/>
                </a:solidFill>
              </a:rPr>
              <a:t>Photo credit: Bill Moyers</a:t>
            </a:r>
          </a:p>
        </p:txBody>
      </p:sp>
    </p:spTree>
    <p:extLst>
      <p:ext uri="{BB962C8B-B14F-4D97-AF65-F5344CB8AC3E}">
        <p14:creationId xmlns:p14="http://schemas.microsoft.com/office/powerpoint/2010/main" val="556692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01853" y="2321004"/>
            <a:ext cx="1229825" cy="2215991"/>
          </a:xfrm>
          <a:prstGeom prst="rect">
            <a:avLst/>
          </a:prstGeom>
          <a:noFill/>
        </p:spPr>
        <p:txBody>
          <a:bodyPr wrap="none" lIns="91440" tIns="45720" rIns="91440" bIns="45720">
            <a:spAutoFit/>
          </a:bodyPr>
          <a:lstStyle/>
          <a:p>
            <a:pPr algn="ctr"/>
            <a:r>
              <a:rPr lang="en-US" sz="13800" b="1" cap="none" spc="50" dirty="0">
                <a:ln w="9525" cmpd="sng">
                  <a:solidFill>
                    <a:schemeClr val="accent1"/>
                  </a:solidFill>
                  <a:prstDash val="solid"/>
                </a:ln>
                <a:solidFill>
                  <a:srgbClr val="70AD47">
                    <a:tint val="1000"/>
                  </a:srgbClr>
                </a:solidFill>
                <a:effectLst>
                  <a:glow rad="38100">
                    <a:schemeClr val="accent1">
                      <a:alpha val="40000"/>
                    </a:schemeClr>
                  </a:glow>
                </a:effectLst>
              </a:rPr>
              <a:t>3</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21" y="751154"/>
            <a:ext cx="9527276" cy="5355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0278752" y="5220364"/>
            <a:ext cx="1913248" cy="646331"/>
          </a:xfrm>
          <a:prstGeom prst="rect">
            <a:avLst/>
          </a:prstGeom>
          <a:noFill/>
        </p:spPr>
        <p:txBody>
          <a:bodyPr wrap="square" rtlCol="0">
            <a:spAutoFit/>
          </a:bodyPr>
          <a:lstStyle/>
          <a:p>
            <a:r>
              <a:rPr lang="en-US" dirty="0">
                <a:solidFill>
                  <a:schemeClr val="bg1"/>
                </a:solidFill>
              </a:rPr>
              <a:t>Photo credit: Mary Ellen Mark</a:t>
            </a:r>
          </a:p>
        </p:txBody>
      </p:sp>
    </p:spTree>
    <p:extLst>
      <p:ext uri="{BB962C8B-B14F-4D97-AF65-F5344CB8AC3E}">
        <p14:creationId xmlns:p14="http://schemas.microsoft.com/office/powerpoint/2010/main" val="1887590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01853" y="2321004"/>
            <a:ext cx="1229825" cy="2215991"/>
          </a:xfrm>
          <a:prstGeom prst="rect">
            <a:avLst/>
          </a:prstGeom>
          <a:noFill/>
        </p:spPr>
        <p:txBody>
          <a:bodyPr wrap="none" lIns="91440" tIns="45720" rIns="91440" bIns="45720">
            <a:spAutoFit/>
          </a:bodyPr>
          <a:lstStyle/>
          <a:p>
            <a:pPr algn="ctr"/>
            <a:r>
              <a:rPr lang="en-US" sz="13800" b="1" spc="50" dirty="0">
                <a:ln w="9525" cmpd="sng">
                  <a:solidFill>
                    <a:schemeClr val="accent1"/>
                  </a:solidFill>
                  <a:prstDash val="solid"/>
                </a:ln>
                <a:solidFill>
                  <a:srgbClr val="70AD47">
                    <a:tint val="1000"/>
                  </a:srgbClr>
                </a:solidFill>
                <a:effectLst>
                  <a:glow rad="38100">
                    <a:schemeClr val="accent1">
                      <a:alpha val="40000"/>
                    </a:schemeClr>
                  </a:glow>
                </a:effectLst>
              </a:rPr>
              <a:t>4</a:t>
            </a:r>
            <a:endParaRPr lang="en-US" sz="13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6" name="Picture 5"/>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464456" y="479812"/>
            <a:ext cx="8979453" cy="59863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9800491" y="5986484"/>
            <a:ext cx="1676401" cy="646331"/>
          </a:xfrm>
          <a:prstGeom prst="rect">
            <a:avLst/>
          </a:prstGeom>
          <a:noFill/>
        </p:spPr>
        <p:txBody>
          <a:bodyPr wrap="square" rtlCol="0">
            <a:spAutoFit/>
          </a:bodyPr>
          <a:lstStyle/>
          <a:p>
            <a:r>
              <a:rPr lang="en-US" dirty="0">
                <a:solidFill>
                  <a:schemeClr val="bg1"/>
                </a:solidFill>
              </a:rPr>
              <a:t>Photo credit: Lee </a:t>
            </a:r>
            <a:r>
              <a:rPr lang="en-US" dirty="0" err="1">
                <a:solidFill>
                  <a:schemeClr val="bg1"/>
                </a:solidFill>
              </a:rPr>
              <a:t>Celano</a:t>
            </a:r>
            <a:endParaRPr lang="en-US" dirty="0">
              <a:solidFill>
                <a:schemeClr val="bg1"/>
              </a:solidFill>
            </a:endParaRPr>
          </a:p>
        </p:txBody>
      </p:sp>
    </p:spTree>
    <p:extLst>
      <p:ext uri="{BB962C8B-B14F-4D97-AF65-F5344CB8AC3E}">
        <p14:creationId xmlns:p14="http://schemas.microsoft.com/office/powerpoint/2010/main" val="2579257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3104" r="3104"/>
          <a:stretch>
            <a:fillRect/>
          </a:stretch>
        </p:blipFill>
        <p:spPr>
          <a:xfrm>
            <a:off x="107576" y="82881"/>
            <a:ext cx="9554526" cy="67347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9829800" y="5386320"/>
            <a:ext cx="2838493" cy="923330"/>
          </a:xfrm>
          <a:prstGeom prst="rect">
            <a:avLst/>
          </a:prstGeom>
          <a:noFill/>
        </p:spPr>
        <p:txBody>
          <a:bodyPr wrap="square" rtlCol="0">
            <a:spAutoFit/>
          </a:bodyPr>
          <a:lstStyle/>
          <a:p>
            <a:r>
              <a:rPr lang="en-US" dirty="0">
                <a:solidFill>
                  <a:schemeClr val="bg1"/>
                </a:solidFill>
              </a:rPr>
              <a:t>The Eviction Economy</a:t>
            </a:r>
          </a:p>
          <a:p>
            <a:r>
              <a:rPr lang="en-US" dirty="0">
                <a:solidFill>
                  <a:schemeClr val="bg1"/>
                </a:solidFill>
              </a:rPr>
              <a:t>NY Times Opinion</a:t>
            </a:r>
          </a:p>
          <a:p>
            <a:r>
              <a:rPr lang="en-US" dirty="0">
                <a:solidFill>
                  <a:schemeClr val="bg1"/>
                </a:solidFill>
              </a:rPr>
              <a:t>Matthew Desmond</a:t>
            </a:r>
          </a:p>
        </p:txBody>
      </p:sp>
    </p:spTree>
    <p:extLst>
      <p:ext uri="{BB962C8B-B14F-4D97-AF65-F5344CB8AC3E}">
        <p14:creationId xmlns:p14="http://schemas.microsoft.com/office/powerpoint/2010/main" val="3578865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rcRect l="2798" r="2798"/>
          <a:stretch>
            <a:fillRect/>
          </a:stretch>
        </p:blipFill>
        <p:spPr>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21580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
            <a:ext cx="12192000" cy="6860389"/>
          </a:xfrm>
          <a:prstGeom prst="rect">
            <a:avLst/>
          </a:prstGeom>
        </p:spPr>
      </p:pic>
    </p:spTree>
    <p:extLst>
      <p:ext uri="{BB962C8B-B14F-4D97-AF65-F5344CB8AC3E}">
        <p14:creationId xmlns:p14="http://schemas.microsoft.com/office/powerpoint/2010/main" val="3761635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Story</a:t>
            </a:r>
          </a:p>
        </p:txBody>
      </p:sp>
      <p:sp>
        <p:nvSpPr>
          <p:cNvPr id="3" name="Text Placeholder 2"/>
          <p:cNvSpPr>
            <a:spLocks noGrp="1"/>
          </p:cNvSpPr>
          <p:nvPr>
            <p:ph type="body" sz="quarter" idx="13"/>
          </p:nvPr>
        </p:nvSpPr>
        <p:spPr/>
        <p:txBody>
          <a:bodyPr/>
          <a:lstStyle/>
          <a:p>
            <a:r>
              <a:rPr lang="en-US" dirty="0"/>
              <a:t>Reliable service for over tens of thousands of years</a:t>
            </a:r>
          </a:p>
          <a:p>
            <a:endParaRPr lang="en-US" dirty="0"/>
          </a:p>
          <a:p>
            <a:r>
              <a:rPr lang="en-US" dirty="0"/>
              <a:t>History.  News.  Values.  Culture.</a:t>
            </a:r>
          </a:p>
          <a:p>
            <a:endParaRPr lang="en-US" dirty="0"/>
          </a:p>
          <a:p>
            <a:r>
              <a:rPr lang="en-US" dirty="0"/>
              <a:t>Written communication began 6,000-7,000 years ago.</a:t>
            </a:r>
          </a:p>
        </p:txBody>
      </p:sp>
    </p:spTree>
    <p:extLst>
      <p:ext uri="{BB962C8B-B14F-4D97-AF65-F5344CB8AC3E}">
        <p14:creationId xmlns:p14="http://schemas.microsoft.com/office/powerpoint/2010/main" val="2500581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0266" y="3081867"/>
            <a:ext cx="7326429" cy="369332"/>
          </a:xfrm>
          <a:prstGeom prst="rect">
            <a:avLst/>
          </a:prstGeom>
          <a:noFill/>
        </p:spPr>
        <p:txBody>
          <a:bodyPr wrap="none" rtlCol="0">
            <a:spAutoFit/>
          </a:bodyPr>
          <a:lstStyle/>
          <a:p>
            <a:r>
              <a:rPr lang="en-US" dirty="0"/>
              <a:t>Use this slide only for layouts that would otherwise obscure the KDE logo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8344"/>
            <a:ext cx="12192000" cy="5365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9729" y="92392"/>
            <a:ext cx="6651812" cy="665181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180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Narrative</a:t>
            </a:r>
          </a:p>
        </p:txBody>
      </p:sp>
      <p:sp>
        <p:nvSpPr>
          <p:cNvPr id="3" name="Text Placeholder 2"/>
          <p:cNvSpPr>
            <a:spLocks noGrp="1"/>
          </p:cNvSpPr>
          <p:nvPr>
            <p:ph type="body" sz="quarter" idx="13"/>
          </p:nvPr>
        </p:nvSpPr>
        <p:spPr/>
        <p:txBody>
          <a:bodyPr>
            <a:normAutofit/>
          </a:bodyPr>
          <a:lstStyle/>
          <a:p>
            <a:r>
              <a:rPr lang="en-US" dirty="0"/>
              <a:t>The engaging shift</a:t>
            </a:r>
          </a:p>
          <a:p>
            <a:pPr lvl="1"/>
            <a:r>
              <a:rPr lang="en-US" dirty="0"/>
              <a:t>“I need to tell my audience something” to</a:t>
            </a:r>
          </a:p>
          <a:p>
            <a:pPr lvl="1"/>
            <a:r>
              <a:rPr lang="en-US" dirty="0"/>
              <a:t>“I have something to share”</a:t>
            </a:r>
          </a:p>
          <a:p>
            <a:pPr marL="457200" lvl="1" indent="0">
              <a:buNone/>
            </a:pPr>
            <a:endParaRPr lang="en-US" dirty="0"/>
          </a:p>
          <a:p>
            <a:pPr marL="57150" indent="0">
              <a:buNone/>
            </a:pPr>
            <a:r>
              <a:rPr lang="en-US" dirty="0"/>
              <a:t>Consider:</a:t>
            </a:r>
          </a:p>
          <a:p>
            <a:pPr marL="628650" indent="-571500"/>
            <a:r>
              <a:rPr lang="en-US" i="1" dirty="0"/>
              <a:t>Apollo 13 </a:t>
            </a:r>
            <a:r>
              <a:rPr lang="en-US" dirty="0"/>
              <a:t>directed by Ron Howard</a:t>
            </a:r>
          </a:p>
          <a:p>
            <a:pPr marL="628650" indent="-571500"/>
            <a:r>
              <a:rPr lang="en-US" dirty="0"/>
              <a:t>NASA Report on Apollo 13</a:t>
            </a:r>
          </a:p>
          <a:p>
            <a:pPr lvl="1"/>
            <a:endParaRPr lang="en-US" dirty="0"/>
          </a:p>
          <a:p>
            <a:endParaRPr lang="en-US" dirty="0"/>
          </a:p>
        </p:txBody>
      </p:sp>
    </p:spTree>
    <p:extLst>
      <p:ext uri="{BB962C8B-B14F-4D97-AF65-F5344CB8AC3E}">
        <p14:creationId xmlns:p14="http://schemas.microsoft.com/office/powerpoint/2010/main" val="16684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Story</a:t>
            </a:r>
          </a:p>
        </p:txBody>
      </p:sp>
      <p:pic>
        <p:nvPicPr>
          <p:cNvPr id="8" name="7p_3lITiK_Q"/>
          <p:cNvPicPr>
            <a:picLocks noGrp="1" noRot="1" noChangeAspect="1"/>
          </p:cNvPicPr>
          <p:nvPr>
            <p:ph sz="half" idx="4294967295"/>
            <a:videoFile r:link="rId1"/>
          </p:nvPr>
        </p:nvPicPr>
        <p:blipFill>
          <a:blip r:embed="rId4"/>
          <a:stretch>
            <a:fillRect/>
          </a:stretch>
        </p:blipFill>
        <p:spPr>
          <a:xfrm>
            <a:off x="555786" y="1397847"/>
            <a:ext cx="8736730" cy="4916187"/>
          </a:xfrm>
          <a:prstGeom prst="rect">
            <a:avLst/>
          </a:prstGeom>
          <a:solidFill>
            <a:srgbClr val="FFFFFF">
              <a:shade val="85000"/>
            </a:srgbClr>
          </a:solidFill>
          <a:ln w="88900" cap="sq">
            <a:solidFill>
              <a:srgbClr val="CC9900"/>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4469" y="2418398"/>
            <a:ext cx="8664694" cy="1646302"/>
          </a:xfrm>
        </p:spPr>
        <p:txBody>
          <a:bodyPr/>
          <a:lstStyle/>
          <a:p>
            <a:r>
              <a:rPr lang="en-US" dirty="0"/>
              <a:t>Using Multi-Media &amp; LDC Mini-Tasks to Improve Student Writing</a:t>
            </a:r>
          </a:p>
        </p:txBody>
      </p:sp>
      <p:sp>
        <p:nvSpPr>
          <p:cNvPr id="3" name="Subtitle 2"/>
          <p:cNvSpPr>
            <a:spLocks noGrp="1"/>
          </p:cNvSpPr>
          <p:nvPr>
            <p:ph type="subTitle" idx="1"/>
          </p:nvPr>
        </p:nvSpPr>
        <p:spPr>
          <a:xfrm>
            <a:off x="1240957" y="4462318"/>
            <a:ext cx="8298206" cy="1096899"/>
          </a:xfrm>
        </p:spPr>
        <p:txBody>
          <a:bodyPr/>
          <a:lstStyle/>
          <a:p>
            <a:r>
              <a:rPr lang="en-US" dirty="0"/>
              <a:t>Kelly Philbeck</a:t>
            </a:r>
          </a:p>
          <a:p>
            <a:r>
              <a:rPr lang="en-US" dirty="0"/>
              <a:t>Jackie White Rogers</a:t>
            </a:r>
          </a:p>
        </p:txBody>
      </p:sp>
    </p:spTree>
    <p:extLst>
      <p:ext uri="{BB962C8B-B14F-4D97-AF65-F5344CB8AC3E}">
        <p14:creationId xmlns:p14="http://schemas.microsoft.com/office/powerpoint/2010/main" val="183815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it teaches us about storytelling</a:t>
            </a:r>
          </a:p>
        </p:txBody>
      </p:sp>
      <p:pic>
        <p:nvPicPr>
          <p:cNvPr id="6" name="a_O978TVXaQ">
            <a:hlinkClick r:id="" action="ppaction://media"/>
          </p:cNvPr>
          <p:cNvPicPr>
            <a:picLocks noGrp="1" noRot="1" noChangeAspect="1"/>
          </p:cNvPicPr>
          <p:nvPr>
            <p:ph sz="quarter" idx="12"/>
            <a:videoFile r:link="rId1"/>
          </p:nvPr>
        </p:nvPicPr>
        <p:blipFill>
          <a:blip r:embed="rId4"/>
          <a:stretch>
            <a:fillRect/>
          </a:stretch>
        </p:blipFill>
        <p:spPr>
          <a:xfrm>
            <a:off x="1897649" y="1418990"/>
            <a:ext cx="6308845" cy="4731634"/>
          </a:xfrm>
          <a:prstGeom prst="rect">
            <a:avLst/>
          </a:prstGeom>
          <a:ln w="228600" cap="sq">
            <a:gradFill>
              <a:gsLst>
                <a:gs pos="0">
                  <a:srgbClr val="DDDDDD"/>
                </a:gs>
                <a:gs pos="100000">
                  <a:srgbClr val="FFFFFF"/>
                </a:gs>
              </a:gsLst>
              <a:lin ang="5400000" scaled="1"/>
            </a:gradFill>
            <a:miter lim="800000"/>
          </a:ln>
          <a:effectLst>
            <a:outerShdw blurRad="177800" dist="127000" dir="9600000" sx="102000" sy="102000" kx="195000" ky="145000" algn="tl" rotWithShape="0">
              <a:srgbClr val="000000">
                <a:alpha val="30000"/>
              </a:srgbClr>
            </a:outerShdw>
          </a:effectLst>
          <a:scene3d>
            <a:camera prst="orthographicFront">
              <a:rot lat="0" lon="0" rev="21240000"/>
            </a:camera>
            <a:lightRig rig="twoPt" dir="t">
              <a:rot lat="0" lon="0" rev="7200000"/>
            </a:lightRig>
          </a:scene3d>
          <a:sp3d extrusionH="38100">
            <a:extrusionClr>
              <a:srgbClr val="FFFFFF"/>
            </a:extrusionClr>
          </a:sp3d>
        </p:spPr>
      </p:pic>
    </p:spTree>
    <p:extLst>
      <p:ext uri="{BB962C8B-B14F-4D97-AF65-F5344CB8AC3E}">
        <p14:creationId xmlns:p14="http://schemas.microsoft.com/office/powerpoint/2010/main" val="1923122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12192000" cy="75615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0" y="0"/>
            <a:ext cx="12192000" cy="74742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 Placeholder 2"/>
          <p:cNvSpPr>
            <a:spLocks noGrp="1"/>
          </p:cNvSpPr>
          <p:nvPr>
            <p:ph type="body" sz="quarter" idx="13"/>
          </p:nvPr>
        </p:nvSpPr>
        <p:spPr>
          <a:xfrm>
            <a:off x="555786" y="953559"/>
            <a:ext cx="11157966" cy="5725599"/>
          </a:xfrm>
        </p:spPr>
        <p:txBody>
          <a:bodyPr>
            <a:normAutofit/>
          </a:bodyPr>
          <a:lstStyle/>
          <a:p>
            <a:pPr marL="0" indent="0">
              <a:buNone/>
            </a:pPr>
            <a:r>
              <a:rPr lang="en-US" sz="4400" i="1" dirty="0">
                <a:solidFill>
                  <a:schemeClr val="bg1"/>
                </a:solidFill>
              </a:rPr>
              <a:t>In our enlightened, literate, scientific world, it is still story structure that lies at the core of human mental functioning. “The reminds me of a story…” or “Once when the world was young…” are still the royal road to meaning and comprehension. Human minds are hard wired to think and perceive through stories.</a:t>
            </a:r>
          </a:p>
          <a:p>
            <a:pPr marL="0" indent="0" algn="r">
              <a:buNone/>
            </a:pPr>
            <a:r>
              <a:rPr lang="en-US" sz="2400" dirty="0">
                <a:solidFill>
                  <a:schemeClr val="bg1"/>
                </a:solidFill>
              </a:rPr>
              <a:t>Kendall Haven, </a:t>
            </a:r>
            <a:r>
              <a:rPr lang="en-US" sz="2400" i="1" dirty="0">
                <a:solidFill>
                  <a:schemeClr val="bg1"/>
                </a:solidFill>
              </a:rPr>
              <a:t>Story Proof </a:t>
            </a:r>
            <a:r>
              <a:rPr lang="en-US" sz="2400" dirty="0">
                <a:solidFill>
                  <a:schemeClr val="bg1"/>
                </a:solidFill>
              </a:rPr>
              <a:t>(2007)</a:t>
            </a:r>
          </a:p>
        </p:txBody>
      </p:sp>
    </p:spTree>
    <p:extLst>
      <p:ext uri="{BB962C8B-B14F-4D97-AF65-F5344CB8AC3E}">
        <p14:creationId xmlns:p14="http://schemas.microsoft.com/office/powerpoint/2010/main" val="427348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afterEffect">
                                  <p:stCondLst>
                                    <p:cond delay="3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7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8" dur="17000" fill="hold"/>
                                        <p:tgtEl>
                                          <p:spTgt spid="3">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17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2" dur="17000" fill="hold"/>
                                        <p:tgtEl>
                                          <p:spTgt spid="3">
                                            <p:txEl>
                                              <p:pRg st="1" end="1"/>
                                            </p:txEl>
                                          </p:spTgt>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17000" fill="hold"/>
                                        <p:tgtEl>
                                          <p:spTgt spid="6"/>
                                        </p:tgtEl>
                                        <p:attrNameLst>
                                          <p:attrName>ppt_x</p:attrName>
                                        </p:attrNameLst>
                                      </p:cBhvr>
                                      <p:tavLst>
                                        <p:tav tm="0">
                                          <p:val>
                                            <p:strVal val="#ppt_x"/>
                                          </p:val>
                                        </p:tav>
                                        <p:tav tm="100000">
                                          <p:val>
                                            <p:strVal val="#ppt_x"/>
                                          </p:val>
                                        </p:tav>
                                      </p:tavLst>
                                    </p:anim>
                                    <p:anim calcmode="lin" valueType="num">
                                      <p:cBhvr>
                                        <p:cTn id="16" dur="17000" fill="hold"/>
                                        <p:tgtEl>
                                          <p:spTgt spid="6"/>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Writing Task </a:t>
            </a:r>
          </a:p>
        </p:txBody>
      </p:sp>
      <p:sp>
        <p:nvSpPr>
          <p:cNvPr id="3" name="Text Placeholder 2"/>
          <p:cNvSpPr>
            <a:spLocks noGrp="1"/>
          </p:cNvSpPr>
          <p:nvPr>
            <p:ph type="body" sz="quarter" idx="13"/>
          </p:nvPr>
        </p:nvSpPr>
        <p:spPr>
          <a:xfrm>
            <a:off x="555786" y="1326776"/>
            <a:ext cx="9188715" cy="5347999"/>
          </a:xfrm>
        </p:spPr>
        <p:txBody>
          <a:bodyPr>
            <a:normAutofit/>
          </a:bodyPr>
          <a:lstStyle/>
          <a:p>
            <a:pPr marL="0" indent="0">
              <a:buNone/>
            </a:pPr>
            <a:endParaRPr lang="en-US" dirty="0">
              <a:solidFill>
                <a:schemeClr val="tx1"/>
              </a:solidFill>
            </a:endParaRPr>
          </a:p>
          <a:p>
            <a:r>
              <a:rPr lang="en-US" dirty="0">
                <a:solidFill>
                  <a:schemeClr val="tx1"/>
                </a:solidFill>
              </a:rPr>
              <a:t>After reading informational text, watching videos, and observing photographs of children facing poverty, write a vignette which captures a glimpse into a situation of a child you have taught. </a:t>
            </a:r>
          </a:p>
        </p:txBody>
      </p:sp>
    </p:spTree>
    <p:extLst>
      <p:ext uri="{BB962C8B-B14F-4D97-AF65-F5344CB8AC3E}">
        <p14:creationId xmlns:p14="http://schemas.microsoft.com/office/powerpoint/2010/main" val="3597357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Vignette</a:t>
            </a:r>
          </a:p>
        </p:txBody>
      </p:sp>
      <p:sp>
        <p:nvSpPr>
          <p:cNvPr id="3" name="Text Placeholder 2"/>
          <p:cNvSpPr>
            <a:spLocks noGrp="1"/>
          </p:cNvSpPr>
          <p:nvPr>
            <p:ph type="body" sz="quarter" idx="13"/>
          </p:nvPr>
        </p:nvSpPr>
        <p:spPr/>
        <p:txBody>
          <a:bodyPr/>
          <a:lstStyle/>
          <a:p>
            <a:r>
              <a:rPr lang="en-US" dirty="0"/>
              <a:t>A brief evocative description, account, or episode.</a:t>
            </a:r>
          </a:p>
          <a:p>
            <a:endParaRPr lang="en-US" dirty="0"/>
          </a:p>
          <a:p>
            <a:r>
              <a:rPr lang="en-US" dirty="0"/>
              <a:t>A small illustration or portrait photography that fades into the background without a definite border.</a:t>
            </a:r>
          </a:p>
        </p:txBody>
      </p:sp>
    </p:spTree>
    <p:extLst>
      <p:ext uri="{BB962C8B-B14F-4D97-AF65-F5344CB8AC3E}">
        <p14:creationId xmlns:p14="http://schemas.microsoft.com/office/powerpoint/2010/main" val="3120130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12"/>
          </p:nvPr>
        </p:nvPicPr>
        <p:blipFill>
          <a:blip r:embed="rId3">
            <a:extLst>
              <a:ext uri="{BEBA8EAE-BF5A-486C-A8C5-ECC9F3942E4B}">
                <a14:imgProps xmlns:a14="http://schemas.microsoft.com/office/drawing/2010/main">
                  <a14:imgLayer r:embed="rId4">
                    <a14:imgEffect>
                      <a14:backgroundRemoval t="5599" b="96875" l="7520" r="94531"/>
                    </a14:imgEffect>
                  </a14:imgLayer>
                </a14:imgProps>
              </a:ext>
              <a:ext uri="{28A0092B-C50C-407E-A947-70E740481C1C}">
                <a14:useLocalDpi xmlns:a14="http://schemas.microsoft.com/office/drawing/2010/main" val="0"/>
              </a:ext>
            </a:extLst>
          </a:blip>
          <a:stretch>
            <a:fillRect/>
          </a:stretch>
        </p:blipFill>
        <p:spPr>
          <a:xfrm>
            <a:off x="535742" y="-397521"/>
            <a:ext cx="10185267" cy="7638951"/>
          </a:xfrm>
        </p:spPr>
      </p:pic>
    </p:spTree>
    <p:extLst>
      <p:ext uri="{BB962C8B-B14F-4D97-AF65-F5344CB8AC3E}">
        <p14:creationId xmlns:p14="http://schemas.microsoft.com/office/powerpoint/2010/main" val="3030456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Modes of Writing: Narrative</a:t>
            </a:r>
          </a:p>
        </p:txBody>
      </p:sp>
      <p:sp>
        <p:nvSpPr>
          <p:cNvPr id="3" name="Text Placeholder 2"/>
          <p:cNvSpPr>
            <a:spLocks noGrp="1"/>
          </p:cNvSpPr>
          <p:nvPr>
            <p:ph type="body" sz="quarter" idx="13"/>
          </p:nvPr>
        </p:nvSpPr>
        <p:spPr/>
        <p:txBody>
          <a:bodyPr/>
          <a:lstStyle/>
          <a:p>
            <a:r>
              <a:rPr lang="en-US" dirty="0"/>
              <a:t>3 Levels of Text</a:t>
            </a:r>
          </a:p>
          <a:p>
            <a:pPr lvl="1"/>
            <a:r>
              <a:rPr lang="en-US" dirty="0"/>
              <a:t>Read the narrative portion of the 3 Modes Document</a:t>
            </a:r>
          </a:p>
          <a:p>
            <a:pPr lvl="1"/>
            <a:r>
              <a:rPr lang="en-US" dirty="0"/>
              <a:t>Highlight or underline the most important  sentence, phrase, and word</a:t>
            </a:r>
          </a:p>
          <a:p>
            <a:pPr lvl="1"/>
            <a:r>
              <a:rPr lang="en-US" dirty="0"/>
              <a:t>Share with your table partners</a:t>
            </a:r>
          </a:p>
        </p:txBody>
      </p:sp>
    </p:spTree>
    <p:extLst>
      <p:ext uri="{BB962C8B-B14F-4D97-AF65-F5344CB8AC3E}">
        <p14:creationId xmlns:p14="http://schemas.microsoft.com/office/powerpoint/2010/main" val="2258693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Writing Standard 3: </a:t>
            </a:r>
            <a:br>
              <a:rPr lang="en-US" dirty="0"/>
            </a:br>
            <a:r>
              <a:rPr lang="en-US" dirty="0"/>
              <a:t>Narrative	</a:t>
            </a:r>
          </a:p>
        </p:txBody>
      </p:sp>
      <p:sp>
        <p:nvSpPr>
          <p:cNvPr id="3" name="Text Placeholder 2"/>
          <p:cNvSpPr>
            <a:spLocks noGrp="1"/>
          </p:cNvSpPr>
          <p:nvPr>
            <p:ph type="body" sz="quarter" idx="13"/>
          </p:nvPr>
        </p:nvSpPr>
        <p:spPr/>
        <p:txBody>
          <a:bodyPr>
            <a:normAutofit fontScale="92500" lnSpcReduction="20000"/>
          </a:bodyPr>
          <a:lstStyle/>
          <a:p>
            <a:r>
              <a:rPr lang="en-US" dirty="0"/>
              <a:t>Write narratives to develop real or imagined experiences or events using effective technique, well-chosen details, and well-structured event sequences. (9-10 grade)</a:t>
            </a:r>
          </a:p>
          <a:p>
            <a:r>
              <a:rPr lang="en-US" dirty="0"/>
              <a:t>D</a:t>
            </a:r>
          </a:p>
          <a:p>
            <a:pPr lvl="1"/>
            <a:r>
              <a:rPr lang="en-US" dirty="0"/>
              <a:t>(9-10) Use precise words and phrases, telling details, and sensory language to convey a vivid picture of the experiences, events, setting, and/or character.</a:t>
            </a:r>
          </a:p>
          <a:p>
            <a:pPr lvl="1"/>
            <a:r>
              <a:rPr lang="en-US" dirty="0"/>
              <a:t>(5) Use concrete words and phrases and sensory details to convey experiences and events precisely.</a:t>
            </a:r>
          </a:p>
        </p:txBody>
      </p:sp>
    </p:spTree>
    <p:extLst>
      <p:ext uri="{BB962C8B-B14F-4D97-AF65-F5344CB8AC3E}">
        <p14:creationId xmlns:p14="http://schemas.microsoft.com/office/powerpoint/2010/main" val="3378874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Narrative Progressions</a:t>
            </a:r>
          </a:p>
        </p:txBody>
      </p:sp>
      <p:sp>
        <p:nvSpPr>
          <p:cNvPr id="3" name="Text Placeholder 2"/>
          <p:cNvSpPr>
            <a:spLocks noGrp="1"/>
          </p:cNvSpPr>
          <p:nvPr>
            <p:ph type="body" sz="quarter" idx="13"/>
          </p:nvPr>
        </p:nvSpPr>
        <p:spPr>
          <a:xfrm>
            <a:off x="555786" y="1577825"/>
            <a:ext cx="9188715" cy="5096950"/>
          </a:xfrm>
        </p:spPr>
        <p:txBody>
          <a:bodyPr>
            <a:normAutofit/>
          </a:bodyPr>
          <a:lstStyle/>
          <a:p>
            <a:r>
              <a:rPr lang="en-US" dirty="0"/>
              <a:t>Join others in your grade level.</a:t>
            </a:r>
          </a:p>
          <a:p>
            <a:endParaRPr lang="en-US" dirty="0"/>
          </a:p>
          <a:p>
            <a:r>
              <a:rPr lang="en-US" dirty="0"/>
              <a:t>Looking at writing standard 3 for your grade level, highlight/discuss key differences in the progressions from the grade before and the grade after yours.</a:t>
            </a:r>
          </a:p>
        </p:txBody>
      </p:sp>
    </p:spTree>
    <p:extLst>
      <p:ext uri="{BB962C8B-B14F-4D97-AF65-F5344CB8AC3E}">
        <p14:creationId xmlns:p14="http://schemas.microsoft.com/office/powerpoint/2010/main" val="2754942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Analysis</a:t>
            </a:r>
          </a:p>
        </p:txBody>
      </p:sp>
      <p:sp>
        <p:nvSpPr>
          <p:cNvPr id="3" name="Text Placeholder 2"/>
          <p:cNvSpPr>
            <a:spLocks noGrp="1"/>
          </p:cNvSpPr>
          <p:nvPr>
            <p:ph type="body" sz="quarter" idx="13"/>
          </p:nvPr>
        </p:nvSpPr>
        <p:spPr>
          <a:xfrm>
            <a:off x="403386" y="1412710"/>
            <a:ext cx="9188715" cy="4901324"/>
          </a:xfrm>
        </p:spPr>
        <p:txBody>
          <a:bodyPr/>
          <a:lstStyle/>
          <a:p>
            <a:r>
              <a:rPr lang="en-US" dirty="0"/>
              <a:t>Switch your writing with a partner.  Highlight and label areas where there is evidence of mastery of the standard.</a:t>
            </a:r>
          </a:p>
          <a:p>
            <a:r>
              <a:rPr lang="en-US" dirty="0"/>
              <a:t>List skills gaps from the evidence you see thus far.</a:t>
            </a:r>
          </a:p>
          <a:p>
            <a:r>
              <a:rPr lang="en-US" dirty="0"/>
              <a:t>As an entire grade level group, compare both mastery and gaps.</a:t>
            </a:r>
          </a:p>
          <a:p>
            <a:r>
              <a:rPr lang="en-US" dirty="0"/>
              <a:t>As a group, chart skills gaps you identified. </a:t>
            </a:r>
          </a:p>
          <a:p>
            <a:endParaRPr lang="en-US" dirty="0"/>
          </a:p>
          <a:p>
            <a:endParaRPr lang="en-US" dirty="0"/>
          </a:p>
        </p:txBody>
      </p:sp>
    </p:spTree>
    <p:extLst>
      <p:ext uri="{BB962C8B-B14F-4D97-AF65-F5344CB8AC3E}">
        <p14:creationId xmlns:p14="http://schemas.microsoft.com/office/powerpoint/2010/main" val="2831409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2640" y="311380"/>
            <a:ext cx="7453496" cy="1320800"/>
          </a:xfrm>
        </p:spPr>
        <p:txBody>
          <a:bodyPr/>
          <a:lstStyle/>
          <a:p>
            <a:r>
              <a:rPr lang="en-US" dirty="0"/>
              <a:t>LDC Mini-Tasks: Media</a:t>
            </a:r>
          </a:p>
        </p:txBody>
      </p:sp>
      <p:sp>
        <p:nvSpPr>
          <p:cNvPr id="4" name="Text Placeholder 3"/>
          <p:cNvSpPr>
            <a:spLocks noGrp="1"/>
          </p:cNvSpPr>
          <p:nvPr>
            <p:ph type="body" sz="quarter" idx="13"/>
          </p:nvPr>
        </p:nvSpPr>
        <p:spPr>
          <a:xfrm>
            <a:off x="581633" y="2151529"/>
            <a:ext cx="4297680" cy="4344803"/>
          </a:xfrm>
        </p:spPr>
        <p:txBody>
          <a:bodyPr>
            <a:normAutofit lnSpcReduction="10000"/>
          </a:bodyPr>
          <a:lstStyle/>
          <a:p>
            <a:r>
              <a:rPr lang="en-US" dirty="0"/>
              <a:t>Visual Analysis</a:t>
            </a:r>
          </a:p>
          <a:p>
            <a:r>
              <a:rPr lang="en-US" dirty="0"/>
              <a:t>Reading Photographs</a:t>
            </a:r>
          </a:p>
          <a:p>
            <a:r>
              <a:rPr lang="en-US" dirty="0"/>
              <a:t>Building Background Knowledge Through Photographs</a:t>
            </a:r>
          </a:p>
        </p:txBody>
      </p:sp>
      <p:sp>
        <p:nvSpPr>
          <p:cNvPr id="5" name="Text Placeholder 4"/>
          <p:cNvSpPr>
            <a:spLocks noGrp="1"/>
          </p:cNvSpPr>
          <p:nvPr>
            <p:ph type="body" sz="quarter" idx="14"/>
          </p:nvPr>
        </p:nvSpPr>
        <p:spPr>
          <a:xfrm>
            <a:off x="5228456" y="2151529"/>
            <a:ext cx="4297680" cy="4344804"/>
          </a:xfrm>
        </p:spPr>
        <p:txBody>
          <a:bodyPr/>
          <a:lstStyle/>
          <a:p>
            <a:r>
              <a:rPr lang="en-US" dirty="0"/>
              <a:t>Close Viewing Protocol</a:t>
            </a:r>
          </a:p>
          <a:p>
            <a:r>
              <a:rPr lang="en-US" dirty="0"/>
              <a:t>Film vs. Text</a:t>
            </a:r>
          </a:p>
          <a:p>
            <a:r>
              <a:rPr lang="en-US" dirty="0"/>
              <a:t>Media Circle Roles:  Cinematographer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90" y="20159"/>
            <a:ext cx="1840150" cy="1840150"/>
          </a:xfrm>
          <a:prstGeom prst="rect">
            <a:avLst/>
          </a:prstGeom>
        </p:spPr>
      </p:pic>
    </p:spTree>
    <p:extLst>
      <p:ext uri="{BB962C8B-B14F-4D97-AF65-F5344CB8AC3E}">
        <p14:creationId xmlns:p14="http://schemas.microsoft.com/office/powerpoint/2010/main" val="3370089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Who’s in the house?</a:t>
            </a:r>
          </a:p>
        </p:txBody>
      </p:sp>
      <p:sp>
        <p:nvSpPr>
          <p:cNvPr id="3" name="Text Placeholder 2"/>
          <p:cNvSpPr>
            <a:spLocks noGrp="1"/>
          </p:cNvSpPr>
          <p:nvPr>
            <p:ph type="body" sz="quarter" idx="13"/>
          </p:nvPr>
        </p:nvSpPr>
        <p:spPr>
          <a:xfrm>
            <a:off x="555786" y="1371599"/>
            <a:ext cx="9188715" cy="5303175"/>
          </a:xfrm>
        </p:spPr>
        <p:txBody>
          <a:bodyPr>
            <a:normAutofit fontScale="92500" lnSpcReduction="10000"/>
          </a:bodyPr>
          <a:lstStyle/>
          <a:p>
            <a:r>
              <a:rPr lang="en-US" dirty="0"/>
              <a:t>Claim a </a:t>
            </a:r>
            <a:r>
              <a:rPr lang="en-US" dirty="0" err="1"/>
              <a:t>Plicker</a:t>
            </a:r>
            <a:r>
              <a:rPr lang="en-US" dirty="0"/>
              <a:t> card</a:t>
            </a:r>
          </a:p>
          <a:p>
            <a:r>
              <a:rPr lang="en-US" dirty="0"/>
              <a:t>Card has A, B, C, D </a:t>
            </a:r>
            <a:r>
              <a:rPr lang="mr-IN" dirty="0"/>
              <a:t>–</a:t>
            </a:r>
            <a:r>
              <a:rPr lang="en-US" dirty="0"/>
              <a:t> Whatever letter is on top when it is scanned, is the letter you are choosing.</a:t>
            </a:r>
          </a:p>
          <a:p>
            <a:endParaRPr lang="en-US" dirty="0"/>
          </a:p>
          <a:p>
            <a:r>
              <a:rPr lang="en-US" dirty="0"/>
              <a:t>You will use this card multiple times throughout the day </a:t>
            </a:r>
            <a:r>
              <a:rPr lang="mr-IN" dirty="0"/>
              <a:t>–</a:t>
            </a:r>
            <a:r>
              <a:rPr lang="en-US" dirty="0"/>
              <a:t> hold on to it! </a:t>
            </a:r>
            <a:r>
              <a:rPr lang="en-US" dirty="0">
                <a:sym typeface="Wingdings"/>
              </a:rPr>
              <a:t> </a:t>
            </a:r>
          </a:p>
          <a:p>
            <a:endParaRPr lang="en-US" dirty="0">
              <a:sym typeface="Wingdings"/>
            </a:endParaRPr>
          </a:p>
          <a:p>
            <a:r>
              <a:rPr lang="en-US" dirty="0">
                <a:solidFill>
                  <a:srgbClr val="CC9900"/>
                </a:solidFill>
                <a:sym typeface="Wingdings"/>
              </a:rPr>
              <a:t>For more information about using </a:t>
            </a:r>
            <a:r>
              <a:rPr lang="en-US" dirty="0" err="1">
                <a:solidFill>
                  <a:srgbClr val="CC9900"/>
                </a:solidFill>
                <a:sym typeface="Wingdings"/>
              </a:rPr>
              <a:t>Plickers</a:t>
            </a:r>
            <a:r>
              <a:rPr lang="en-US" dirty="0">
                <a:solidFill>
                  <a:srgbClr val="CC9900"/>
                </a:solidFill>
                <a:sym typeface="Wingdings"/>
              </a:rPr>
              <a:t> </a:t>
            </a:r>
            <a:r>
              <a:rPr lang="en-US" sz="2800" dirty="0">
                <a:solidFill>
                  <a:srgbClr val="CC9900"/>
                </a:solidFill>
                <a:sym typeface="Wingdings"/>
              </a:rPr>
              <a:t>http://</a:t>
            </a:r>
            <a:r>
              <a:rPr lang="en-US" sz="2800" dirty="0" err="1">
                <a:solidFill>
                  <a:srgbClr val="CC9900"/>
                </a:solidFill>
                <a:sym typeface="Wingdings"/>
              </a:rPr>
              <a:t>www.thepespecialist.com</a:t>
            </a:r>
            <a:r>
              <a:rPr lang="en-US" sz="2800" dirty="0">
                <a:solidFill>
                  <a:srgbClr val="CC9900"/>
                </a:solidFill>
                <a:sym typeface="Wingdings"/>
              </a:rPr>
              <a:t>/</a:t>
            </a:r>
            <a:r>
              <a:rPr lang="en-US" sz="2800" dirty="0" err="1">
                <a:solidFill>
                  <a:srgbClr val="CC9900"/>
                </a:solidFill>
                <a:sym typeface="Wingdings"/>
              </a:rPr>
              <a:t>plickers</a:t>
            </a:r>
            <a:r>
              <a:rPr lang="en-US" sz="2800" dirty="0">
                <a:solidFill>
                  <a:srgbClr val="CC9900"/>
                </a:solidFill>
                <a:sym typeface="Wingdings"/>
              </a:rPr>
              <a:t>/</a:t>
            </a:r>
            <a:endParaRPr lang="en-US" sz="2800" dirty="0">
              <a:solidFill>
                <a:srgbClr val="CC9900"/>
              </a:solidFill>
            </a:endParaRPr>
          </a:p>
        </p:txBody>
      </p:sp>
    </p:spTree>
    <p:extLst>
      <p:ext uri="{BB962C8B-B14F-4D97-AF65-F5344CB8AC3E}">
        <p14:creationId xmlns:p14="http://schemas.microsoft.com/office/powerpoint/2010/main" val="24955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Tools</a:t>
            </a:r>
          </a:p>
        </p:txBody>
      </p:sp>
      <p:sp>
        <p:nvSpPr>
          <p:cNvPr id="3" name="Text Placeholder 2"/>
          <p:cNvSpPr>
            <a:spLocks noGrp="1"/>
          </p:cNvSpPr>
          <p:nvPr>
            <p:ph type="body" sz="quarter" idx="13"/>
          </p:nvPr>
        </p:nvSpPr>
        <p:spPr/>
        <p:txBody>
          <a:bodyPr/>
          <a:lstStyle/>
          <a:p>
            <a:r>
              <a:rPr lang="en-US" dirty="0"/>
              <a:t>Log on to LDC.org</a:t>
            </a:r>
          </a:p>
          <a:p>
            <a:r>
              <a:rPr lang="en-US" dirty="0"/>
              <a:t>Top right hand corner, click on blue button “Core Tools Login”</a:t>
            </a:r>
          </a:p>
          <a:p>
            <a:r>
              <a:rPr lang="en-US" dirty="0"/>
              <a:t>Create a free account</a:t>
            </a:r>
          </a:p>
          <a:p>
            <a:r>
              <a:rPr lang="en-US" dirty="0"/>
              <a:t>Click on LDC Library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076" y="3603406"/>
            <a:ext cx="2893190" cy="2893190"/>
          </a:xfrm>
          <a:prstGeom prst="rect">
            <a:avLst/>
          </a:prstGeom>
        </p:spPr>
      </p:pic>
    </p:spTree>
    <p:extLst>
      <p:ext uri="{BB962C8B-B14F-4D97-AF65-F5344CB8AC3E}">
        <p14:creationId xmlns:p14="http://schemas.microsoft.com/office/powerpoint/2010/main" val="1457130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 10:30-10:45</a:t>
            </a:r>
          </a:p>
        </p:txBody>
      </p:sp>
      <p:sp>
        <p:nvSpPr>
          <p:cNvPr id="3" name="Text Placeholder 2"/>
          <p:cNvSpPr>
            <a:spLocks noGrp="1"/>
          </p:cNvSpPr>
          <p:nvPr>
            <p:ph type="body" sz="quarter" idx="13"/>
          </p:nvPr>
        </p:nvSpPr>
        <p:spPr>
          <a:xfrm>
            <a:off x="555787" y="1773451"/>
            <a:ext cx="8953974" cy="4901324"/>
          </a:xfrm>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86" y="1773451"/>
            <a:ext cx="9188715" cy="5084549"/>
          </a:xfrm>
          <a:prstGeom prst="rect">
            <a:avLst/>
          </a:prstGeom>
        </p:spPr>
      </p:pic>
    </p:spTree>
    <p:extLst>
      <p:ext uri="{BB962C8B-B14F-4D97-AF65-F5344CB8AC3E}">
        <p14:creationId xmlns:p14="http://schemas.microsoft.com/office/powerpoint/2010/main" val="1573887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Writing Standard 2: Informative/Explanatory</a:t>
            </a:r>
          </a:p>
        </p:txBody>
      </p:sp>
      <p:sp>
        <p:nvSpPr>
          <p:cNvPr id="3" name="Subtitle 2"/>
          <p:cNvSpPr>
            <a:spLocks noGrp="1"/>
          </p:cNvSpPr>
          <p:nvPr>
            <p:ph type="subTitle" idx="1"/>
          </p:nvPr>
        </p:nvSpPr>
        <p:spPr/>
        <p:txBody>
          <a:bodyPr/>
          <a:lstStyle/>
          <a:p>
            <a:r>
              <a:rPr lang="en-US" dirty="0"/>
              <a:t>examine and convey</a:t>
            </a:r>
          </a:p>
        </p:txBody>
      </p:sp>
    </p:spTree>
    <p:extLst>
      <p:ext uri="{BB962C8B-B14F-4D97-AF65-F5344CB8AC3E}">
        <p14:creationId xmlns:p14="http://schemas.microsoft.com/office/powerpoint/2010/main" val="3014189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994614" cy="1320800"/>
          </a:xfrm>
        </p:spPr>
        <p:txBody>
          <a:bodyPr>
            <a:normAutofit/>
          </a:bodyPr>
          <a:lstStyle/>
          <a:p>
            <a:r>
              <a:rPr lang="en-US" dirty="0"/>
              <a:t>3 Modes of Writing: Informational</a:t>
            </a:r>
          </a:p>
        </p:txBody>
      </p:sp>
      <p:sp>
        <p:nvSpPr>
          <p:cNvPr id="3" name="Text Placeholder 2"/>
          <p:cNvSpPr>
            <a:spLocks noGrp="1"/>
          </p:cNvSpPr>
          <p:nvPr>
            <p:ph type="body" sz="quarter" idx="13"/>
          </p:nvPr>
        </p:nvSpPr>
        <p:spPr/>
        <p:txBody>
          <a:bodyPr/>
          <a:lstStyle/>
          <a:p>
            <a:r>
              <a:rPr lang="en-US" dirty="0"/>
              <a:t>3 Levels of Text</a:t>
            </a:r>
          </a:p>
          <a:p>
            <a:pPr lvl="1"/>
            <a:r>
              <a:rPr lang="en-US" dirty="0"/>
              <a:t>Read the informational portion of the 3 Modes Document</a:t>
            </a:r>
          </a:p>
          <a:p>
            <a:pPr lvl="1"/>
            <a:r>
              <a:rPr lang="en-US" dirty="0"/>
              <a:t>Highlight or underline the most important  sentence, phrase, and word</a:t>
            </a:r>
          </a:p>
          <a:p>
            <a:pPr lvl="1"/>
            <a:r>
              <a:rPr lang="en-US" dirty="0"/>
              <a:t>Share with your table partners</a:t>
            </a:r>
          </a:p>
        </p:txBody>
      </p:sp>
    </p:spTree>
    <p:extLst>
      <p:ext uri="{BB962C8B-B14F-4D97-AF65-F5344CB8AC3E}">
        <p14:creationId xmlns:p14="http://schemas.microsoft.com/office/powerpoint/2010/main" val="4112989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Informational Progressions</a:t>
            </a:r>
          </a:p>
        </p:txBody>
      </p:sp>
      <p:sp>
        <p:nvSpPr>
          <p:cNvPr id="3" name="Text Placeholder 2"/>
          <p:cNvSpPr>
            <a:spLocks noGrp="1"/>
          </p:cNvSpPr>
          <p:nvPr>
            <p:ph type="body" sz="quarter" idx="13"/>
          </p:nvPr>
        </p:nvSpPr>
        <p:spPr>
          <a:xfrm>
            <a:off x="555786" y="1577825"/>
            <a:ext cx="9188715" cy="5096950"/>
          </a:xfrm>
        </p:spPr>
        <p:txBody>
          <a:bodyPr>
            <a:normAutofit/>
          </a:bodyPr>
          <a:lstStyle/>
          <a:p>
            <a:r>
              <a:rPr lang="en-US" dirty="0"/>
              <a:t>Join others in your grade level.</a:t>
            </a:r>
          </a:p>
          <a:p>
            <a:endParaRPr lang="en-US" dirty="0"/>
          </a:p>
          <a:p>
            <a:r>
              <a:rPr lang="en-US" dirty="0"/>
              <a:t>Looking at writing standard 2 for your grade level, highlight/discuss key differences in the progressions from the grade before and the grade after yours.</a:t>
            </a:r>
          </a:p>
        </p:txBody>
      </p:sp>
    </p:spTree>
    <p:extLst>
      <p:ext uri="{BB962C8B-B14F-4D97-AF65-F5344CB8AC3E}">
        <p14:creationId xmlns:p14="http://schemas.microsoft.com/office/powerpoint/2010/main" val="3265412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Informational Task</a:t>
            </a:r>
          </a:p>
        </p:txBody>
      </p:sp>
      <p:sp>
        <p:nvSpPr>
          <p:cNvPr id="3" name="Text Placeholder 2"/>
          <p:cNvSpPr>
            <a:spLocks noGrp="1"/>
          </p:cNvSpPr>
          <p:nvPr>
            <p:ph type="body" sz="quarter" idx="13"/>
          </p:nvPr>
        </p:nvSpPr>
        <p:spPr/>
        <p:txBody>
          <a:bodyPr>
            <a:normAutofit lnSpcReduction="10000"/>
          </a:bodyPr>
          <a:lstStyle/>
          <a:p>
            <a:r>
              <a:rPr lang="en-US" sz="4000" dirty="0"/>
              <a:t>After reading and researching informational texts and websites about poverty, write an article which analyzes the impact of poverty on students’ learning.  Be sure to support your discussion with evidence from the texts.</a:t>
            </a:r>
          </a:p>
          <a:p>
            <a:endParaRPr lang="en-US" sz="4000" dirty="0"/>
          </a:p>
          <a:p>
            <a:pPr marL="0" indent="0">
              <a:buNone/>
            </a:pPr>
            <a:r>
              <a:rPr lang="en-US" sz="4000" dirty="0">
                <a:solidFill>
                  <a:schemeClr val="bg2">
                    <a:lumMod val="90000"/>
                  </a:schemeClr>
                </a:solidFill>
              </a:rPr>
              <a:t>*link to the student story in your vignette</a:t>
            </a:r>
          </a:p>
          <a:p>
            <a:pPr marL="0" indent="0">
              <a:buNone/>
            </a:pPr>
            <a:endParaRPr lang="en-US" sz="4000" dirty="0"/>
          </a:p>
        </p:txBody>
      </p:sp>
    </p:spTree>
    <p:extLst>
      <p:ext uri="{BB962C8B-B14F-4D97-AF65-F5344CB8AC3E}">
        <p14:creationId xmlns:p14="http://schemas.microsoft.com/office/powerpoint/2010/main" val="3873079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200 Countries, 200 Years</a:t>
            </a:r>
          </a:p>
        </p:txBody>
      </p:sp>
      <p:pic>
        <p:nvPicPr>
          <p:cNvPr id="12" name="Content Placeholder 11">
            <a:hlinkClick r:id="rId3"/>
          </p:cNvPr>
          <p:cNvPicPr>
            <a:picLocks noGrp="1" noChangeAspect="1"/>
          </p:cNvPicPr>
          <p:nvPr>
            <p:ph sz="quarter" idx="12"/>
          </p:nvPr>
        </p:nvPicPr>
        <p:blipFill>
          <a:blip r:embed="rId4" cstate="print">
            <a:extLst>
              <a:ext uri="{28A0092B-C50C-407E-A947-70E740481C1C}">
                <a14:useLocalDpi xmlns:a14="http://schemas.microsoft.com/office/drawing/2010/main" val="0"/>
              </a:ext>
            </a:extLst>
          </a:blip>
          <a:stretch>
            <a:fillRect/>
          </a:stretch>
        </p:blipFill>
        <p:spPr>
          <a:xfrm>
            <a:off x="555786" y="1481460"/>
            <a:ext cx="9090025" cy="48281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p:cNvSpPr/>
          <p:nvPr/>
        </p:nvSpPr>
        <p:spPr>
          <a:xfrm>
            <a:off x="8458200" y="5103674"/>
            <a:ext cx="3518647" cy="1754326"/>
          </a:xfrm>
          <a:prstGeom prst="rect">
            <a:avLst/>
          </a:prstGeom>
          <a:noFill/>
        </p:spPr>
        <p:txBody>
          <a:bodyPr wrap="square" lIns="91440" tIns="45720" rIns="91440" bIns="45720">
            <a:spAutoFit/>
          </a:bodyPr>
          <a:lstStyle/>
          <a:p>
            <a:pPr algn="ctr"/>
            <a:r>
              <a:rPr lang="en-US" sz="5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Gapminder</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World</a:t>
            </a:r>
          </a:p>
        </p:txBody>
      </p:sp>
    </p:spTree>
    <p:extLst>
      <p:ext uri="{BB962C8B-B14F-4D97-AF65-F5344CB8AC3E}">
        <p14:creationId xmlns:p14="http://schemas.microsoft.com/office/powerpoint/2010/main" val="158898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Dollar Street in </a:t>
            </a:r>
            <a:r>
              <a:rPr lang="en-US" dirty="0" err="1"/>
              <a:t>Gapminder</a:t>
            </a:r>
            <a:r>
              <a:rPr lang="en-US" dirty="0"/>
              <a:t> </a:t>
            </a:r>
            <a:r>
              <a:rPr lang="en-US" dirty="0">
                <a:hlinkClick r:id="rId3"/>
              </a:rPr>
              <a:t>site</a:t>
            </a:r>
            <a:endParaRPr lang="en-US" dirty="0"/>
          </a:p>
        </p:txBody>
      </p:sp>
      <p:pic>
        <p:nvPicPr>
          <p:cNvPr id="5" name="Picture 4" descr="Dollar Street - Google Chrome"/>
          <p:cNvPicPr>
            <a:picLocks noChangeAspect="1"/>
          </p:cNvPicPr>
          <p:nvPr/>
        </p:nvPicPr>
        <p:blipFill rotWithShape="1">
          <a:blip r:embed="rId4">
            <a:extLst>
              <a:ext uri="{28A0092B-C50C-407E-A947-70E740481C1C}">
                <a14:useLocalDpi xmlns:a14="http://schemas.microsoft.com/office/drawing/2010/main" val="0"/>
              </a:ext>
            </a:extLst>
          </a:blip>
          <a:srcRect l="1729" t="6812" r="26884" b="11649"/>
          <a:stretch/>
        </p:blipFill>
        <p:spPr>
          <a:xfrm>
            <a:off x="699648" y="1577825"/>
            <a:ext cx="8452806" cy="514847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6190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a:p>
            <a:endParaRPr lang="en-US" dirty="0"/>
          </a:p>
        </p:txBody>
      </p:sp>
      <p:sp>
        <p:nvSpPr>
          <p:cNvPr id="8" name="Content Placeholder 7"/>
          <p:cNvSpPr>
            <a:spLocks noGrp="1"/>
          </p:cNvSpPr>
          <p:nvPr>
            <p:ph sz="half" idx="13"/>
          </p:nvPr>
        </p:nvSpPr>
        <p:spPr>
          <a:xfrm>
            <a:off x="345035" y="1009070"/>
            <a:ext cx="5791032" cy="5300580"/>
          </a:xfrm>
        </p:spPr>
        <p:txBody>
          <a:bodyPr>
            <a:normAutofit/>
          </a:bodyPr>
          <a:lstStyle/>
          <a:p>
            <a:r>
              <a:rPr lang="en-US" i="1" dirty="0"/>
              <a:t>Living in poverty, having so much bandwidth wrapped up in just making it from one day to the next, decreases a person’s cognitive function, making it harder to solve problems, resist impulses, and think long-term.</a:t>
            </a:r>
            <a:endParaRPr lang="en-US" dirty="0"/>
          </a:p>
        </p:txBody>
      </p:sp>
      <p:pic>
        <p:nvPicPr>
          <p:cNvPr id="5" name="Picture 4"/>
          <p:cNvPicPr>
            <a:picLocks noChangeAspect="1"/>
          </p:cNvPicPr>
          <p:nvPr/>
        </p:nvPicPr>
        <p:blipFill>
          <a:blip r:embed="rId3"/>
          <a:stretch>
            <a:fillRect/>
          </a:stretch>
        </p:blipFill>
        <p:spPr>
          <a:xfrm>
            <a:off x="6627962" y="0"/>
            <a:ext cx="5564038" cy="6858000"/>
          </a:xfrm>
          <a:prstGeom prst="rect">
            <a:avLst/>
          </a:prstGeom>
        </p:spPr>
      </p:pic>
    </p:spTree>
    <p:extLst>
      <p:ext uri="{BB962C8B-B14F-4D97-AF65-F5344CB8AC3E}">
        <p14:creationId xmlns:p14="http://schemas.microsoft.com/office/powerpoint/2010/main" val="73767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Writer’s Craft:  Evidence</a:t>
            </a:r>
          </a:p>
        </p:txBody>
      </p:sp>
      <p:pic>
        <p:nvPicPr>
          <p:cNvPr id="15363"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31382" y="2142490"/>
            <a:ext cx="8245475" cy="3435350"/>
          </a:xfrm>
          <a:prstGeom prst="rect">
            <a:avLst/>
          </a:prstGeom>
        </p:spPr>
      </p:pic>
    </p:spTree>
    <p:extLst>
      <p:ext uri="{BB962C8B-B14F-4D97-AF65-F5344CB8AC3E}">
        <p14:creationId xmlns:p14="http://schemas.microsoft.com/office/powerpoint/2010/main" val="3533126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555786" y="257025"/>
            <a:ext cx="8596668" cy="1320800"/>
          </a:xfrm>
          <a:prstGeom prst="rect">
            <a:avLst/>
          </a:prstGeom>
        </p:spPr>
        <p:txBody>
          <a:bodyPr/>
          <a:lstStyle>
            <a:lvl1pPr algn="l" defTabSz="457200" rtl="0" eaLnBrk="1" latinLnBrk="0" hangingPunct="1">
              <a:spcBef>
                <a:spcPct val="0"/>
              </a:spcBef>
              <a:buNone/>
              <a:defRPr sz="4400" kern="1200">
                <a:solidFill>
                  <a:schemeClr val="bg2">
                    <a:lumMod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Kelly Philbeck</a:t>
            </a:r>
          </a:p>
        </p:txBody>
      </p:sp>
      <p:sp>
        <p:nvSpPr>
          <p:cNvPr id="5" name="Content Placeholder 8"/>
          <p:cNvSpPr txBox="1">
            <a:spLocks/>
          </p:cNvSpPr>
          <p:nvPr/>
        </p:nvSpPr>
        <p:spPr>
          <a:xfrm>
            <a:off x="293515" y="1205636"/>
            <a:ext cx="5259797" cy="5239545"/>
          </a:xfrm>
          <a:prstGeom prst="rect">
            <a:avLst/>
          </a:prstGeom>
        </p:spPr>
        <p:txBody>
          <a:bodyPr>
            <a:normAutofit fontScale="70000" lnSpcReduction="20000"/>
          </a:bodyPr>
          <a:lstStyle>
            <a:lvl1pPr marL="342900" indent="-342900" algn="l" defTabSz="457200" rtl="0" eaLnBrk="1" latinLnBrk="0" hangingPunct="1">
              <a:spcBef>
                <a:spcPts val="1000"/>
              </a:spcBef>
              <a:spcAft>
                <a:spcPts val="0"/>
              </a:spcAft>
              <a:buClr>
                <a:srgbClr val="D2BD24"/>
              </a:buClr>
              <a:buSzPct val="100000"/>
              <a:buFont typeface="Wingdings 3" panose="05040102010807070707" pitchFamily="18" charset="2"/>
              <a:buChar char="}"/>
              <a:defRPr sz="36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D2BD24"/>
              </a:buClr>
              <a:buSzPct val="80000"/>
              <a:buFont typeface="Franklin Gothic Medium" panose="020B0603020102020204" pitchFamily="34" charset="0"/>
              <a:buChar char="●"/>
              <a:defRPr sz="32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D2BD24"/>
              </a:buClr>
              <a:buSzPct val="100000"/>
              <a:buFont typeface="Wingdings 2" panose="05020102010507070707" pitchFamily="18" charset="2"/>
              <a:buChar char=""/>
              <a:defRPr sz="2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71500" indent="-571500">
              <a:buFont typeface="Arial" panose="020B0604020202020204" pitchFamily="34" charset="0"/>
              <a:buChar char="•"/>
            </a:pPr>
            <a:r>
              <a:rPr lang="en-US" dirty="0"/>
              <a:t>Current Position:</a:t>
            </a:r>
          </a:p>
          <a:p>
            <a:pPr marL="1314450" lvl="1" indent="-571500">
              <a:buFont typeface="Arial" panose="020B0604020202020204" pitchFamily="34" charset="0"/>
              <a:buChar char="•"/>
            </a:pPr>
            <a:r>
              <a:rPr lang="en-US" dirty="0"/>
              <a:t>Instructional Specialist, KDE</a:t>
            </a:r>
          </a:p>
          <a:p>
            <a:pPr marL="1314450" lvl="1" indent="-571500">
              <a:buFont typeface="Arial" panose="020B0604020202020204" pitchFamily="34" charset="0"/>
              <a:buChar char="•"/>
            </a:pPr>
            <a:r>
              <a:rPr lang="en-US" dirty="0"/>
              <a:t>State LDC Lead</a:t>
            </a:r>
          </a:p>
          <a:p>
            <a:pPr marL="571500" indent="-571500">
              <a:buFont typeface="Arial" panose="020B0604020202020204" pitchFamily="34" charset="0"/>
              <a:buChar char="•"/>
            </a:pPr>
            <a:r>
              <a:rPr lang="en-US" dirty="0"/>
              <a:t>In a Past Life:</a:t>
            </a:r>
          </a:p>
          <a:p>
            <a:pPr marL="1314450" lvl="1" indent="-571500">
              <a:buFont typeface="Arial" panose="020B0604020202020204" pitchFamily="34" charset="0"/>
              <a:buChar char="•"/>
            </a:pPr>
            <a:r>
              <a:rPr lang="en-US" dirty="0"/>
              <a:t>Middle School English Teacher</a:t>
            </a:r>
          </a:p>
          <a:p>
            <a:pPr marL="1314450" lvl="1" indent="-571500">
              <a:buFont typeface="Arial" panose="020B0604020202020204" pitchFamily="34" charset="0"/>
              <a:buChar char="•"/>
            </a:pPr>
            <a:r>
              <a:rPr lang="en-US" dirty="0"/>
              <a:t>Literacy Coach</a:t>
            </a:r>
          </a:p>
          <a:p>
            <a:pPr marL="1314450" lvl="1" indent="-571500">
              <a:buFont typeface="Arial" panose="020B0604020202020204" pitchFamily="34" charset="0"/>
              <a:buChar char="•"/>
            </a:pPr>
            <a:r>
              <a:rPr lang="en-US" dirty="0"/>
              <a:t>ELA Network Lead</a:t>
            </a:r>
          </a:p>
          <a:p>
            <a:pPr marL="571500" indent="-571500">
              <a:buFont typeface="Arial" panose="020B0604020202020204" pitchFamily="34" charset="0"/>
              <a:buChar char="•"/>
            </a:pPr>
            <a:r>
              <a:rPr lang="en-US" dirty="0"/>
              <a:t>Favorite Books</a:t>
            </a:r>
          </a:p>
          <a:p>
            <a:pPr marL="1371600" lvl="2" indent="-571500">
              <a:buFont typeface="Arial" panose="020B0604020202020204" pitchFamily="34" charset="0"/>
              <a:buChar char="•"/>
            </a:pPr>
            <a:r>
              <a:rPr lang="en-US" dirty="0"/>
              <a:t>Of Mice and Men &amp; The Outsiders</a:t>
            </a:r>
          </a:p>
          <a:p>
            <a:pPr marL="571500" indent="-571500">
              <a:buFont typeface="Arial" panose="020B0604020202020204" pitchFamily="34" charset="0"/>
              <a:buChar char="•"/>
            </a:pPr>
            <a:r>
              <a:rPr lang="en-US" dirty="0"/>
              <a:t>Contact Info:</a:t>
            </a:r>
          </a:p>
          <a:p>
            <a:pPr marL="1314450" lvl="1" indent="-571500">
              <a:buFont typeface="Arial" panose="020B0604020202020204" pitchFamily="34" charset="0"/>
              <a:buChar char="•"/>
            </a:pPr>
            <a:r>
              <a:rPr lang="en-US" sz="2900" dirty="0">
                <a:hlinkClick r:id="rId3"/>
              </a:rPr>
              <a:t>Kelly.philbeck@education.ky.gov</a:t>
            </a:r>
            <a:endParaRPr lang="en-US" sz="2900" dirty="0"/>
          </a:p>
          <a:p>
            <a:pPr marL="1314450" lvl="1" indent="-571500">
              <a:buFont typeface="Arial" panose="020B0604020202020204" pitchFamily="34" charset="0"/>
              <a:buChar char="•"/>
            </a:pPr>
            <a:r>
              <a:rPr lang="en-US" dirty="0"/>
              <a:t>@</a:t>
            </a:r>
            <a:r>
              <a:rPr lang="en-US" dirty="0" err="1"/>
              <a:t>kellyphilbeck</a:t>
            </a:r>
            <a:r>
              <a:rPr lang="en-US" dirty="0"/>
              <a:t> on Twitter</a:t>
            </a:r>
          </a:p>
          <a:p>
            <a:pPr marL="971550" lvl="1" indent="-571500">
              <a:buFont typeface="Arial" panose="020B0604020202020204" pitchFamily="34" charset="0"/>
              <a:buChar char="•"/>
            </a:pP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313" y="470213"/>
            <a:ext cx="6408406" cy="56027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1915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Be More Specific…</a:t>
            </a:r>
          </a:p>
        </p:txBody>
      </p:sp>
      <p:sp>
        <p:nvSpPr>
          <p:cNvPr id="3" name="Content Placeholder 2"/>
          <p:cNvSpPr>
            <a:spLocks noGrp="1"/>
          </p:cNvSpPr>
          <p:nvPr>
            <p:ph idx="4294967295"/>
          </p:nvPr>
        </p:nvSpPr>
        <p:spPr>
          <a:xfrm>
            <a:off x="1981200" y="1981200"/>
            <a:ext cx="8229600" cy="4114800"/>
          </a:xfrm>
          <a:prstGeom prst="rect">
            <a:avLst/>
          </a:prstGeom>
        </p:spPr>
        <p:txBody>
          <a:bodyPr/>
          <a:lstStyle/>
          <a:p>
            <a:pPr>
              <a:defRPr/>
            </a:pPr>
            <a:r>
              <a:rPr lang="en-US" dirty="0"/>
              <a:t>Knowing evidence is important…</a:t>
            </a:r>
          </a:p>
          <a:p>
            <a:pPr marL="0" indent="0">
              <a:buNone/>
              <a:defRPr/>
            </a:pPr>
            <a:endParaRPr lang="en-US" dirty="0"/>
          </a:p>
          <a:p>
            <a:pPr>
              <a:defRPr/>
            </a:pPr>
            <a:endParaRPr lang="en-US" dirty="0"/>
          </a:p>
        </p:txBody>
      </p:sp>
      <p:pic>
        <p:nvPicPr>
          <p:cNvPr id="17412" name="Picture 3" descr="C:\Users\kphilbec\Pictures\pullinghairo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895601"/>
            <a:ext cx="6553200"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501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Evidence=CSI</a:t>
            </a:r>
          </a:p>
        </p:txBody>
      </p:sp>
      <p:pic>
        <p:nvPicPr>
          <p:cNvPr id="18435"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555786" y="1577825"/>
            <a:ext cx="8596668" cy="47411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6452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pPr>
              <a:defRPr/>
            </a:pPr>
            <a:r>
              <a:rPr lang="en-US" dirty="0"/>
              <a:t>With Your Group…</a:t>
            </a:r>
          </a:p>
        </p:txBody>
      </p:sp>
      <p:sp>
        <p:nvSpPr>
          <p:cNvPr id="3" name="Content Placeholder 2"/>
          <p:cNvSpPr>
            <a:spLocks noGrp="1"/>
          </p:cNvSpPr>
          <p:nvPr>
            <p:ph idx="4294967295"/>
          </p:nvPr>
        </p:nvSpPr>
        <p:spPr>
          <a:xfrm>
            <a:off x="396240" y="1143000"/>
            <a:ext cx="9814560" cy="4953000"/>
          </a:xfrm>
          <a:prstGeom prst="rect">
            <a:avLst/>
          </a:prstGeom>
        </p:spPr>
        <p:txBody>
          <a:bodyPr/>
          <a:lstStyle/>
          <a:p>
            <a:pPr>
              <a:defRPr/>
            </a:pPr>
            <a:r>
              <a:rPr lang="en-US" b="1" dirty="0">
                <a:solidFill>
                  <a:schemeClr val="tx1"/>
                </a:solidFill>
              </a:rPr>
              <a:t>Step 1:  </a:t>
            </a:r>
            <a:r>
              <a:rPr lang="en-US" dirty="0"/>
              <a:t>Take a moment to read the list of the 25 types of evidence writers commonly use.</a:t>
            </a:r>
          </a:p>
          <a:p>
            <a:pPr>
              <a:defRPr/>
            </a:pPr>
            <a:r>
              <a:rPr lang="en-US" b="1" dirty="0">
                <a:solidFill>
                  <a:schemeClr val="tx1"/>
                </a:solidFill>
              </a:rPr>
              <a:t>Step 2:  </a:t>
            </a:r>
            <a:r>
              <a:rPr lang="en-US" dirty="0"/>
              <a:t>Highlight/underline evidence in “Interrupting the Cycle of Word Poverty”</a:t>
            </a:r>
          </a:p>
          <a:p>
            <a:pPr>
              <a:defRPr/>
            </a:pPr>
            <a:r>
              <a:rPr lang="en-US" b="1" dirty="0">
                <a:solidFill>
                  <a:schemeClr val="tx1"/>
                </a:solidFill>
              </a:rPr>
              <a:t>Step 3:  </a:t>
            </a:r>
            <a:r>
              <a:rPr lang="en-US" dirty="0"/>
              <a:t>Label evidence as the appropriate type from the list of 25 (some may serve multiple purposes)</a:t>
            </a:r>
          </a:p>
          <a:p>
            <a:pPr>
              <a:defRPr/>
            </a:pPr>
            <a:r>
              <a:rPr lang="en-US" b="1" dirty="0">
                <a:solidFill>
                  <a:schemeClr val="tx1"/>
                </a:solidFill>
              </a:rPr>
              <a:t>Step 4:  </a:t>
            </a:r>
            <a:r>
              <a:rPr lang="en-US" dirty="0"/>
              <a:t>Work through your Writer’s Craft Chart</a:t>
            </a:r>
          </a:p>
          <a:p>
            <a:pPr>
              <a:defRPr/>
            </a:pPr>
            <a:endParaRPr lang="en-US" dirty="0"/>
          </a:p>
          <a:p>
            <a:pPr>
              <a:defRPr/>
            </a:pPr>
            <a:endParaRPr lang="en-US" dirty="0"/>
          </a:p>
          <a:p>
            <a:pPr>
              <a:defRPr/>
            </a:pPr>
            <a:endParaRPr lang="en-US" dirty="0"/>
          </a:p>
        </p:txBody>
      </p:sp>
    </p:spTree>
    <p:extLst>
      <p:ext uri="{BB962C8B-B14F-4D97-AF65-F5344CB8AC3E}">
        <p14:creationId xmlns:p14="http://schemas.microsoft.com/office/powerpoint/2010/main" val="2656411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371600"/>
          </a:xfrm>
        </p:spPr>
        <p:txBody>
          <a:bodyPr/>
          <a:lstStyle/>
          <a:p>
            <a:pPr eaLnBrk="1" hangingPunct="1">
              <a:defRPr/>
            </a:pPr>
            <a:r>
              <a:rPr lang="en-US" dirty="0"/>
              <a:t>Analyzing Writer’s Craft</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039585800"/>
              </p:ext>
            </p:extLst>
          </p:nvPr>
        </p:nvGraphicFramePr>
        <p:xfrm>
          <a:off x="243840" y="1066799"/>
          <a:ext cx="9509760" cy="5867868"/>
        </p:xfrm>
        <a:graphic>
          <a:graphicData uri="http://schemas.openxmlformats.org/drawingml/2006/table">
            <a:tbl>
              <a:tblPr firstRow="1" bandRow="1">
                <a:tableStyleId>{5C22544A-7EE6-4342-B048-85BDC9FD1C3A}</a:tableStyleId>
              </a:tblPr>
              <a:tblGrid>
                <a:gridCol w="2905760">
                  <a:extLst>
                    <a:ext uri="{9D8B030D-6E8A-4147-A177-3AD203B41FA5}">
                      <a16:colId xmlns:a16="http://schemas.microsoft.com/office/drawing/2014/main" val="20000"/>
                    </a:ext>
                  </a:extLst>
                </a:gridCol>
                <a:gridCol w="3434080">
                  <a:extLst>
                    <a:ext uri="{9D8B030D-6E8A-4147-A177-3AD203B41FA5}">
                      <a16:colId xmlns:a16="http://schemas.microsoft.com/office/drawing/2014/main" val="20001"/>
                    </a:ext>
                  </a:extLst>
                </a:gridCol>
                <a:gridCol w="3169920">
                  <a:extLst>
                    <a:ext uri="{9D8B030D-6E8A-4147-A177-3AD203B41FA5}">
                      <a16:colId xmlns:a16="http://schemas.microsoft.com/office/drawing/2014/main" val="20002"/>
                    </a:ext>
                  </a:extLst>
                </a:gridCol>
              </a:tblGrid>
              <a:tr h="1662536">
                <a:tc>
                  <a:txBody>
                    <a:bodyPr/>
                    <a:lstStyle/>
                    <a:p>
                      <a:pPr algn="ctr"/>
                      <a:r>
                        <a:rPr lang="en-US" sz="2400" dirty="0">
                          <a:solidFill>
                            <a:srgbClr val="FFFF00"/>
                          </a:solidFill>
                        </a:rPr>
                        <a:t>Claim It!</a:t>
                      </a:r>
                    </a:p>
                    <a:p>
                      <a:pPr algn="ctr"/>
                      <a:r>
                        <a:rPr lang="en-US" sz="2400" dirty="0"/>
                        <a:t>Quote from the Work</a:t>
                      </a:r>
                    </a:p>
                  </a:txBody>
                  <a:tcPr marT="45723" marB="45723"/>
                </a:tc>
                <a:tc>
                  <a:txBody>
                    <a:bodyPr/>
                    <a:lstStyle/>
                    <a:p>
                      <a:pPr algn="ctr"/>
                      <a:r>
                        <a:rPr lang="en-US" sz="2400" dirty="0">
                          <a:solidFill>
                            <a:srgbClr val="FFFF00"/>
                          </a:solidFill>
                        </a:rPr>
                        <a:t>Name It!</a:t>
                      </a:r>
                    </a:p>
                    <a:p>
                      <a:pPr algn="ctr"/>
                      <a:r>
                        <a:rPr lang="en-US" sz="2400" dirty="0"/>
                        <a:t>Label</a:t>
                      </a:r>
                      <a:r>
                        <a:rPr lang="en-US" sz="2400" baseline="0" dirty="0"/>
                        <a:t> the Device/Technique</a:t>
                      </a:r>
                      <a:endParaRPr lang="en-US" sz="2400" dirty="0"/>
                    </a:p>
                  </a:txBody>
                  <a:tcPr marT="45723" marB="45723"/>
                </a:tc>
                <a:tc>
                  <a:txBody>
                    <a:bodyPr/>
                    <a:lstStyle/>
                    <a:p>
                      <a:pPr algn="ctr"/>
                      <a:r>
                        <a:rPr lang="en-US" sz="2400" dirty="0">
                          <a:solidFill>
                            <a:srgbClr val="FFFF00"/>
                          </a:solidFill>
                        </a:rPr>
                        <a:t>Frame It!</a:t>
                      </a:r>
                    </a:p>
                    <a:p>
                      <a:pPr algn="ctr"/>
                      <a:r>
                        <a:rPr lang="en-US" sz="2400" dirty="0">
                          <a:solidFill>
                            <a:schemeClr val="bg1"/>
                          </a:solidFill>
                        </a:rPr>
                        <a:t>Explain/Analyze</a:t>
                      </a:r>
                      <a:r>
                        <a:rPr lang="en-US" sz="2400" baseline="0" dirty="0">
                          <a:solidFill>
                            <a:schemeClr val="bg1"/>
                          </a:solidFill>
                        </a:rPr>
                        <a:t> Author’s Purpose</a:t>
                      </a:r>
                      <a:endParaRPr lang="en-US" sz="2400" dirty="0">
                        <a:solidFill>
                          <a:schemeClr val="bg1"/>
                        </a:solidFill>
                      </a:endParaRPr>
                    </a:p>
                  </a:txBody>
                  <a:tcPr marT="45723" marB="45723"/>
                </a:tc>
                <a:extLst>
                  <a:ext uri="{0D108BD9-81ED-4DB2-BD59-A6C34878D82A}">
                    <a16:rowId xmlns:a16="http://schemas.microsoft.com/office/drawing/2014/main" val="10000"/>
                  </a:ext>
                </a:extLst>
              </a:tr>
              <a:tr h="1271452">
                <a:tc>
                  <a:txBody>
                    <a:bodyPr/>
                    <a:lstStyle/>
                    <a:p>
                      <a:r>
                        <a:rPr lang="en-US" sz="1800" dirty="0"/>
                        <a:t>“According to the National Center for</a:t>
                      </a:r>
                      <a:r>
                        <a:rPr lang="en-US" sz="1800" baseline="0" dirty="0"/>
                        <a:t> Children In Poverty,…”</a:t>
                      </a:r>
                      <a:endParaRPr lang="en-US" sz="1800" dirty="0"/>
                    </a:p>
                  </a:txBody>
                  <a:tcPr marT="45723" marB="45723"/>
                </a:tc>
                <a:tc>
                  <a:txBody>
                    <a:bodyPr/>
                    <a:lstStyle/>
                    <a:p>
                      <a:endParaRPr lang="en-US" sz="2400" dirty="0"/>
                    </a:p>
                  </a:txBody>
                  <a:tcPr marT="45723" marB="45723"/>
                </a:tc>
                <a:tc>
                  <a:txBody>
                    <a:bodyPr/>
                    <a:lstStyle/>
                    <a:p>
                      <a:endParaRPr lang="en-US" sz="2400" dirty="0"/>
                    </a:p>
                  </a:txBody>
                  <a:tcPr marT="45723" marB="45723"/>
                </a:tc>
                <a:extLst>
                  <a:ext uri="{0D108BD9-81ED-4DB2-BD59-A6C34878D82A}">
                    <a16:rowId xmlns:a16="http://schemas.microsoft.com/office/drawing/2014/main" val="10001"/>
                  </a:ext>
                </a:extLst>
              </a:tr>
              <a:tr h="1662428">
                <a:tc>
                  <a:txBody>
                    <a:bodyPr/>
                    <a:lstStyle/>
                    <a:p>
                      <a:r>
                        <a:rPr lang="en-US" sz="2400" dirty="0"/>
                        <a:t>“45% of children</a:t>
                      </a:r>
                      <a:r>
                        <a:rPr lang="en-US" sz="2400" baseline="0" dirty="0"/>
                        <a:t> in the United States live in low-income households”</a:t>
                      </a:r>
                      <a:endParaRPr lang="en-US" sz="2400" dirty="0"/>
                    </a:p>
                  </a:txBody>
                  <a:tcPr marT="45723" marB="45723"/>
                </a:tc>
                <a:tc>
                  <a:txBody>
                    <a:bodyPr/>
                    <a:lstStyle/>
                    <a:p>
                      <a:endParaRPr lang="en-US" sz="2400" dirty="0"/>
                    </a:p>
                  </a:txBody>
                  <a:tcPr marT="45723" marB="45723"/>
                </a:tc>
                <a:tc>
                  <a:txBody>
                    <a:bodyPr/>
                    <a:lstStyle/>
                    <a:p>
                      <a:endParaRPr lang="en-US" sz="2400" dirty="0"/>
                    </a:p>
                  </a:txBody>
                  <a:tcPr marT="45723" marB="45723"/>
                </a:tc>
                <a:extLst>
                  <a:ext uri="{0D108BD9-81ED-4DB2-BD59-A6C34878D82A}">
                    <a16:rowId xmlns:a16="http://schemas.microsoft.com/office/drawing/2014/main" val="10002"/>
                  </a:ext>
                </a:extLst>
              </a:tr>
              <a:tr h="1271452">
                <a:tc>
                  <a:txBody>
                    <a:bodyPr/>
                    <a:lstStyle/>
                    <a:p>
                      <a:endParaRPr lang="en-US" sz="2400" dirty="0"/>
                    </a:p>
                  </a:txBody>
                  <a:tcPr marT="45723" marB="45723"/>
                </a:tc>
                <a:tc>
                  <a:txBody>
                    <a:bodyPr/>
                    <a:lstStyle/>
                    <a:p>
                      <a:endParaRPr lang="en-US" sz="2400" dirty="0"/>
                    </a:p>
                  </a:txBody>
                  <a:tcPr marT="45723" marB="45723"/>
                </a:tc>
                <a:tc>
                  <a:txBody>
                    <a:bodyPr/>
                    <a:lstStyle/>
                    <a:p>
                      <a:endParaRPr lang="en-US" sz="2400" dirty="0"/>
                    </a:p>
                  </a:txBody>
                  <a:tcPr marT="45723" marB="45723"/>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83060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4000" b="1" dirty="0">
                <a:solidFill>
                  <a:schemeClr val="tx1"/>
                </a:solidFill>
              </a:rPr>
              <a:t>Find 3 More Examples of Evidence and Work Through Your Writer’s Craft Chart:</a:t>
            </a:r>
          </a:p>
        </p:txBody>
      </p:sp>
      <p:pic>
        <p:nvPicPr>
          <p:cNvPr id="23555"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2316480"/>
            <a:ext cx="10669588" cy="4465320"/>
          </a:xfrm>
          <a:prstGeom prst="rect">
            <a:avLst/>
          </a:prstGeom>
        </p:spPr>
      </p:pic>
    </p:spTree>
    <p:extLst>
      <p:ext uri="{BB962C8B-B14F-4D97-AF65-F5344CB8AC3E}">
        <p14:creationId xmlns:p14="http://schemas.microsoft.com/office/powerpoint/2010/main" val="2600559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Give One Get One</a:t>
            </a:r>
          </a:p>
        </p:txBody>
      </p:sp>
      <p:sp>
        <p:nvSpPr>
          <p:cNvPr id="3" name="Text Placeholder 2"/>
          <p:cNvSpPr>
            <a:spLocks noGrp="1"/>
          </p:cNvSpPr>
          <p:nvPr>
            <p:ph type="body" sz="quarter" idx="13"/>
          </p:nvPr>
        </p:nvSpPr>
        <p:spPr>
          <a:xfrm>
            <a:off x="555786" y="1577825"/>
            <a:ext cx="9188715" cy="5096950"/>
          </a:xfrm>
        </p:spPr>
        <p:txBody>
          <a:bodyPr/>
          <a:lstStyle/>
          <a:p>
            <a:r>
              <a:rPr lang="en-US" dirty="0"/>
              <a:t>Everyone stand.</a:t>
            </a:r>
          </a:p>
          <a:p>
            <a:r>
              <a:rPr lang="en-US" dirty="0"/>
              <a:t>Take your Writer’s Craft: Evidence chart.</a:t>
            </a:r>
          </a:p>
          <a:p>
            <a:r>
              <a:rPr lang="en-US" dirty="0"/>
              <a:t>Meet with three people not at your table.</a:t>
            </a:r>
          </a:p>
          <a:p>
            <a:r>
              <a:rPr lang="en-US" dirty="0"/>
              <a:t>Give one piece of evidence that you found that they don’t have on their chart.</a:t>
            </a:r>
          </a:p>
          <a:p>
            <a:r>
              <a:rPr lang="en-US" dirty="0"/>
              <a:t>Get one piece of evidence from their chart and add to yours.</a:t>
            </a:r>
          </a:p>
        </p:txBody>
      </p:sp>
    </p:spTree>
    <p:extLst>
      <p:ext uri="{BB962C8B-B14F-4D97-AF65-F5344CB8AC3E}">
        <p14:creationId xmlns:p14="http://schemas.microsoft.com/office/powerpoint/2010/main" val="1558701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Informational Task</a:t>
            </a:r>
          </a:p>
        </p:txBody>
      </p:sp>
      <p:sp>
        <p:nvSpPr>
          <p:cNvPr id="3" name="Text Placeholder 2"/>
          <p:cNvSpPr>
            <a:spLocks noGrp="1"/>
          </p:cNvSpPr>
          <p:nvPr>
            <p:ph type="body" sz="quarter" idx="13"/>
          </p:nvPr>
        </p:nvSpPr>
        <p:spPr>
          <a:xfrm>
            <a:off x="309282" y="1773451"/>
            <a:ext cx="9435219" cy="4901324"/>
          </a:xfrm>
        </p:spPr>
        <p:txBody>
          <a:bodyPr>
            <a:normAutofit lnSpcReduction="10000"/>
          </a:bodyPr>
          <a:lstStyle/>
          <a:p>
            <a:r>
              <a:rPr lang="en-US" sz="4000" dirty="0"/>
              <a:t>After reading and researching informational texts and websites about poverty, write an article which analyzes the impact of poverty on students’ learning.  Be sure to support your discussion with evidence from the texts.</a:t>
            </a:r>
          </a:p>
          <a:p>
            <a:endParaRPr lang="en-US" sz="4000" dirty="0"/>
          </a:p>
          <a:p>
            <a:pPr marL="0" indent="0">
              <a:buNone/>
            </a:pPr>
            <a:r>
              <a:rPr lang="en-US" sz="4000" dirty="0">
                <a:solidFill>
                  <a:schemeClr val="bg2">
                    <a:lumMod val="90000"/>
                  </a:schemeClr>
                </a:solidFill>
              </a:rPr>
              <a:t>*link to the student story in your vignette</a:t>
            </a:r>
          </a:p>
        </p:txBody>
      </p:sp>
    </p:spTree>
    <p:extLst>
      <p:ext uri="{BB962C8B-B14F-4D97-AF65-F5344CB8AC3E}">
        <p14:creationId xmlns:p14="http://schemas.microsoft.com/office/powerpoint/2010/main" val="3579339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Analysis</a:t>
            </a:r>
          </a:p>
        </p:txBody>
      </p:sp>
      <p:sp>
        <p:nvSpPr>
          <p:cNvPr id="3" name="Text Placeholder 2"/>
          <p:cNvSpPr>
            <a:spLocks noGrp="1"/>
          </p:cNvSpPr>
          <p:nvPr>
            <p:ph type="body" sz="quarter" idx="13"/>
          </p:nvPr>
        </p:nvSpPr>
        <p:spPr>
          <a:xfrm>
            <a:off x="403386" y="1412710"/>
            <a:ext cx="9188715" cy="4901324"/>
          </a:xfrm>
        </p:spPr>
        <p:txBody>
          <a:bodyPr/>
          <a:lstStyle/>
          <a:p>
            <a:r>
              <a:rPr lang="en-US" dirty="0"/>
              <a:t>Switch your writing with a partner.  Highlight and label areas where there is evidence of mastery of the standard.</a:t>
            </a:r>
          </a:p>
          <a:p>
            <a:r>
              <a:rPr lang="en-US" dirty="0"/>
              <a:t>List skills gaps from the evidence you see thus far.</a:t>
            </a:r>
          </a:p>
          <a:p>
            <a:r>
              <a:rPr lang="en-US" dirty="0"/>
              <a:t>As an entire grade level group, compare both mastery and gaps.</a:t>
            </a:r>
          </a:p>
          <a:p>
            <a:r>
              <a:rPr lang="en-US" dirty="0"/>
              <a:t>As a group, chart skills gaps you identified. </a:t>
            </a:r>
          </a:p>
          <a:p>
            <a:endParaRPr lang="en-US" dirty="0"/>
          </a:p>
          <a:p>
            <a:endParaRPr lang="en-US" dirty="0"/>
          </a:p>
        </p:txBody>
      </p:sp>
    </p:spTree>
    <p:extLst>
      <p:ext uri="{BB962C8B-B14F-4D97-AF65-F5344CB8AC3E}">
        <p14:creationId xmlns:p14="http://schemas.microsoft.com/office/powerpoint/2010/main" val="3680661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2640" y="311380"/>
            <a:ext cx="7453496" cy="1320800"/>
          </a:xfrm>
        </p:spPr>
        <p:txBody>
          <a:bodyPr/>
          <a:lstStyle/>
          <a:p>
            <a:r>
              <a:rPr lang="en-US" dirty="0"/>
              <a:t>LDC Mini-Tasks/</a:t>
            </a:r>
            <a:r>
              <a:rPr lang="en-US" dirty="0" err="1"/>
              <a:t>CoreTools</a:t>
            </a:r>
            <a:endParaRPr lang="en-US" dirty="0"/>
          </a:p>
        </p:txBody>
      </p:sp>
      <p:sp>
        <p:nvSpPr>
          <p:cNvPr id="4" name="Text Placeholder 3"/>
          <p:cNvSpPr>
            <a:spLocks noGrp="1"/>
          </p:cNvSpPr>
          <p:nvPr>
            <p:ph type="body" sz="quarter" idx="13"/>
          </p:nvPr>
        </p:nvSpPr>
        <p:spPr>
          <a:xfrm>
            <a:off x="581633" y="2151529"/>
            <a:ext cx="4297680" cy="4344803"/>
          </a:xfrm>
        </p:spPr>
        <p:txBody>
          <a:bodyPr>
            <a:normAutofit/>
          </a:bodyPr>
          <a:lstStyle/>
          <a:p>
            <a:r>
              <a:rPr lang="en-US" dirty="0"/>
              <a:t>Analyzing Writer’s Craft:  Evidence</a:t>
            </a:r>
          </a:p>
          <a:p>
            <a:r>
              <a:rPr lang="en-US" dirty="0"/>
              <a:t>Give One Get One</a:t>
            </a:r>
          </a:p>
          <a:p>
            <a:r>
              <a:rPr lang="en-US" dirty="0"/>
              <a:t>Analyzing Infographics</a:t>
            </a:r>
          </a:p>
        </p:txBody>
      </p:sp>
      <p:sp>
        <p:nvSpPr>
          <p:cNvPr id="5" name="Text Placeholder 4"/>
          <p:cNvSpPr>
            <a:spLocks noGrp="1"/>
          </p:cNvSpPr>
          <p:nvPr>
            <p:ph type="body" sz="quarter" idx="14"/>
          </p:nvPr>
        </p:nvSpPr>
        <p:spPr>
          <a:xfrm>
            <a:off x="5228456" y="2151529"/>
            <a:ext cx="4297680" cy="4344804"/>
          </a:xfrm>
        </p:spPr>
        <p:txBody>
          <a:bodyPr/>
          <a:lstStyle/>
          <a:p>
            <a:r>
              <a:rPr lang="en-US" dirty="0"/>
              <a:t>Practice Using Infographics as Evidence</a:t>
            </a:r>
          </a:p>
          <a:p>
            <a:r>
              <a:rPr lang="en-US" dirty="0"/>
              <a:t>Textual Evidence Swap Meet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90" y="20159"/>
            <a:ext cx="1840150" cy="1840150"/>
          </a:xfrm>
          <a:prstGeom prst="rect">
            <a:avLst/>
          </a:prstGeom>
        </p:spPr>
      </p:pic>
    </p:spTree>
    <p:extLst>
      <p:ext uri="{BB962C8B-B14F-4D97-AF65-F5344CB8AC3E}">
        <p14:creationId xmlns:p14="http://schemas.microsoft.com/office/powerpoint/2010/main" val="1846542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LUNCH 12:00-1:00</a:t>
            </a:r>
          </a:p>
        </p:txBody>
      </p:sp>
      <p:sp>
        <p:nvSpPr>
          <p:cNvPr id="3" name="Text Placeholder 2"/>
          <p:cNvSpPr>
            <a:spLocks noGrp="1"/>
          </p:cNvSpPr>
          <p:nvPr>
            <p:ph type="body" sz="quarter" idx="13"/>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86" y="1577825"/>
            <a:ext cx="9188715" cy="5280175"/>
          </a:xfrm>
          <a:prstGeom prst="rect">
            <a:avLst/>
          </a:prstGeom>
        </p:spPr>
      </p:pic>
    </p:spTree>
    <p:extLst>
      <p:ext uri="{BB962C8B-B14F-4D97-AF65-F5344CB8AC3E}">
        <p14:creationId xmlns:p14="http://schemas.microsoft.com/office/powerpoint/2010/main" val="2842370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555786" y="257025"/>
            <a:ext cx="8596668" cy="1320800"/>
          </a:xfrm>
          <a:prstGeom prst="rect">
            <a:avLst/>
          </a:prstGeom>
        </p:spPr>
        <p:txBody>
          <a:bodyPr/>
          <a:lstStyle>
            <a:lvl1pPr algn="l" defTabSz="457200" rtl="0" eaLnBrk="1" latinLnBrk="0" hangingPunct="1">
              <a:spcBef>
                <a:spcPct val="0"/>
              </a:spcBef>
              <a:buNone/>
              <a:defRPr sz="4400" kern="1200">
                <a:solidFill>
                  <a:schemeClr val="bg2">
                    <a:lumMod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Jackie Rogers</a:t>
            </a:r>
            <a:endParaRPr lang="en-US" dirty="0"/>
          </a:p>
        </p:txBody>
      </p:sp>
      <p:sp>
        <p:nvSpPr>
          <p:cNvPr id="4" name="Content Placeholder 8"/>
          <p:cNvSpPr txBox="1">
            <a:spLocks/>
          </p:cNvSpPr>
          <p:nvPr/>
        </p:nvSpPr>
        <p:spPr>
          <a:xfrm>
            <a:off x="318719" y="1257051"/>
            <a:ext cx="5079324" cy="5239545"/>
          </a:xfrm>
          <a:prstGeom prst="rect">
            <a:avLst/>
          </a:prstGeom>
        </p:spPr>
        <p:txBody>
          <a:bodyPr>
            <a:normAutofit fontScale="70000" lnSpcReduction="20000"/>
          </a:bodyPr>
          <a:lstStyle>
            <a:lvl1pPr marL="342900" indent="-342900" algn="l" defTabSz="457200" rtl="0" eaLnBrk="1" latinLnBrk="0" hangingPunct="1">
              <a:spcBef>
                <a:spcPts val="1000"/>
              </a:spcBef>
              <a:spcAft>
                <a:spcPts val="0"/>
              </a:spcAft>
              <a:buClr>
                <a:srgbClr val="D2BD24"/>
              </a:buClr>
              <a:buSzPct val="100000"/>
              <a:buFont typeface="Wingdings 3" panose="05040102010807070707" pitchFamily="18" charset="2"/>
              <a:buChar char="}"/>
              <a:defRPr sz="36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rgbClr val="D2BD24"/>
              </a:buClr>
              <a:buSzPct val="80000"/>
              <a:buFont typeface="Franklin Gothic Medium" panose="020B0603020102020204" pitchFamily="34" charset="0"/>
              <a:buChar char="●"/>
              <a:defRPr sz="32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rgbClr val="D2BD24"/>
              </a:buClr>
              <a:buSzPct val="100000"/>
              <a:buFont typeface="Wingdings 2" panose="05020102010507070707" pitchFamily="18" charset="2"/>
              <a:buChar char=""/>
              <a:defRPr sz="28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rgbClr val="D2BD24"/>
              </a:buClr>
              <a:buSzPct val="100000"/>
              <a:buFont typeface="Wingdings 3" panose="05040102010807070707" pitchFamily="18" charset="2"/>
              <a:buChar char="}"/>
              <a:defRPr sz="2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71500" indent="-571500">
              <a:buFont typeface="Arial" panose="020B0604020202020204" pitchFamily="34" charset="0"/>
              <a:buChar char="•"/>
            </a:pPr>
            <a:r>
              <a:rPr lang="en-US" dirty="0"/>
              <a:t>Current Position:</a:t>
            </a:r>
          </a:p>
          <a:p>
            <a:pPr marL="1314450" lvl="1" indent="-571500">
              <a:buFont typeface="Arial" panose="020B0604020202020204" pitchFamily="34" charset="0"/>
              <a:buChar char="•"/>
            </a:pPr>
            <a:r>
              <a:rPr lang="en-US" dirty="0"/>
              <a:t>Instructional Specialist, KDE</a:t>
            </a:r>
          </a:p>
          <a:p>
            <a:pPr marL="571500" indent="-571500">
              <a:buFont typeface="Arial" panose="020B0604020202020204" pitchFamily="34" charset="0"/>
              <a:buChar char="•"/>
            </a:pPr>
            <a:r>
              <a:rPr lang="en-US" dirty="0"/>
              <a:t>In a Past Life:</a:t>
            </a:r>
          </a:p>
          <a:p>
            <a:pPr marL="1314450" lvl="1" indent="-571500">
              <a:buFont typeface="Arial" panose="020B0604020202020204" pitchFamily="34" charset="0"/>
              <a:buChar char="•"/>
            </a:pPr>
            <a:r>
              <a:rPr lang="en-US" dirty="0"/>
              <a:t>High School English Teacher</a:t>
            </a:r>
          </a:p>
          <a:p>
            <a:pPr marL="1314450" lvl="1" indent="-571500">
              <a:buFont typeface="Arial" panose="020B0604020202020204" pitchFamily="34" charset="0"/>
              <a:buChar char="•"/>
            </a:pPr>
            <a:r>
              <a:rPr lang="en-US" dirty="0"/>
              <a:t>Curriculum Specialist</a:t>
            </a:r>
          </a:p>
          <a:p>
            <a:pPr marL="1314450" lvl="1" indent="-571500">
              <a:buFont typeface="Arial" panose="020B0604020202020204" pitchFamily="34" charset="0"/>
              <a:buChar char="•"/>
            </a:pPr>
            <a:r>
              <a:rPr lang="en-US" dirty="0"/>
              <a:t>Principal</a:t>
            </a:r>
          </a:p>
          <a:p>
            <a:pPr marL="571500" indent="-571500">
              <a:buFont typeface="Arial" panose="020B0604020202020204" pitchFamily="34" charset="0"/>
              <a:buChar char="•"/>
            </a:pPr>
            <a:r>
              <a:rPr lang="en-US" dirty="0"/>
              <a:t>Favorite Book:</a:t>
            </a:r>
          </a:p>
          <a:p>
            <a:pPr marL="971550" lvl="1" indent="-571500">
              <a:buFont typeface="Arial" panose="020B0604020202020204" pitchFamily="34" charset="0"/>
              <a:buChar char="•"/>
            </a:pPr>
            <a:r>
              <a:rPr lang="en-US" i="1" dirty="0"/>
              <a:t>The Poisonwood Bible</a:t>
            </a:r>
          </a:p>
          <a:p>
            <a:pPr marL="914400" indent="-571500">
              <a:buFont typeface="Arial" panose="020B0604020202020204" pitchFamily="34" charset="0"/>
              <a:buChar char="•"/>
            </a:pPr>
            <a:endParaRPr lang="en-US" dirty="0"/>
          </a:p>
          <a:p>
            <a:pPr marL="914400" indent="-571500">
              <a:buFont typeface="Arial" panose="020B0604020202020204" pitchFamily="34" charset="0"/>
              <a:buChar char="•"/>
            </a:pPr>
            <a:r>
              <a:rPr lang="en-US" dirty="0"/>
              <a:t>Contact Info</a:t>
            </a:r>
          </a:p>
          <a:p>
            <a:pPr marL="1314450" lvl="1" indent="-571500">
              <a:buFont typeface="Arial" panose="020B0604020202020204" pitchFamily="34" charset="0"/>
              <a:buChar char="•"/>
            </a:pPr>
            <a:r>
              <a:rPr lang="en-US" dirty="0">
                <a:hlinkClick r:id="rId3"/>
              </a:rPr>
              <a:t>Jackie.rogers2@education.ky.gov</a:t>
            </a:r>
            <a:endParaRPr lang="en-US" dirty="0"/>
          </a:p>
          <a:p>
            <a:pPr marL="1314450" lvl="1" indent="-571500">
              <a:buFont typeface="Arial" panose="020B0604020202020204" pitchFamily="34" charset="0"/>
              <a:buChar char="•"/>
            </a:pPr>
            <a:r>
              <a:rPr lang="en-US" dirty="0"/>
              <a:t>@</a:t>
            </a:r>
            <a:r>
              <a:rPr lang="en-US" dirty="0" err="1"/>
              <a:t>KYWriteRight</a:t>
            </a:r>
            <a:r>
              <a:rPr lang="en-US" dirty="0"/>
              <a:t> on Twitter</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509" y="108284"/>
            <a:ext cx="6566491" cy="6566491"/>
          </a:xfrm>
          <a:prstGeom prst="rect">
            <a:avLst/>
          </a:prstGeom>
        </p:spPr>
      </p:pic>
    </p:spTree>
    <p:extLst>
      <p:ext uri="{BB962C8B-B14F-4D97-AF65-F5344CB8AC3E}">
        <p14:creationId xmlns:p14="http://schemas.microsoft.com/office/powerpoint/2010/main" val="1304069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Writing Standard 1:</a:t>
            </a:r>
            <a:br>
              <a:rPr lang="en-US" dirty="0"/>
            </a:br>
            <a:r>
              <a:rPr lang="en-US" dirty="0"/>
              <a:t>Argument (6-12)</a:t>
            </a:r>
            <a:br>
              <a:rPr lang="en-US" dirty="0"/>
            </a:br>
            <a:r>
              <a:rPr lang="en-US" dirty="0"/>
              <a:t>Opinion (K-5)</a:t>
            </a:r>
          </a:p>
        </p:txBody>
      </p:sp>
      <p:sp>
        <p:nvSpPr>
          <p:cNvPr id="3" name="Subtitle 2"/>
          <p:cNvSpPr>
            <a:spLocks noGrp="1"/>
          </p:cNvSpPr>
          <p:nvPr>
            <p:ph type="subTitle" idx="1"/>
          </p:nvPr>
        </p:nvSpPr>
        <p:spPr/>
        <p:txBody>
          <a:bodyPr/>
          <a:lstStyle/>
          <a:p>
            <a:r>
              <a:rPr lang="en-US" dirty="0"/>
              <a:t>examine and convey</a:t>
            </a:r>
          </a:p>
        </p:txBody>
      </p:sp>
    </p:spTree>
    <p:extLst>
      <p:ext uri="{BB962C8B-B14F-4D97-AF65-F5344CB8AC3E}">
        <p14:creationId xmlns:p14="http://schemas.microsoft.com/office/powerpoint/2010/main" val="21018852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994614" cy="1320800"/>
          </a:xfrm>
        </p:spPr>
        <p:txBody>
          <a:bodyPr>
            <a:normAutofit/>
          </a:bodyPr>
          <a:lstStyle/>
          <a:p>
            <a:r>
              <a:rPr lang="en-US" dirty="0"/>
              <a:t>3 Modes of Writing: Argument</a:t>
            </a:r>
          </a:p>
        </p:txBody>
      </p:sp>
      <p:sp>
        <p:nvSpPr>
          <p:cNvPr id="3" name="Text Placeholder 2"/>
          <p:cNvSpPr>
            <a:spLocks noGrp="1"/>
          </p:cNvSpPr>
          <p:nvPr>
            <p:ph type="body" sz="quarter" idx="13"/>
          </p:nvPr>
        </p:nvSpPr>
        <p:spPr/>
        <p:txBody>
          <a:bodyPr/>
          <a:lstStyle/>
          <a:p>
            <a:r>
              <a:rPr lang="en-US" dirty="0"/>
              <a:t>3 Levels of Text</a:t>
            </a:r>
          </a:p>
          <a:p>
            <a:pPr lvl="1"/>
            <a:r>
              <a:rPr lang="en-US" dirty="0"/>
              <a:t>Read the informational portion of the 3 Modes Document</a:t>
            </a:r>
          </a:p>
          <a:p>
            <a:pPr lvl="1"/>
            <a:r>
              <a:rPr lang="en-US" dirty="0"/>
              <a:t>Highlight or underline the most important  sentence, phrase, and word</a:t>
            </a:r>
          </a:p>
          <a:p>
            <a:pPr lvl="1"/>
            <a:r>
              <a:rPr lang="en-US" dirty="0"/>
              <a:t>Share with your table partners</a:t>
            </a:r>
          </a:p>
        </p:txBody>
      </p:sp>
    </p:spTree>
    <p:extLst>
      <p:ext uri="{BB962C8B-B14F-4D97-AF65-F5344CB8AC3E}">
        <p14:creationId xmlns:p14="http://schemas.microsoft.com/office/powerpoint/2010/main" val="2881520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Argument Progressions</a:t>
            </a:r>
          </a:p>
        </p:txBody>
      </p:sp>
      <p:sp>
        <p:nvSpPr>
          <p:cNvPr id="3" name="Text Placeholder 2"/>
          <p:cNvSpPr>
            <a:spLocks noGrp="1"/>
          </p:cNvSpPr>
          <p:nvPr>
            <p:ph type="body" sz="quarter" idx="13"/>
          </p:nvPr>
        </p:nvSpPr>
        <p:spPr>
          <a:xfrm>
            <a:off x="555786" y="1577825"/>
            <a:ext cx="9188715" cy="5096950"/>
          </a:xfrm>
        </p:spPr>
        <p:txBody>
          <a:bodyPr>
            <a:normAutofit/>
          </a:bodyPr>
          <a:lstStyle/>
          <a:p>
            <a:r>
              <a:rPr lang="en-US" dirty="0"/>
              <a:t>Join others in your grade level.</a:t>
            </a:r>
          </a:p>
          <a:p>
            <a:endParaRPr lang="en-US" dirty="0"/>
          </a:p>
          <a:p>
            <a:r>
              <a:rPr lang="en-US" dirty="0"/>
              <a:t>Looking at writing standard 1 for your grade level, highlight/discuss key differences in the progressions from the grade before and the grade after yours.</a:t>
            </a:r>
          </a:p>
        </p:txBody>
      </p:sp>
    </p:spTree>
    <p:extLst>
      <p:ext uri="{BB962C8B-B14F-4D97-AF65-F5344CB8AC3E}">
        <p14:creationId xmlns:p14="http://schemas.microsoft.com/office/powerpoint/2010/main" val="39808605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Argument Task</a:t>
            </a:r>
          </a:p>
        </p:txBody>
      </p:sp>
      <p:sp>
        <p:nvSpPr>
          <p:cNvPr id="3" name="Text Placeholder 2"/>
          <p:cNvSpPr>
            <a:spLocks noGrp="1"/>
          </p:cNvSpPr>
          <p:nvPr>
            <p:ph type="body" sz="quarter" idx="13"/>
          </p:nvPr>
        </p:nvSpPr>
        <p:spPr>
          <a:xfrm>
            <a:off x="555786" y="1249680"/>
            <a:ext cx="9188715" cy="5425095"/>
          </a:xfrm>
        </p:spPr>
        <p:txBody>
          <a:bodyPr>
            <a:normAutofit/>
          </a:bodyPr>
          <a:lstStyle/>
          <a:p>
            <a:r>
              <a:rPr lang="en-US" sz="4000" dirty="0"/>
              <a:t>After reading and researching informational texts and websites about poverty, write an editorial in which you argue whether or not poverty determines the potential of student success.</a:t>
            </a:r>
          </a:p>
        </p:txBody>
      </p:sp>
    </p:spTree>
    <p:extLst>
      <p:ext uri="{BB962C8B-B14F-4D97-AF65-F5344CB8AC3E}">
        <p14:creationId xmlns:p14="http://schemas.microsoft.com/office/powerpoint/2010/main" val="1801596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Poverty Myths Debunked</a:t>
            </a:r>
          </a:p>
        </p:txBody>
      </p:sp>
      <p:sp>
        <p:nvSpPr>
          <p:cNvPr id="3" name="Text Placeholder 2"/>
          <p:cNvSpPr>
            <a:spLocks noGrp="1"/>
          </p:cNvSpPr>
          <p:nvPr>
            <p:ph type="body" sz="quarter" idx="13"/>
          </p:nvPr>
        </p:nvSpPr>
        <p:spPr/>
        <p:txBody>
          <a:bodyPr/>
          <a:lstStyle/>
          <a:p>
            <a:r>
              <a:rPr lang="en-US" dirty="0"/>
              <a:t>Find a slip of paper on your table for each person.</a:t>
            </a:r>
          </a:p>
          <a:p>
            <a:r>
              <a:rPr lang="en-US" dirty="0"/>
              <a:t>Find someone else in the room with that same number. </a:t>
            </a:r>
          </a:p>
          <a:p>
            <a:endParaRPr lang="en-US" dirty="0"/>
          </a:p>
          <a:p>
            <a:r>
              <a:rPr lang="en-US" dirty="0"/>
              <a:t>One of you has a myth, the other has the fact.</a:t>
            </a:r>
          </a:p>
        </p:txBody>
      </p:sp>
    </p:spTree>
    <p:extLst>
      <p:ext uri="{BB962C8B-B14F-4D97-AF65-F5344CB8AC3E}">
        <p14:creationId xmlns:p14="http://schemas.microsoft.com/office/powerpoint/2010/main" val="1804894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Beating the Odds:  </a:t>
            </a:r>
            <a:r>
              <a:rPr lang="en-US" dirty="0" err="1"/>
              <a:t>Britiny</a:t>
            </a:r>
            <a:r>
              <a:rPr lang="en-US" dirty="0"/>
              <a:t> Lee</a:t>
            </a:r>
          </a:p>
        </p:txBody>
      </p:sp>
      <p:sp>
        <p:nvSpPr>
          <p:cNvPr id="3" name="Text Placeholder 2"/>
          <p:cNvSpPr>
            <a:spLocks noGrp="1"/>
          </p:cNvSpPr>
          <p:nvPr>
            <p:ph type="body" sz="quarter" idx="13"/>
          </p:nvPr>
        </p:nvSpPr>
        <p:spPr>
          <a:xfrm>
            <a:off x="555786" y="1233889"/>
            <a:ext cx="9188715" cy="5440886"/>
          </a:xfrm>
        </p:spPr>
        <p:txBody>
          <a:bodyPr/>
          <a:lstStyle/>
          <a:p>
            <a:r>
              <a:rPr lang="en-US" dirty="0"/>
              <a:t>Continue with pros/cons organizer</a:t>
            </a:r>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65" y="2115240"/>
            <a:ext cx="8736375" cy="4417762"/>
          </a:xfrm>
          <a:prstGeom prst="rect">
            <a:avLst/>
          </a:prstGeom>
        </p:spPr>
      </p:pic>
    </p:spTree>
    <p:extLst>
      <p:ext uri="{BB962C8B-B14F-4D97-AF65-F5344CB8AC3E}">
        <p14:creationId xmlns:p14="http://schemas.microsoft.com/office/powerpoint/2010/main" val="19209128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961" y="1219200"/>
            <a:ext cx="9735239" cy="1143000"/>
          </a:xfrm>
        </p:spPr>
        <p:txBody>
          <a:bodyPr>
            <a:normAutofit fontScale="90000"/>
          </a:bodyPr>
          <a:lstStyle/>
          <a:p>
            <a:r>
              <a:rPr lang="en-US" b="1" dirty="0"/>
              <a:t>CLAIM = A position that can be argued.</a:t>
            </a:r>
            <a:br>
              <a:rPr lang="en-US" sz="2000" b="1" dirty="0"/>
            </a:br>
            <a:br>
              <a:rPr lang="en-US" sz="2000" b="1" dirty="0"/>
            </a:br>
            <a:br>
              <a:rPr lang="en-US" sz="2000" b="1" dirty="0"/>
            </a:br>
            <a:r>
              <a:rPr lang="en-US" b="1" dirty="0"/>
              <a:t>Strong claims are </a:t>
            </a:r>
            <a:r>
              <a:rPr lang="en-US" dirty="0">
                <a:solidFill>
                  <a:srgbClr val="FF0000"/>
                </a:solidFill>
              </a:rPr>
              <a:t>compelling, debatable and defensible.</a:t>
            </a:r>
          </a:p>
        </p:txBody>
      </p:sp>
      <p:sp>
        <p:nvSpPr>
          <p:cNvPr id="4" name="Text Box 2"/>
          <p:cNvSpPr txBox="1">
            <a:spLocks noChangeArrowheads="1"/>
          </p:cNvSpPr>
          <p:nvPr/>
        </p:nvSpPr>
        <p:spPr bwMode="auto">
          <a:xfrm rot="-875795">
            <a:off x="9086370" y="3181524"/>
            <a:ext cx="1612459" cy="1903045"/>
          </a:xfrm>
          <a:prstGeom prst="rect">
            <a:avLst/>
          </a:prstGeom>
          <a:solidFill>
            <a:srgbClr val="D6E3BC"/>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altLang="en-US" sz="2400" dirty="0">
                <a:solidFill>
                  <a:schemeClr val="tx1"/>
                </a:solidFill>
                <a:latin typeface="Calibri" pitchFamily="34" charset="0"/>
                <a:ea typeface="Calibri" pitchFamily="34" charset="0"/>
                <a:cs typeface="Times New Roman" pitchFamily="18" charset="0"/>
              </a:rPr>
              <a:t>What is the difference between a claim and a fact?</a:t>
            </a:r>
            <a:endParaRPr lang="en-US" altLang="en-US" sz="3200" dirty="0">
              <a:solidFill>
                <a:schemeClr val="tx1"/>
              </a:solidFill>
              <a:latin typeface="Arial" pitchFamily="34" charset="0"/>
              <a:cs typeface="Arial" pitchFamily="34" charset="0"/>
            </a:endParaRPr>
          </a:p>
        </p:txBody>
      </p:sp>
      <p:cxnSp>
        <p:nvCxnSpPr>
          <p:cNvPr id="6" name="Straight Arrow Connector 5"/>
          <p:cNvCxnSpPr/>
          <p:nvPr/>
        </p:nvCxnSpPr>
        <p:spPr>
          <a:xfrm flipH="1">
            <a:off x="843392" y="4267200"/>
            <a:ext cx="1227779" cy="16366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02719" y="4906090"/>
            <a:ext cx="2133600" cy="1077218"/>
          </a:xfrm>
          <a:prstGeom prst="rect">
            <a:avLst/>
          </a:prstGeom>
          <a:noFill/>
        </p:spPr>
        <p:txBody>
          <a:bodyPr wrap="square" rtlCol="0">
            <a:spAutoFit/>
          </a:bodyPr>
          <a:lstStyle/>
          <a:p>
            <a:r>
              <a:rPr lang="en-US" sz="3200" b="1" dirty="0"/>
              <a:t>Evokes interest</a:t>
            </a:r>
          </a:p>
        </p:txBody>
      </p:sp>
      <p:cxnSp>
        <p:nvCxnSpPr>
          <p:cNvPr id="9" name="Straight Arrow Connector 8"/>
          <p:cNvCxnSpPr/>
          <p:nvPr/>
        </p:nvCxnSpPr>
        <p:spPr>
          <a:xfrm flipH="1">
            <a:off x="5715000" y="4267200"/>
            <a:ext cx="152400" cy="571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1467" y="5903893"/>
            <a:ext cx="2438400" cy="954107"/>
          </a:xfrm>
          <a:prstGeom prst="rect">
            <a:avLst/>
          </a:prstGeom>
          <a:noFill/>
        </p:spPr>
        <p:txBody>
          <a:bodyPr wrap="square" rtlCol="0">
            <a:spAutoFit/>
          </a:bodyPr>
          <a:lstStyle/>
          <a:p>
            <a:r>
              <a:rPr lang="en-US" sz="2800" b="1" dirty="0"/>
              <a:t>Because it’s not a fact.</a:t>
            </a:r>
          </a:p>
        </p:txBody>
      </p:sp>
      <p:cxnSp>
        <p:nvCxnSpPr>
          <p:cNvPr id="11" name="Straight Arrow Connector 10"/>
          <p:cNvCxnSpPr/>
          <p:nvPr/>
        </p:nvCxnSpPr>
        <p:spPr>
          <a:xfrm>
            <a:off x="7102057" y="3844887"/>
            <a:ext cx="525719" cy="10612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43400" y="4502879"/>
            <a:ext cx="2133600" cy="2246769"/>
          </a:xfrm>
          <a:prstGeom prst="rect">
            <a:avLst/>
          </a:prstGeom>
          <a:noFill/>
        </p:spPr>
        <p:txBody>
          <a:bodyPr wrap="square" rtlCol="0">
            <a:spAutoFit/>
          </a:bodyPr>
          <a:lstStyle/>
          <a:p>
            <a:r>
              <a:rPr lang="en-US" sz="2800" b="1" dirty="0"/>
              <a:t>Can be supported with </a:t>
            </a:r>
            <a:r>
              <a:rPr lang="en-US" sz="2800" b="1" i="1" dirty="0"/>
              <a:t>recent reliable </a:t>
            </a:r>
            <a:r>
              <a:rPr lang="en-US" sz="2800" b="1" dirty="0"/>
              <a:t>evidence</a:t>
            </a:r>
          </a:p>
        </p:txBody>
      </p:sp>
    </p:spTree>
    <p:extLst>
      <p:ext uri="{BB962C8B-B14F-4D97-AF65-F5344CB8AC3E}">
        <p14:creationId xmlns:p14="http://schemas.microsoft.com/office/powerpoint/2010/main" val="278595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20" y="365125"/>
            <a:ext cx="11210580" cy="844697"/>
          </a:xfrm>
        </p:spPr>
        <p:txBody>
          <a:bodyPr>
            <a:normAutofit fontScale="90000"/>
          </a:bodyPr>
          <a:lstStyle/>
          <a:p>
            <a:br>
              <a:rPr lang="en-US" sz="2000" b="1" dirty="0"/>
            </a:br>
            <a:r>
              <a:rPr lang="en-US" sz="3200" b="1" dirty="0">
                <a:solidFill>
                  <a:srgbClr val="C00000"/>
                </a:solidFill>
              </a:rPr>
              <a:t>Strong claims are </a:t>
            </a:r>
            <a:r>
              <a:rPr lang="en-US" sz="3200" dirty="0">
                <a:solidFill>
                  <a:srgbClr val="C00000"/>
                </a:solidFill>
              </a:rPr>
              <a:t>compelling, debatable and defensible.</a:t>
            </a:r>
            <a:endParaRPr lang="en-US" dirty="0">
              <a:solidFill>
                <a:srgbClr val="C00000"/>
              </a:solidFill>
            </a:endParaRPr>
          </a:p>
        </p:txBody>
      </p:sp>
      <p:sp>
        <p:nvSpPr>
          <p:cNvPr id="5" name="TextBox 4"/>
          <p:cNvSpPr txBox="1"/>
          <p:nvPr/>
        </p:nvSpPr>
        <p:spPr>
          <a:xfrm>
            <a:off x="590842" y="1320020"/>
            <a:ext cx="11029071" cy="4739759"/>
          </a:xfrm>
          <a:prstGeom prst="rect">
            <a:avLst/>
          </a:prstGeom>
          <a:noFill/>
        </p:spPr>
        <p:txBody>
          <a:bodyPr wrap="square" rtlCol="0">
            <a:spAutoFit/>
          </a:bodyPr>
          <a:lstStyle/>
          <a:p>
            <a:r>
              <a:rPr lang="en-US" sz="3200" b="1" u="sng" dirty="0"/>
              <a:t>Other Key Characteristics of a Strong Claim:</a:t>
            </a:r>
            <a:endParaRPr lang="en-US" sz="3200" dirty="0"/>
          </a:p>
          <a:p>
            <a:pPr lvl="0"/>
            <a:endParaRPr lang="en-US" sz="3200" b="1" dirty="0"/>
          </a:p>
          <a:p>
            <a:pPr marL="457200" indent="-457200">
              <a:buFont typeface="Arial" panose="020B0604020202020204" pitchFamily="34" charset="0"/>
              <a:buChar char="•"/>
            </a:pPr>
            <a:r>
              <a:rPr lang="en-US" sz="3200" b="1" dirty="0"/>
              <a:t>Identifies the writer’s </a:t>
            </a:r>
            <a:r>
              <a:rPr lang="en-US" sz="3200" b="1" u="sng" dirty="0"/>
              <a:t>stance</a:t>
            </a:r>
            <a:r>
              <a:rPr lang="en-US" sz="3200" b="1" dirty="0"/>
              <a:t> (position)</a:t>
            </a:r>
            <a:endParaRPr lang="en-US" sz="3200" u="sng" dirty="0"/>
          </a:p>
          <a:p>
            <a:pPr marL="457200" indent="-457200">
              <a:buFont typeface="Arial" panose="020B0604020202020204" pitchFamily="34" charset="0"/>
              <a:buChar char="•"/>
            </a:pPr>
            <a:r>
              <a:rPr lang="en-US" sz="3200" b="1" dirty="0"/>
              <a:t>Is </a:t>
            </a:r>
            <a:r>
              <a:rPr lang="en-US" sz="3200" b="1" u="sng" dirty="0"/>
              <a:t>clear</a:t>
            </a:r>
            <a:r>
              <a:rPr lang="en-US" sz="3200" b="1" dirty="0"/>
              <a:t> and </a:t>
            </a:r>
            <a:r>
              <a:rPr lang="en-US" sz="3200" b="1" u="sng" dirty="0"/>
              <a:t>specific</a:t>
            </a:r>
            <a:r>
              <a:rPr lang="en-US" sz="3200" u="sng" dirty="0"/>
              <a:t> (</a:t>
            </a:r>
            <a:r>
              <a:rPr lang="en-US" sz="3200" b="1" dirty="0"/>
              <a:t>shows the direction of the writer’s thinking)</a:t>
            </a:r>
            <a:endParaRPr lang="en-US" sz="3200" dirty="0"/>
          </a:p>
          <a:p>
            <a:pPr marL="457200" indent="-457200">
              <a:buFont typeface="Arial" panose="020B0604020202020204" pitchFamily="34" charset="0"/>
              <a:buChar char="•"/>
            </a:pPr>
            <a:r>
              <a:rPr lang="en-US" sz="3200" b="1" dirty="0"/>
              <a:t>May use an “umbrella” term that relates to the major points to be made instead of listing all of your evidence</a:t>
            </a:r>
          </a:p>
          <a:p>
            <a:pPr marL="457200" indent="-457200">
              <a:buFont typeface="Arial" panose="020B0604020202020204" pitchFamily="34" charset="0"/>
              <a:buChar char="•"/>
            </a:pPr>
            <a:r>
              <a:rPr lang="en-US" sz="3200" b="1" dirty="0"/>
              <a:t>Avoids terms such as “I think” or “I feel”</a:t>
            </a:r>
            <a:endParaRPr lang="en-US" sz="3200" dirty="0"/>
          </a:p>
          <a:p>
            <a:endParaRPr lang="en-US" dirty="0"/>
          </a:p>
        </p:txBody>
      </p:sp>
    </p:spTree>
    <p:extLst>
      <p:ext uri="{BB962C8B-B14F-4D97-AF65-F5344CB8AC3E}">
        <p14:creationId xmlns:p14="http://schemas.microsoft.com/office/powerpoint/2010/main" val="12204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 y="0"/>
          <a:ext cx="12191998" cy="6858000"/>
        </p:xfrm>
        <a:graphic>
          <a:graphicData uri="http://schemas.openxmlformats.org/drawingml/2006/table">
            <a:tbl>
              <a:tblPr firstRow="1" firstCol="1" bandRow="1">
                <a:tableStyleId>{5C22544A-7EE6-4342-B048-85BDC9FD1C3A}</a:tableStyleId>
              </a:tblPr>
              <a:tblGrid>
                <a:gridCol w="4825966">
                  <a:extLst>
                    <a:ext uri="{9D8B030D-6E8A-4147-A177-3AD203B41FA5}">
                      <a16:colId xmlns:a16="http://schemas.microsoft.com/office/drawing/2014/main" val="20000"/>
                    </a:ext>
                  </a:extLst>
                </a:gridCol>
                <a:gridCol w="3683016">
                  <a:extLst>
                    <a:ext uri="{9D8B030D-6E8A-4147-A177-3AD203B41FA5}">
                      <a16:colId xmlns:a16="http://schemas.microsoft.com/office/drawing/2014/main" val="20001"/>
                    </a:ext>
                  </a:extLst>
                </a:gridCol>
                <a:gridCol w="3683016">
                  <a:extLst>
                    <a:ext uri="{9D8B030D-6E8A-4147-A177-3AD203B41FA5}">
                      <a16:colId xmlns:a16="http://schemas.microsoft.com/office/drawing/2014/main" val="20002"/>
                    </a:ext>
                  </a:extLst>
                </a:gridCol>
              </a:tblGrid>
              <a:tr h="979521">
                <a:tc>
                  <a:txBody>
                    <a:bodyPr/>
                    <a:lstStyle/>
                    <a:p>
                      <a:pPr marL="0" marR="0" algn="ctr">
                        <a:lnSpc>
                          <a:spcPct val="115000"/>
                        </a:lnSpc>
                        <a:spcBef>
                          <a:spcPts val="0"/>
                        </a:spcBef>
                        <a:spcAft>
                          <a:spcPts val="0"/>
                        </a:spcAft>
                      </a:pPr>
                      <a:r>
                        <a:rPr lang="en-US" sz="2400" dirty="0">
                          <a:effectLst/>
                        </a:rPr>
                        <a:t>3 Major </a:t>
                      </a:r>
                      <a:endParaRPr lang="en-US" sz="1200" dirty="0">
                        <a:effectLst/>
                      </a:endParaRPr>
                    </a:p>
                    <a:p>
                      <a:pPr marL="0" marR="0" algn="ctr">
                        <a:lnSpc>
                          <a:spcPct val="115000"/>
                        </a:lnSpc>
                        <a:spcBef>
                          <a:spcPts val="0"/>
                        </a:spcBef>
                        <a:spcAft>
                          <a:spcPts val="0"/>
                        </a:spcAft>
                      </a:pPr>
                      <a:r>
                        <a:rPr lang="en-US" sz="2400" dirty="0">
                          <a:effectLst/>
                        </a:rPr>
                        <a:t>Types of CLAIMS</a:t>
                      </a:r>
                      <a:endParaRPr lang="en-US" sz="1200" dirty="0">
                        <a:effectLst/>
                        <a:latin typeface="Calibri"/>
                        <a:ea typeface="Calibri"/>
                        <a:cs typeface="Times New Roman"/>
                      </a:endParaRPr>
                    </a:p>
                  </a:txBody>
                  <a:tcPr marL="61924" marR="61924" marT="0" marB="0"/>
                </a:tc>
                <a:tc>
                  <a:txBody>
                    <a:bodyPr/>
                    <a:lstStyle/>
                    <a:p>
                      <a:pPr marL="0" marR="0" algn="ctr">
                        <a:lnSpc>
                          <a:spcPct val="115000"/>
                        </a:lnSpc>
                        <a:spcBef>
                          <a:spcPts val="0"/>
                        </a:spcBef>
                        <a:spcAft>
                          <a:spcPts val="0"/>
                        </a:spcAft>
                      </a:pPr>
                      <a:r>
                        <a:rPr lang="en-US" sz="2400" dirty="0">
                          <a:effectLst/>
                        </a:rPr>
                        <a:t>Sample Key Words</a:t>
                      </a:r>
                      <a:endParaRPr lang="en-US" sz="1200" dirty="0">
                        <a:effectLst/>
                        <a:latin typeface="Calibri"/>
                        <a:ea typeface="Calibri"/>
                        <a:cs typeface="Times New Roman"/>
                      </a:endParaRPr>
                    </a:p>
                  </a:txBody>
                  <a:tcPr marL="61924" marR="61924" marT="0" marB="0"/>
                </a:tc>
                <a:tc>
                  <a:txBody>
                    <a:bodyPr/>
                    <a:lstStyle/>
                    <a:p>
                      <a:pPr marL="0" marR="0" algn="ctr">
                        <a:lnSpc>
                          <a:spcPct val="115000"/>
                        </a:lnSpc>
                        <a:spcBef>
                          <a:spcPts val="0"/>
                        </a:spcBef>
                        <a:spcAft>
                          <a:spcPts val="0"/>
                        </a:spcAft>
                      </a:pPr>
                      <a:r>
                        <a:rPr lang="en-US" sz="2400" dirty="0">
                          <a:effectLst/>
                        </a:rPr>
                        <a:t>Example</a:t>
                      </a:r>
                      <a:endParaRPr lang="en-US" sz="1200" dirty="0">
                        <a:effectLst/>
                        <a:latin typeface="Calibri"/>
                        <a:ea typeface="Calibri"/>
                        <a:cs typeface="Times New Roman"/>
                      </a:endParaRPr>
                    </a:p>
                  </a:txBody>
                  <a:tcPr marL="61924" marR="61924" marT="0" marB="0"/>
                </a:tc>
                <a:extLst>
                  <a:ext uri="{0D108BD9-81ED-4DB2-BD59-A6C34878D82A}">
                    <a16:rowId xmlns:a16="http://schemas.microsoft.com/office/drawing/2014/main" val="10000"/>
                  </a:ext>
                </a:extLst>
              </a:tr>
              <a:tr h="1591722">
                <a:tc>
                  <a:txBody>
                    <a:bodyPr/>
                    <a:lstStyle/>
                    <a:p>
                      <a:pPr marL="0" marR="0" algn="ctr">
                        <a:lnSpc>
                          <a:spcPct val="115000"/>
                        </a:lnSpc>
                        <a:spcBef>
                          <a:spcPts val="0"/>
                        </a:spcBef>
                        <a:spcAft>
                          <a:spcPts val="0"/>
                        </a:spcAft>
                      </a:pPr>
                      <a:r>
                        <a:rPr lang="en-US" sz="2000" dirty="0">
                          <a:effectLst/>
                        </a:rPr>
                        <a:t> </a:t>
                      </a:r>
                      <a:endParaRPr lang="en-US" sz="1200" dirty="0">
                        <a:effectLst/>
                      </a:endParaRPr>
                    </a:p>
                    <a:p>
                      <a:pPr marL="0" marR="0" algn="ctr">
                        <a:lnSpc>
                          <a:spcPct val="115000"/>
                        </a:lnSpc>
                        <a:spcBef>
                          <a:spcPts val="0"/>
                        </a:spcBef>
                        <a:spcAft>
                          <a:spcPts val="0"/>
                        </a:spcAft>
                      </a:pPr>
                      <a:r>
                        <a:rPr lang="en-US" sz="2000" dirty="0">
                          <a:effectLst/>
                        </a:rPr>
                        <a:t>FACT</a:t>
                      </a:r>
                      <a:endParaRPr lang="en-US" sz="1200" dirty="0">
                        <a:effectLst/>
                      </a:endParaRPr>
                    </a:p>
                    <a:p>
                      <a:pPr marL="0" marR="0" algn="ctr">
                        <a:lnSpc>
                          <a:spcPct val="115000"/>
                        </a:lnSpc>
                        <a:spcBef>
                          <a:spcPts val="0"/>
                        </a:spcBef>
                        <a:spcAft>
                          <a:spcPts val="0"/>
                        </a:spcAft>
                      </a:pPr>
                      <a:r>
                        <a:rPr lang="en-US" sz="1800" dirty="0">
                          <a:effectLst/>
                        </a:rPr>
                        <a:t>(writer is trying to prove something is true)</a:t>
                      </a:r>
                      <a:endParaRPr lang="en-US" sz="1200" dirty="0">
                        <a:effectLst/>
                      </a:endParaRPr>
                    </a:p>
                    <a:p>
                      <a:pPr marL="0" marR="0" algn="ctr">
                        <a:lnSpc>
                          <a:spcPct val="115000"/>
                        </a:lnSpc>
                        <a:spcBef>
                          <a:spcPts val="0"/>
                        </a:spcBef>
                        <a:spcAft>
                          <a:spcPts val="0"/>
                        </a:spcAft>
                      </a:pPr>
                      <a:r>
                        <a:rPr lang="en-US" sz="2000" dirty="0">
                          <a:effectLst/>
                        </a:rPr>
                        <a:t> </a:t>
                      </a:r>
                      <a:endParaRPr lang="en-US" sz="1200" dirty="0">
                        <a:effectLst/>
                        <a:latin typeface="Calibri"/>
                        <a:ea typeface="Calibri"/>
                        <a:cs typeface="Times New Roman"/>
                      </a:endParaRPr>
                    </a:p>
                  </a:txBody>
                  <a:tcPr marL="61924" marR="61924" marT="0" marB="0"/>
                </a:tc>
                <a:tc>
                  <a:txBody>
                    <a:bodyPr/>
                    <a:lstStyle/>
                    <a:p>
                      <a:pPr marL="0" marR="0" algn="ctr">
                        <a:lnSpc>
                          <a:spcPct val="115000"/>
                        </a:lnSpc>
                        <a:spcBef>
                          <a:spcPts val="0"/>
                        </a:spcBef>
                        <a:spcAft>
                          <a:spcPts val="0"/>
                        </a:spcAft>
                      </a:pPr>
                      <a:r>
                        <a:rPr lang="en-US" sz="1800" dirty="0">
                          <a:effectLst/>
                        </a:rPr>
                        <a:t> </a:t>
                      </a:r>
                      <a:endParaRPr lang="en-US" sz="1200" dirty="0">
                        <a:effectLst/>
                      </a:endParaRPr>
                    </a:p>
                    <a:p>
                      <a:pPr marL="0" marR="0" algn="ctr">
                        <a:lnSpc>
                          <a:spcPct val="115000"/>
                        </a:lnSpc>
                        <a:spcBef>
                          <a:spcPts val="0"/>
                        </a:spcBef>
                        <a:spcAft>
                          <a:spcPts val="0"/>
                        </a:spcAft>
                      </a:pPr>
                      <a:r>
                        <a:rPr lang="en-US" sz="1800" dirty="0">
                          <a:effectLst/>
                        </a:rPr>
                        <a:t>IS or IS NOT</a:t>
                      </a:r>
                      <a:endParaRPr lang="en-US" sz="1200" dirty="0">
                        <a:effectLst/>
                      </a:endParaRPr>
                    </a:p>
                    <a:p>
                      <a:pPr marL="0" marR="0" algn="ctr">
                        <a:lnSpc>
                          <a:spcPct val="115000"/>
                        </a:lnSpc>
                        <a:spcBef>
                          <a:spcPts val="0"/>
                        </a:spcBef>
                        <a:spcAft>
                          <a:spcPts val="0"/>
                        </a:spcAft>
                      </a:pPr>
                      <a:r>
                        <a:rPr lang="en-US" sz="1800" dirty="0">
                          <a:effectLst/>
                        </a:rPr>
                        <a:t>ARE or ARE NOT</a:t>
                      </a:r>
                      <a:endParaRPr lang="en-US" sz="1200" dirty="0">
                        <a:effectLst/>
                      </a:endParaRPr>
                    </a:p>
                    <a:p>
                      <a:pPr marL="0" marR="0" algn="ctr">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1924" marR="61924" marT="0" marB="0"/>
                </a:tc>
                <a:tc>
                  <a:txBody>
                    <a:bodyPr/>
                    <a:lstStyle/>
                    <a:p>
                      <a:pPr marL="0" marR="0" algn="ctr">
                        <a:lnSpc>
                          <a:spcPct val="115000"/>
                        </a:lnSpc>
                        <a:spcBef>
                          <a:spcPts val="0"/>
                        </a:spcBef>
                        <a:spcAft>
                          <a:spcPts val="0"/>
                        </a:spcAft>
                      </a:pPr>
                      <a:r>
                        <a:rPr lang="en-US" sz="1800" dirty="0">
                          <a:effectLst/>
                        </a:rPr>
                        <a:t>Fast Food is unhealthy.</a:t>
                      </a:r>
                      <a:endParaRPr lang="en-US" sz="1200" dirty="0">
                        <a:effectLst/>
                        <a:latin typeface="Calibri"/>
                        <a:ea typeface="Calibri"/>
                        <a:cs typeface="Times New Roman"/>
                      </a:endParaRPr>
                    </a:p>
                  </a:txBody>
                  <a:tcPr marL="61924" marR="61924" marT="0" marB="0"/>
                </a:tc>
                <a:extLst>
                  <a:ext uri="{0D108BD9-81ED-4DB2-BD59-A6C34878D82A}">
                    <a16:rowId xmlns:a16="http://schemas.microsoft.com/office/drawing/2014/main" val="10001"/>
                  </a:ext>
                </a:extLst>
              </a:tr>
              <a:tr h="2203923">
                <a:tc>
                  <a:txBody>
                    <a:bodyPr/>
                    <a:lstStyle/>
                    <a:p>
                      <a:pPr marL="0" marR="0" algn="ctr">
                        <a:lnSpc>
                          <a:spcPct val="115000"/>
                        </a:lnSpc>
                        <a:spcBef>
                          <a:spcPts val="0"/>
                        </a:spcBef>
                        <a:spcAft>
                          <a:spcPts val="0"/>
                        </a:spcAft>
                      </a:pPr>
                      <a:r>
                        <a:rPr lang="en-US" sz="2000">
                          <a:effectLst/>
                        </a:rPr>
                        <a:t> </a:t>
                      </a:r>
                      <a:endParaRPr lang="en-US" sz="1200">
                        <a:effectLst/>
                      </a:endParaRPr>
                    </a:p>
                    <a:p>
                      <a:pPr marL="0" marR="0" algn="ctr">
                        <a:lnSpc>
                          <a:spcPct val="115000"/>
                        </a:lnSpc>
                        <a:spcBef>
                          <a:spcPts val="0"/>
                        </a:spcBef>
                        <a:spcAft>
                          <a:spcPts val="0"/>
                        </a:spcAft>
                      </a:pPr>
                      <a:r>
                        <a:rPr lang="en-US" sz="2000">
                          <a:effectLst/>
                        </a:rPr>
                        <a:t>VALUE</a:t>
                      </a:r>
                      <a:endParaRPr lang="en-US" sz="1200">
                        <a:effectLst/>
                      </a:endParaRPr>
                    </a:p>
                    <a:p>
                      <a:pPr marL="0" marR="0" algn="ctr">
                        <a:lnSpc>
                          <a:spcPct val="115000"/>
                        </a:lnSpc>
                        <a:spcBef>
                          <a:spcPts val="0"/>
                        </a:spcBef>
                        <a:spcAft>
                          <a:spcPts val="0"/>
                        </a:spcAft>
                      </a:pPr>
                      <a:r>
                        <a:rPr lang="en-US" sz="1800">
                          <a:effectLst/>
                        </a:rPr>
                        <a:t>(requires writer to share or establish criteria)</a:t>
                      </a:r>
                      <a:endParaRPr lang="en-US" sz="1200">
                        <a:effectLst/>
                      </a:endParaRPr>
                    </a:p>
                    <a:p>
                      <a:pPr marL="0" marR="0" algn="ctr">
                        <a:lnSpc>
                          <a:spcPct val="115000"/>
                        </a:lnSpc>
                        <a:spcBef>
                          <a:spcPts val="0"/>
                        </a:spcBef>
                        <a:spcAft>
                          <a:spcPts val="0"/>
                        </a:spcAft>
                      </a:pPr>
                      <a:r>
                        <a:rPr lang="en-US" sz="2000">
                          <a:effectLst/>
                        </a:rPr>
                        <a:t> </a:t>
                      </a:r>
                      <a:endParaRPr lang="en-US" sz="1200">
                        <a:effectLst/>
                        <a:latin typeface="Calibri"/>
                        <a:ea typeface="Calibri"/>
                        <a:cs typeface="Times New Roman"/>
                      </a:endParaRPr>
                    </a:p>
                  </a:txBody>
                  <a:tcPr marL="61924" marR="61924" marT="0" marB="0"/>
                </a:tc>
                <a:tc>
                  <a:txBody>
                    <a:bodyPr/>
                    <a:lstStyle/>
                    <a:p>
                      <a:pPr marL="0" marR="0" algn="ctr">
                        <a:lnSpc>
                          <a:spcPct val="115000"/>
                        </a:lnSpc>
                        <a:spcBef>
                          <a:spcPts val="0"/>
                        </a:spcBef>
                        <a:spcAft>
                          <a:spcPts val="0"/>
                        </a:spcAft>
                      </a:pPr>
                      <a:r>
                        <a:rPr lang="en-US" sz="1800">
                          <a:effectLst/>
                        </a:rPr>
                        <a:t> </a:t>
                      </a:r>
                      <a:endParaRPr lang="en-US" sz="1200">
                        <a:effectLst/>
                      </a:endParaRPr>
                    </a:p>
                    <a:p>
                      <a:pPr marL="0" marR="0" algn="ctr">
                        <a:lnSpc>
                          <a:spcPct val="115000"/>
                        </a:lnSpc>
                        <a:spcBef>
                          <a:spcPts val="0"/>
                        </a:spcBef>
                        <a:spcAft>
                          <a:spcPts val="0"/>
                        </a:spcAft>
                      </a:pPr>
                      <a:r>
                        <a:rPr lang="en-US" sz="1800">
                          <a:effectLst/>
                        </a:rPr>
                        <a:t>BETTER/BEST,</a:t>
                      </a:r>
                      <a:endParaRPr lang="en-US" sz="1200">
                        <a:effectLst/>
                      </a:endParaRPr>
                    </a:p>
                    <a:p>
                      <a:pPr marL="0" marR="0" algn="ctr">
                        <a:lnSpc>
                          <a:spcPct val="115000"/>
                        </a:lnSpc>
                        <a:spcBef>
                          <a:spcPts val="0"/>
                        </a:spcBef>
                        <a:spcAft>
                          <a:spcPts val="0"/>
                        </a:spcAft>
                      </a:pPr>
                      <a:r>
                        <a:rPr lang="en-US" sz="1800">
                          <a:effectLst/>
                        </a:rPr>
                        <a:t>MORE/LESS,</a:t>
                      </a:r>
                      <a:endParaRPr lang="en-US" sz="1200">
                        <a:effectLst/>
                      </a:endParaRPr>
                    </a:p>
                    <a:p>
                      <a:pPr marL="0" marR="0" algn="ctr">
                        <a:lnSpc>
                          <a:spcPct val="115000"/>
                        </a:lnSpc>
                        <a:spcBef>
                          <a:spcPts val="0"/>
                        </a:spcBef>
                        <a:spcAft>
                          <a:spcPts val="0"/>
                        </a:spcAft>
                      </a:pPr>
                      <a:r>
                        <a:rPr lang="en-US" sz="1800">
                          <a:effectLst/>
                        </a:rPr>
                        <a:t>WORSE/WORST</a:t>
                      </a:r>
                      <a:endParaRPr lang="en-US" sz="1200">
                        <a:effectLst/>
                      </a:endParaRPr>
                    </a:p>
                    <a:p>
                      <a:pPr marL="0" marR="0" algn="ctr">
                        <a:lnSpc>
                          <a:spcPct val="115000"/>
                        </a:lnSpc>
                        <a:spcBef>
                          <a:spcPts val="0"/>
                        </a:spcBef>
                        <a:spcAft>
                          <a:spcPts val="0"/>
                        </a:spcAft>
                      </a:pPr>
                      <a:r>
                        <a:rPr lang="en-US" sz="1800">
                          <a:effectLst/>
                        </a:rPr>
                        <a:t>--IER or IEST words</a:t>
                      </a:r>
                      <a:endParaRPr lang="en-US" sz="1200">
                        <a:effectLst/>
                      </a:endParaRPr>
                    </a:p>
                    <a:p>
                      <a:pPr marL="0" marR="0" algn="ctr">
                        <a:lnSpc>
                          <a:spcPct val="115000"/>
                        </a:lnSpc>
                        <a:spcBef>
                          <a:spcPts val="0"/>
                        </a:spcBef>
                        <a:spcAft>
                          <a:spcPts val="0"/>
                        </a:spcAft>
                      </a:pPr>
                      <a:r>
                        <a:rPr lang="en-US" sz="1800">
                          <a:effectLst/>
                        </a:rPr>
                        <a:t> </a:t>
                      </a:r>
                      <a:endParaRPr lang="en-US" sz="1200">
                        <a:effectLst/>
                        <a:latin typeface="Calibri"/>
                        <a:ea typeface="Calibri"/>
                        <a:cs typeface="Times New Roman"/>
                      </a:endParaRPr>
                    </a:p>
                  </a:txBody>
                  <a:tcPr marL="61924" marR="61924" marT="0" marB="0"/>
                </a:tc>
                <a:tc>
                  <a:txBody>
                    <a:bodyPr/>
                    <a:lstStyle/>
                    <a:p>
                      <a:pPr marL="0" marR="0" algn="ctr">
                        <a:lnSpc>
                          <a:spcPct val="115000"/>
                        </a:lnSpc>
                        <a:spcBef>
                          <a:spcPts val="0"/>
                        </a:spcBef>
                        <a:spcAft>
                          <a:spcPts val="0"/>
                        </a:spcAft>
                      </a:pPr>
                      <a:r>
                        <a:rPr lang="en-US" sz="1800">
                          <a:effectLst/>
                        </a:rPr>
                        <a:t>Tacos are a healthier choice than hamburgers.</a:t>
                      </a:r>
                      <a:endParaRPr lang="en-US" sz="1200">
                        <a:effectLst/>
                        <a:latin typeface="Calibri"/>
                        <a:ea typeface="Calibri"/>
                        <a:cs typeface="Times New Roman"/>
                      </a:endParaRPr>
                    </a:p>
                  </a:txBody>
                  <a:tcPr marL="61924" marR="61924" marT="0" marB="0"/>
                </a:tc>
                <a:extLst>
                  <a:ext uri="{0D108BD9-81ED-4DB2-BD59-A6C34878D82A}">
                    <a16:rowId xmlns:a16="http://schemas.microsoft.com/office/drawing/2014/main" val="10002"/>
                  </a:ext>
                </a:extLst>
              </a:tr>
              <a:tr h="2082834">
                <a:tc>
                  <a:txBody>
                    <a:bodyPr/>
                    <a:lstStyle/>
                    <a:p>
                      <a:pPr marL="0" marR="0">
                        <a:lnSpc>
                          <a:spcPct val="115000"/>
                        </a:lnSpc>
                        <a:spcBef>
                          <a:spcPts val="0"/>
                        </a:spcBef>
                        <a:spcAft>
                          <a:spcPts val="0"/>
                        </a:spcAft>
                        <a:tabLst>
                          <a:tab pos="1325880" algn="l"/>
                        </a:tabLst>
                      </a:pPr>
                      <a:r>
                        <a:rPr lang="en-US" sz="2000" dirty="0">
                          <a:effectLst/>
                        </a:rPr>
                        <a:t>	</a:t>
                      </a:r>
                      <a:endParaRPr lang="en-US" sz="1200" dirty="0">
                        <a:effectLst/>
                      </a:endParaRPr>
                    </a:p>
                    <a:p>
                      <a:pPr marL="0" marR="0" algn="ctr">
                        <a:lnSpc>
                          <a:spcPct val="115000"/>
                        </a:lnSpc>
                        <a:spcBef>
                          <a:spcPts val="0"/>
                        </a:spcBef>
                        <a:spcAft>
                          <a:spcPts val="0"/>
                        </a:spcAft>
                      </a:pPr>
                      <a:r>
                        <a:rPr lang="en-US" sz="2000" dirty="0">
                          <a:effectLst/>
                        </a:rPr>
                        <a:t>POLICY</a:t>
                      </a:r>
                      <a:endParaRPr lang="en-US" sz="1200" dirty="0">
                        <a:effectLst/>
                      </a:endParaRPr>
                    </a:p>
                    <a:p>
                      <a:pPr marL="0" marR="0" algn="ctr">
                        <a:lnSpc>
                          <a:spcPct val="115000"/>
                        </a:lnSpc>
                        <a:spcBef>
                          <a:spcPts val="0"/>
                        </a:spcBef>
                        <a:spcAft>
                          <a:spcPts val="0"/>
                        </a:spcAft>
                      </a:pPr>
                      <a:r>
                        <a:rPr lang="en-US" sz="1800" dirty="0">
                          <a:effectLst/>
                        </a:rPr>
                        <a:t>(writer is trying to change the way things are)</a:t>
                      </a:r>
                      <a:endParaRPr lang="en-US" sz="1200" dirty="0">
                        <a:effectLst/>
                      </a:endParaRPr>
                    </a:p>
                    <a:p>
                      <a:pPr marL="0" marR="0" algn="ctr">
                        <a:lnSpc>
                          <a:spcPct val="115000"/>
                        </a:lnSpc>
                        <a:spcBef>
                          <a:spcPts val="0"/>
                        </a:spcBef>
                        <a:spcAft>
                          <a:spcPts val="0"/>
                        </a:spcAft>
                      </a:pPr>
                      <a:r>
                        <a:rPr lang="en-US" sz="2000" dirty="0">
                          <a:effectLst/>
                        </a:rPr>
                        <a:t> </a:t>
                      </a:r>
                      <a:endParaRPr lang="en-US" sz="1200" dirty="0">
                        <a:effectLst/>
                        <a:latin typeface="Calibri"/>
                        <a:ea typeface="Calibri"/>
                        <a:cs typeface="Times New Roman"/>
                      </a:endParaRPr>
                    </a:p>
                  </a:txBody>
                  <a:tcPr marL="61924" marR="61924" marT="0" marB="0"/>
                </a:tc>
                <a:tc>
                  <a:txBody>
                    <a:bodyPr/>
                    <a:lstStyle/>
                    <a:p>
                      <a:pPr marL="0" marR="0" algn="ctr">
                        <a:lnSpc>
                          <a:spcPct val="115000"/>
                        </a:lnSpc>
                        <a:spcBef>
                          <a:spcPts val="0"/>
                        </a:spcBef>
                        <a:spcAft>
                          <a:spcPts val="0"/>
                        </a:spcAft>
                      </a:pPr>
                      <a:r>
                        <a:rPr lang="en-US" sz="1800" dirty="0">
                          <a:effectLst/>
                        </a:rPr>
                        <a:t> </a:t>
                      </a:r>
                      <a:endParaRPr lang="en-US" sz="1200" dirty="0">
                        <a:effectLst/>
                      </a:endParaRPr>
                    </a:p>
                    <a:p>
                      <a:pPr marL="0" marR="0" algn="ctr">
                        <a:lnSpc>
                          <a:spcPct val="115000"/>
                        </a:lnSpc>
                        <a:spcBef>
                          <a:spcPts val="0"/>
                        </a:spcBef>
                        <a:spcAft>
                          <a:spcPts val="0"/>
                        </a:spcAft>
                      </a:pPr>
                      <a:r>
                        <a:rPr lang="en-US" sz="1800" dirty="0">
                          <a:effectLst/>
                        </a:rPr>
                        <a:t>SHOULD/SHOULD NOT</a:t>
                      </a:r>
                      <a:endParaRPr lang="en-US" sz="1200" dirty="0">
                        <a:effectLst/>
                      </a:endParaRPr>
                    </a:p>
                    <a:p>
                      <a:pPr marL="0" marR="0" algn="ctr">
                        <a:lnSpc>
                          <a:spcPct val="115000"/>
                        </a:lnSpc>
                        <a:spcBef>
                          <a:spcPts val="0"/>
                        </a:spcBef>
                        <a:spcAft>
                          <a:spcPts val="0"/>
                        </a:spcAft>
                      </a:pPr>
                      <a:r>
                        <a:rPr lang="en-US" sz="1800" dirty="0">
                          <a:effectLst/>
                        </a:rPr>
                        <a:t> </a:t>
                      </a:r>
                      <a:endParaRPr lang="en-US" sz="1200" dirty="0">
                        <a:effectLst/>
                        <a:latin typeface="Calibri"/>
                        <a:ea typeface="Calibri"/>
                        <a:cs typeface="Times New Roman"/>
                      </a:endParaRPr>
                    </a:p>
                  </a:txBody>
                  <a:tcPr marL="61924" marR="61924" marT="0" marB="0"/>
                </a:tc>
                <a:tc>
                  <a:txBody>
                    <a:bodyPr/>
                    <a:lstStyle/>
                    <a:p>
                      <a:pPr marL="0" marR="0" algn="ctr">
                        <a:lnSpc>
                          <a:spcPct val="115000"/>
                        </a:lnSpc>
                        <a:spcBef>
                          <a:spcPts val="0"/>
                        </a:spcBef>
                        <a:spcAft>
                          <a:spcPts val="0"/>
                        </a:spcAft>
                      </a:pPr>
                      <a:r>
                        <a:rPr lang="en-US" sz="1800" dirty="0">
                          <a:effectLst/>
                        </a:rPr>
                        <a:t>Schools should serve healthier foods.</a:t>
                      </a:r>
                      <a:endParaRPr lang="en-US" sz="1200" dirty="0">
                        <a:effectLst/>
                        <a:latin typeface="Calibri"/>
                        <a:ea typeface="Calibri"/>
                        <a:cs typeface="Times New Roman"/>
                      </a:endParaRPr>
                    </a:p>
                  </a:txBody>
                  <a:tcPr marL="61924" marR="61924" marT="0" marB="0"/>
                </a:tc>
                <a:extLst>
                  <a:ext uri="{0D108BD9-81ED-4DB2-BD59-A6C34878D82A}">
                    <a16:rowId xmlns:a16="http://schemas.microsoft.com/office/drawing/2014/main" val="10003"/>
                  </a:ext>
                </a:extLst>
              </a:tr>
            </a:tbl>
          </a:graphicData>
        </a:graphic>
      </p:graphicFrame>
      <p:sp>
        <p:nvSpPr>
          <p:cNvPr id="5" name="Rectangle 2"/>
          <p:cNvSpPr>
            <a:spLocks noChangeArrowheads="1"/>
          </p:cNvSpPr>
          <p:nvPr/>
        </p:nvSpPr>
        <p:spPr bwMode="auto">
          <a:xfrm>
            <a:off x="3377490" y="1853174"/>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292269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610600" cy="1020762"/>
          </a:xfrm>
        </p:spPr>
        <p:txBody>
          <a:bodyPr>
            <a:normAutofit/>
          </a:bodyPr>
          <a:lstStyle/>
          <a:p>
            <a:r>
              <a:rPr lang="en-US" dirty="0"/>
              <a:t>Are These Good Claims?</a:t>
            </a:r>
          </a:p>
        </p:txBody>
      </p:sp>
      <p:sp>
        <p:nvSpPr>
          <p:cNvPr id="4" name="Content Placeholder 3"/>
          <p:cNvSpPr>
            <a:spLocks noGrp="1"/>
          </p:cNvSpPr>
          <p:nvPr>
            <p:ph idx="1"/>
          </p:nvPr>
        </p:nvSpPr>
        <p:spPr>
          <a:xfrm>
            <a:off x="1905000" y="1555641"/>
            <a:ext cx="4038600" cy="1600200"/>
          </a:xfrm>
        </p:spPr>
        <p:txBody>
          <a:bodyPr>
            <a:normAutofit fontScale="92500" lnSpcReduction="20000"/>
          </a:bodyPr>
          <a:lstStyle/>
          <a:p>
            <a:pPr marL="0" indent="0">
              <a:buNone/>
            </a:pPr>
            <a:r>
              <a:rPr lang="en-US" dirty="0"/>
              <a:t>In most states, </a:t>
            </a:r>
          </a:p>
          <a:p>
            <a:pPr marL="0" indent="0">
              <a:buNone/>
            </a:pPr>
            <a:r>
              <a:rPr lang="en-US" dirty="0"/>
              <a:t>teens can drive </a:t>
            </a:r>
          </a:p>
          <a:p>
            <a:pPr marL="0" indent="0">
              <a:buNone/>
            </a:pPr>
            <a:r>
              <a:rPr lang="en-US" dirty="0"/>
              <a:t>at 16.</a:t>
            </a:r>
          </a:p>
        </p:txBody>
      </p:sp>
      <p:sp>
        <p:nvSpPr>
          <p:cNvPr id="5" name="TextBox 4"/>
          <p:cNvSpPr txBox="1"/>
          <p:nvPr/>
        </p:nvSpPr>
        <p:spPr>
          <a:xfrm>
            <a:off x="5715000" y="1447801"/>
            <a:ext cx="4343400" cy="954107"/>
          </a:xfrm>
          <a:prstGeom prst="rect">
            <a:avLst/>
          </a:prstGeom>
          <a:noFill/>
        </p:spPr>
        <p:txBody>
          <a:bodyPr wrap="square" rtlCol="0">
            <a:spAutoFit/>
          </a:bodyPr>
          <a:lstStyle/>
          <a:p>
            <a:r>
              <a:rPr lang="en-US" sz="2800" dirty="0"/>
              <a:t>Kentucky should raise the driving age to 18.</a:t>
            </a:r>
          </a:p>
        </p:txBody>
      </p:sp>
      <p:sp>
        <p:nvSpPr>
          <p:cNvPr id="6" name="Rectangle 5"/>
          <p:cNvSpPr/>
          <p:nvPr/>
        </p:nvSpPr>
        <p:spPr>
          <a:xfrm>
            <a:off x="800100" y="3124201"/>
            <a:ext cx="4165342" cy="2585323"/>
          </a:xfrm>
          <a:prstGeom prst="rect">
            <a:avLst/>
          </a:prstGeom>
          <a:noFill/>
        </p:spPr>
        <p:txBody>
          <a:bodyPr wrap="square" lIns="91440" tIns="45720" rIns="91440" bIns="45720">
            <a:spAutoFit/>
          </a:bodyPr>
          <a:lstStyle/>
          <a:p>
            <a:pPr algn="ct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No!  This is a statement of fact.</a:t>
            </a:r>
          </a:p>
        </p:txBody>
      </p:sp>
      <p:sp>
        <p:nvSpPr>
          <p:cNvPr id="7" name="Rectangle 6"/>
          <p:cNvSpPr/>
          <p:nvPr/>
        </p:nvSpPr>
        <p:spPr>
          <a:xfrm>
            <a:off x="5524500" y="3020200"/>
            <a:ext cx="4724400" cy="3877985"/>
          </a:xfrm>
          <a:prstGeom prst="rect">
            <a:avLst/>
          </a:prstGeom>
          <a:noFill/>
        </p:spPr>
        <p:txBody>
          <a:bodyPr wrap="square" lIns="91440" tIns="45720" rIns="91440" bIns="45720">
            <a:spAutoFit/>
          </a:bodyPr>
          <a:lstStyle/>
          <a:p>
            <a:pPr algn="ct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Yes!  </a:t>
            </a:r>
            <a:r>
              <a:rPr lang="en-US" sz="48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This is a compelling, debatable, defensible claim.</a:t>
            </a:r>
          </a:p>
        </p:txBody>
      </p:sp>
      <p:cxnSp>
        <p:nvCxnSpPr>
          <p:cNvPr id="9" name="Straight Connector 8"/>
          <p:cNvCxnSpPr/>
          <p:nvPr/>
        </p:nvCxnSpPr>
        <p:spPr>
          <a:xfrm>
            <a:off x="5105400" y="1447800"/>
            <a:ext cx="0" cy="47117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4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0887" y="514924"/>
            <a:ext cx="6659217" cy="6022354"/>
          </a:xfrm>
        </p:spPr>
        <p:txBody>
          <a:bodyPr>
            <a:normAutofit fontScale="92500" lnSpcReduction="20000"/>
          </a:bodyPr>
          <a:lstStyle/>
          <a:p>
            <a:pPr marL="0" indent="0" algn="ctr">
              <a:buNone/>
            </a:pPr>
            <a:r>
              <a:rPr lang="en-US" dirty="0"/>
              <a:t>Learning Targets</a:t>
            </a:r>
          </a:p>
          <a:p>
            <a:pPr marL="0" indent="0" algn="ctr">
              <a:buNone/>
            </a:pPr>
            <a:endParaRPr lang="en-US" sz="3200" dirty="0"/>
          </a:p>
          <a:p>
            <a:r>
              <a:rPr lang="en-US" sz="3200" dirty="0"/>
              <a:t>I can distinguish among the </a:t>
            </a:r>
            <a:r>
              <a:rPr lang="en-US" sz="3200" dirty="0">
                <a:solidFill>
                  <a:srgbClr val="FF0000"/>
                </a:solidFill>
              </a:rPr>
              <a:t>3 modes of writing </a:t>
            </a:r>
            <a:r>
              <a:rPr lang="en-US" sz="3200" dirty="0"/>
              <a:t>and practice effective instructional strategies.</a:t>
            </a:r>
          </a:p>
          <a:p>
            <a:endParaRPr lang="en-US" sz="3200" dirty="0"/>
          </a:p>
          <a:p>
            <a:r>
              <a:rPr lang="en-US" sz="3200" dirty="0"/>
              <a:t>I can use </a:t>
            </a:r>
            <a:r>
              <a:rPr lang="en-US" sz="3200" dirty="0">
                <a:solidFill>
                  <a:srgbClr val="FF0000"/>
                </a:solidFill>
              </a:rPr>
              <a:t>critical literacy </a:t>
            </a:r>
            <a:r>
              <a:rPr lang="en-US" sz="3200" dirty="0"/>
              <a:t>to support student engagement through </a:t>
            </a:r>
            <a:r>
              <a:rPr lang="en-US" sz="3200" dirty="0">
                <a:solidFill>
                  <a:srgbClr val="FF0000"/>
                </a:solidFill>
              </a:rPr>
              <a:t>writing and reading connections</a:t>
            </a:r>
            <a:r>
              <a:rPr lang="en-US" sz="3200" dirty="0"/>
              <a:t>.</a:t>
            </a:r>
          </a:p>
          <a:p>
            <a:endParaRPr lang="en-US" sz="3200" dirty="0"/>
          </a:p>
          <a:p>
            <a:r>
              <a:rPr lang="en-US" sz="3200" dirty="0"/>
              <a:t>I can use</a:t>
            </a:r>
            <a:r>
              <a:rPr lang="en-US" sz="3200" dirty="0">
                <a:solidFill>
                  <a:srgbClr val="FF0000"/>
                </a:solidFill>
              </a:rPr>
              <a:t> mini-tasks </a:t>
            </a:r>
            <a:r>
              <a:rPr lang="en-US" sz="3200" dirty="0"/>
              <a:t>in LDC Core Tools as tools to target students’ </a:t>
            </a:r>
            <a:r>
              <a:rPr lang="en-US" sz="3200" dirty="0">
                <a:solidFill>
                  <a:srgbClr val="FF0000"/>
                </a:solidFill>
              </a:rPr>
              <a:t>literacy skills</a:t>
            </a:r>
            <a:r>
              <a:rPr lang="en-US" sz="3200" dirty="0"/>
              <a:t>.</a:t>
            </a:r>
          </a:p>
          <a:p>
            <a:endParaRPr lang="en-US" dirty="0"/>
          </a:p>
        </p:txBody>
      </p:sp>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770" r="14770"/>
          <a:stretch>
            <a:fillRect/>
          </a:stretch>
        </p:blipFill>
        <p:spPr>
          <a:xfrm>
            <a:off x="314671" y="2629957"/>
            <a:ext cx="2525712" cy="1792288"/>
          </a:xfrm>
        </p:spPr>
      </p:pic>
      <p:pic>
        <p:nvPicPr>
          <p:cNvPr id="7" name="Picture Placeholder 6"/>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0352" r="10352"/>
          <a:stretch>
            <a:fillRect/>
          </a:stretch>
        </p:blipFill>
        <p:spPr>
          <a:xfrm>
            <a:off x="314671" y="514924"/>
            <a:ext cx="2525712" cy="1792288"/>
          </a:xfrm>
        </p:spPr>
      </p:pic>
      <p:pic>
        <p:nvPicPr>
          <p:cNvPr id="10" name="Picture Placeholder 9"/>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5009" r="15009"/>
          <a:stretch>
            <a:fillRect/>
          </a:stretch>
        </p:blipFill>
        <p:spPr>
          <a:xfrm>
            <a:off x="301937" y="4744990"/>
            <a:ext cx="2525712" cy="1792288"/>
          </a:xfrm>
        </p:spPr>
      </p:pic>
    </p:spTree>
    <p:extLst>
      <p:ext uri="{BB962C8B-B14F-4D97-AF65-F5344CB8AC3E}">
        <p14:creationId xmlns:p14="http://schemas.microsoft.com/office/powerpoint/2010/main" val="340295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ssolv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Making Claims </a:t>
            </a:r>
            <a:r>
              <a:rPr lang="en-US" b="1" i="1" dirty="0"/>
              <a:t>STRONGER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18572511"/>
              </p:ext>
            </p:extLst>
          </p:nvPr>
        </p:nvGraphicFramePr>
        <p:xfrm>
          <a:off x="440675" y="1950720"/>
          <a:ext cx="9582839" cy="4907280"/>
        </p:xfrm>
        <a:graphic>
          <a:graphicData uri="http://schemas.openxmlformats.org/drawingml/2006/table">
            <a:tbl>
              <a:tblPr firstRow="1" bandRow="1">
                <a:tableStyleId>{5C22544A-7EE6-4342-B048-85BDC9FD1C3A}</a:tableStyleId>
              </a:tblPr>
              <a:tblGrid>
                <a:gridCol w="4755332">
                  <a:extLst>
                    <a:ext uri="{9D8B030D-6E8A-4147-A177-3AD203B41FA5}">
                      <a16:colId xmlns:a16="http://schemas.microsoft.com/office/drawing/2014/main" val="20000"/>
                    </a:ext>
                  </a:extLst>
                </a:gridCol>
                <a:gridCol w="4827507">
                  <a:extLst>
                    <a:ext uri="{9D8B030D-6E8A-4147-A177-3AD203B41FA5}">
                      <a16:colId xmlns:a16="http://schemas.microsoft.com/office/drawing/2014/main" val="20001"/>
                    </a:ext>
                  </a:extLst>
                </a:gridCol>
              </a:tblGrid>
              <a:tr h="370840">
                <a:tc>
                  <a:txBody>
                    <a:bodyPr/>
                    <a:lstStyle/>
                    <a:p>
                      <a:pPr algn="ctr"/>
                      <a:r>
                        <a:rPr lang="en-US" sz="2800" dirty="0"/>
                        <a:t>Instead of…</a:t>
                      </a:r>
                    </a:p>
                  </a:txBody>
                  <a:tcPr/>
                </a:tc>
                <a:tc>
                  <a:txBody>
                    <a:bodyPr/>
                    <a:lstStyle/>
                    <a:p>
                      <a:pPr algn="ctr"/>
                      <a:r>
                        <a:rPr lang="en-US" sz="2800" dirty="0"/>
                        <a:t>Try…</a:t>
                      </a:r>
                    </a:p>
                  </a:txBody>
                  <a:tcPr/>
                </a:tc>
                <a:extLst>
                  <a:ext uri="{0D108BD9-81ED-4DB2-BD59-A6C34878D82A}">
                    <a16:rowId xmlns:a16="http://schemas.microsoft.com/office/drawing/2014/main" val="10000"/>
                  </a:ext>
                </a:extLst>
              </a:tr>
              <a:tr h="370840">
                <a:tc>
                  <a:txBody>
                    <a:bodyPr/>
                    <a:lstStyle/>
                    <a:p>
                      <a:r>
                        <a:rPr lang="en-US" b="1" dirty="0"/>
                        <a:t>I think Reality TV is good.</a:t>
                      </a:r>
                    </a:p>
                    <a:p>
                      <a:endParaRPr lang="en-US" b="1" dirty="0"/>
                    </a:p>
                    <a:p>
                      <a:r>
                        <a:rPr lang="en-US" b="1" dirty="0">
                          <a:solidFill>
                            <a:srgbClr val="FF0000"/>
                          </a:solidFill>
                        </a:rPr>
                        <a:t>Why? We can’t</a:t>
                      </a:r>
                      <a:r>
                        <a:rPr lang="en-US" b="1" baseline="0" dirty="0">
                          <a:solidFill>
                            <a:srgbClr val="FF0000"/>
                          </a:solidFill>
                        </a:rPr>
                        <a:t> argue against this statement.  It is a fact that you like it.</a:t>
                      </a:r>
                      <a:endParaRPr lang="en-US" b="1" dirty="0">
                        <a:solidFill>
                          <a:srgbClr val="FF0000"/>
                        </a:solidFill>
                      </a:endParaRPr>
                    </a:p>
                  </a:txBody>
                  <a:tcPr/>
                </a:tc>
                <a:tc>
                  <a:txBody>
                    <a:bodyPr/>
                    <a:lstStyle/>
                    <a:p>
                      <a:r>
                        <a:rPr lang="en-US" b="1" dirty="0"/>
                        <a:t>The</a:t>
                      </a:r>
                      <a:r>
                        <a:rPr lang="en-US" b="1" baseline="0" dirty="0"/>
                        <a:t> popularity of Reality TV proves that it meets the audience’s needs.</a:t>
                      </a:r>
                      <a:endParaRPr lang="en-US" b="1" dirty="0"/>
                    </a:p>
                  </a:txBody>
                  <a:tcPr/>
                </a:tc>
                <a:extLst>
                  <a:ext uri="{0D108BD9-81ED-4DB2-BD59-A6C34878D82A}">
                    <a16:rowId xmlns:a16="http://schemas.microsoft.com/office/drawing/2014/main" val="10001"/>
                  </a:ext>
                </a:extLst>
              </a:tr>
              <a:tr h="370840">
                <a:tc>
                  <a:txBody>
                    <a:bodyPr/>
                    <a:lstStyle/>
                    <a:p>
                      <a:r>
                        <a:rPr lang="en-US" b="1" dirty="0"/>
                        <a:t>Reality</a:t>
                      </a:r>
                      <a:r>
                        <a:rPr lang="en-US" b="1" baseline="0" dirty="0"/>
                        <a:t> TV is fake.</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Why? </a:t>
                      </a:r>
                      <a:r>
                        <a:rPr lang="en-US" b="1" baseline="0" dirty="0">
                          <a:solidFill>
                            <a:srgbClr val="FF0000"/>
                          </a:solidFill>
                        </a:rPr>
                        <a:t>This is a common complaint and flunks the “compelling” requirement.   So what?  </a:t>
                      </a:r>
                      <a:endParaRPr lang="en-US" b="1" dirty="0">
                        <a:solidFill>
                          <a:srgbClr val="FF0000"/>
                        </a:solidFill>
                      </a:endParaRPr>
                    </a:p>
                    <a:p>
                      <a:endParaRPr lang="en-US" b="1" dirty="0"/>
                    </a:p>
                  </a:txBody>
                  <a:tcPr/>
                </a:tc>
                <a:tc>
                  <a:txBody>
                    <a:bodyPr/>
                    <a:lstStyle/>
                    <a:p>
                      <a:r>
                        <a:rPr lang="en-US" b="1" dirty="0"/>
                        <a:t>Because Reality</a:t>
                      </a:r>
                      <a:r>
                        <a:rPr lang="en-US" b="1" baseline="0" dirty="0"/>
                        <a:t> TV is fake, its lessons are not always “real.” We should therefore limit children’s exposure to it.</a:t>
                      </a:r>
                      <a:endParaRPr lang="en-US" b="1" dirty="0"/>
                    </a:p>
                  </a:txBody>
                  <a:tcPr/>
                </a:tc>
                <a:extLst>
                  <a:ext uri="{0D108BD9-81ED-4DB2-BD59-A6C34878D82A}">
                    <a16:rowId xmlns:a16="http://schemas.microsoft.com/office/drawing/2014/main" val="10002"/>
                  </a:ext>
                </a:extLst>
              </a:tr>
              <a:tr h="370840">
                <a:tc>
                  <a:txBody>
                    <a:bodyPr/>
                    <a:lstStyle/>
                    <a:p>
                      <a:r>
                        <a:rPr lang="en-US" b="1" dirty="0"/>
                        <a:t>You won’t catch me watching Reality TV because of stereotyping.</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Why? Great angle, but so what?  Go beyond yourself to make this debatable!</a:t>
                      </a:r>
                    </a:p>
                    <a:p>
                      <a:endParaRPr lang="en-US" b="1" dirty="0"/>
                    </a:p>
                  </a:txBody>
                  <a:tcPr/>
                </a:tc>
                <a:tc>
                  <a:txBody>
                    <a:bodyPr/>
                    <a:lstStyle/>
                    <a:p>
                      <a:r>
                        <a:rPr lang="en-US" b="1" dirty="0"/>
                        <a:t>Viewers should avoid</a:t>
                      </a:r>
                      <a:r>
                        <a:rPr lang="en-US" b="1" baseline="0" dirty="0"/>
                        <a:t> Reality TV because it promotes stereotyping.</a:t>
                      </a:r>
                      <a:endParaRPr lang="en-US" b="1"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07270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1524000" y="1122362"/>
            <a:ext cx="9144000" cy="1986597"/>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US" sz="6000" b="1" i="0" u="none" strike="noStrike" cap="none" baseline="0" dirty="0">
                <a:solidFill>
                  <a:schemeClr val="dk1"/>
                </a:solidFill>
                <a:latin typeface="Calibri"/>
                <a:ea typeface="Calibri"/>
                <a:cs typeface="Calibri"/>
                <a:sym typeface="Calibri"/>
              </a:rPr>
              <a:t>Argument Highway: </a:t>
            </a:r>
            <a:br>
              <a:rPr lang="en-US" sz="6000" b="1" i="0" u="none" strike="noStrike" cap="none" baseline="0" dirty="0">
                <a:solidFill>
                  <a:schemeClr val="dk1"/>
                </a:solidFill>
                <a:latin typeface="Calibri"/>
                <a:ea typeface="Calibri"/>
                <a:cs typeface="Calibri"/>
                <a:sym typeface="Calibri"/>
              </a:rPr>
            </a:br>
            <a:r>
              <a:rPr lang="en-US" sz="6000" b="1" i="0" u="none" strike="noStrike" cap="none" baseline="0" dirty="0">
                <a:solidFill>
                  <a:schemeClr val="dk1"/>
                </a:solidFill>
                <a:latin typeface="Calibri"/>
                <a:ea typeface="Calibri"/>
                <a:cs typeface="Calibri"/>
                <a:sym typeface="Calibri"/>
              </a:rPr>
              <a:t>A Metaphor</a:t>
            </a:r>
          </a:p>
        </p:txBody>
      </p:sp>
      <p:pic>
        <p:nvPicPr>
          <p:cNvPr id="86" name="Shape 86"/>
          <p:cNvPicPr preferRelativeResize="0"/>
          <p:nvPr/>
        </p:nvPicPr>
        <p:blipFill rotWithShape="1">
          <a:blip r:embed="rId3">
            <a:alphaModFix/>
          </a:blip>
          <a:srcRect/>
          <a:stretch/>
        </p:blipFill>
        <p:spPr>
          <a:xfrm>
            <a:off x="4682835" y="3314962"/>
            <a:ext cx="2812430" cy="2885828"/>
          </a:xfrm>
          <a:prstGeom prst="rect">
            <a:avLst/>
          </a:prstGeom>
          <a:noFill/>
          <a:ln>
            <a:noFill/>
          </a:ln>
        </p:spPr>
      </p:pic>
      <p:sp>
        <p:nvSpPr>
          <p:cNvPr id="2" name="TextBox 1"/>
          <p:cNvSpPr txBox="1"/>
          <p:nvPr/>
        </p:nvSpPr>
        <p:spPr>
          <a:xfrm>
            <a:off x="2140945" y="454694"/>
            <a:ext cx="7597966" cy="461665"/>
          </a:xfrm>
          <a:prstGeom prst="rect">
            <a:avLst/>
          </a:prstGeom>
          <a:noFill/>
        </p:spPr>
        <p:txBody>
          <a:bodyPr wrap="square" rtlCol="0">
            <a:spAutoFit/>
          </a:bodyPr>
          <a:lstStyle/>
          <a:p>
            <a:pPr algn="ctr"/>
            <a:r>
              <a:rPr lang="en-US" sz="2400" dirty="0">
                <a:solidFill>
                  <a:srgbClr val="FF0000"/>
                </a:solidFill>
              </a:rPr>
              <a:t>Says—Means—Matters--Countering</a:t>
            </a:r>
          </a:p>
        </p:txBody>
      </p:sp>
    </p:spTree>
    <p:extLst>
      <p:ext uri="{BB962C8B-B14F-4D97-AF65-F5344CB8AC3E}">
        <p14:creationId xmlns:p14="http://schemas.microsoft.com/office/powerpoint/2010/main" val="270830535"/>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800" b="1" i="0" u="none" strike="noStrike" cap="none" baseline="0">
                <a:solidFill>
                  <a:schemeClr val="dk1"/>
                </a:solidFill>
                <a:latin typeface="Calibri"/>
                <a:ea typeface="Calibri"/>
                <a:cs typeface="Calibri"/>
                <a:sym typeface="Calibri"/>
              </a:rPr>
              <a:t>Argument Highway </a:t>
            </a:r>
          </a:p>
        </p:txBody>
      </p:sp>
      <p:sp>
        <p:nvSpPr>
          <p:cNvPr id="93" name="Shape 93"/>
          <p:cNvSpPr txBox="1">
            <a:spLocks noGrp="1"/>
          </p:cNvSpPr>
          <p:nvPr>
            <p:ph type="body" idx="1"/>
          </p:nvPr>
        </p:nvSpPr>
        <p:spPr>
          <a:xfrm>
            <a:off x="4038600" y="1825625"/>
            <a:ext cx="6698673" cy="435133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Calibri"/>
              <a:buNone/>
            </a:pPr>
            <a:r>
              <a:rPr lang="en-US" sz="2800" b="0" i="0" u="none" strike="noStrike" cap="none" baseline="0">
                <a:solidFill>
                  <a:schemeClr val="dk1"/>
                </a:solidFill>
                <a:latin typeface="Calibri"/>
                <a:ea typeface="Calibri"/>
                <a:cs typeface="Calibri"/>
                <a:sym typeface="Calibri"/>
              </a:rPr>
              <a:t>An instructional metaphor based on </a:t>
            </a:r>
          </a:p>
          <a:p>
            <a:pPr marL="0" marR="0" lvl="0" indent="0" algn="ctr" rtl="0">
              <a:lnSpc>
                <a:spcPct val="90000"/>
              </a:lnSpc>
              <a:spcBef>
                <a:spcPts val="1000"/>
              </a:spcBef>
              <a:buClr>
                <a:schemeClr val="dk1"/>
              </a:buClr>
              <a:buSzPct val="25000"/>
              <a:buFont typeface="Calibri"/>
              <a:buNone/>
            </a:pPr>
            <a:r>
              <a:rPr lang="en-US" sz="2800" b="1" i="1" u="none" strike="noStrike" cap="none" baseline="0">
                <a:solidFill>
                  <a:schemeClr val="dk1"/>
                </a:solidFill>
                <a:latin typeface="Calibri"/>
                <a:ea typeface="Calibri"/>
                <a:cs typeface="Calibri"/>
                <a:sym typeface="Calibri"/>
              </a:rPr>
              <a:t>Rewriting: How to Do Things with Texts </a:t>
            </a:r>
          </a:p>
          <a:p>
            <a:pPr marL="0" marR="0" lvl="0" indent="0" algn="ctr" rtl="0">
              <a:lnSpc>
                <a:spcPct val="90000"/>
              </a:lnSpc>
              <a:spcBef>
                <a:spcPts val="1000"/>
              </a:spcBef>
              <a:buClr>
                <a:schemeClr val="dk1"/>
              </a:buClr>
              <a:buSzPct val="25000"/>
              <a:buFont typeface="Calibri"/>
              <a:buNone/>
            </a:pPr>
            <a:r>
              <a:rPr lang="en-US" sz="2800" b="0" i="0" u="none" strike="noStrike" cap="none" baseline="0">
                <a:solidFill>
                  <a:schemeClr val="dk1"/>
                </a:solidFill>
                <a:latin typeface="Calibri"/>
                <a:ea typeface="Calibri"/>
                <a:cs typeface="Calibri"/>
                <a:sym typeface="Calibri"/>
              </a:rPr>
              <a:t>by Joseph Harris </a:t>
            </a:r>
          </a:p>
          <a:p>
            <a:pPr marL="0" marR="0" lvl="0" indent="0" algn="ctr" rtl="0">
              <a:lnSpc>
                <a:spcPct val="90000"/>
              </a:lnSpc>
              <a:spcBef>
                <a:spcPts val="1000"/>
              </a:spcBef>
              <a:buClr>
                <a:schemeClr val="dk1"/>
              </a:buClr>
              <a:buFont typeface="Calibri"/>
              <a:buNone/>
            </a:pPr>
            <a:endParaRPr sz="2800" b="0" i="0" u="none" strike="noStrike" cap="none" baseline="0">
              <a:solidFill>
                <a:schemeClr val="dk1"/>
              </a:solidFill>
              <a:latin typeface="Calibri"/>
              <a:ea typeface="Calibri"/>
              <a:cs typeface="Calibri"/>
              <a:sym typeface="Calibri"/>
            </a:endParaRPr>
          </a:p>
          <a:p>
            <a:pPr marL="0" marR="0" lvl="0" indent="0" algn="ctr" rtl="0">
              <a:lnSpc>
                <a:spcPct val="90000"/>
              </a:lnSpc>
              <a:spcBef>
                <a:spcPts val="1000"/>
              </a:spcBef>
              <a:buClr>
                <a:schemeClr val="dk1"/>
              </a:buClr>
              <a:buFont typeface="Calibri"/>
              <a:buNone/>
            </a:pPr>
            <a:endParaRPr sz="2800" b="0" i="0" u="none" strike="noStrike" cap="none" baseline="0">
              <a:solidFill>
                <a:schemeClr val="dk1"/>
              </a:solidFill>
              <a:latin typeface="Calibri"/>
              <a:ea typeface="Calibri"/>
              <a:cs typeface="Calibri"/>
              <a:sym typeface="Calibri"/>
            </a:endParaRPr>
          </a:p>
          <a:p>
            <a:pPr marL="0" marR="0" lvl="0" indent="0" algn="ctr" rtl="0">
              <a:lnSpc>
                <a:spcPct val="90000"/>
              </a:lnSpc>
              <a:spcBef>
                <a:spcPts val="1000"/>
              </a:spcBef>
              <a:buClr>
                <a:schemeClr val="dk1"/>
              </a:buClr>
              <a:buFont typeface="Calibri"/>
              <a:buNone/>
            </a:pPr>
            <a:endParaRPr sz="2800" b="0" i="0" u="none" strike="noStrike" cap="none" baseline="0">
              <a:solidFill>
                <a:schemeClr val="dk1"/>
              </a:solidFill>
              <a:latin typeface="Calibri"/>
              <a:ea typeface="Calibri"/>
              <a:cs typeface="Calibri"/>
              <a:sym typeface="Calibri"/>
            </a:endParaRPr>
          </a:p>
        </p:txBody>
      </p:sp>
      <p:pic>
        <p:nvPicPr>
          <p:cNvPr id="95" name="Shape 95"/>
          <p:cNvPicPr preferRelativeResize="0"/>
          <p:nvPr/>
        </p:nvPicPr>
        <p:blipFill rotWithShape="1">
          <a:blip r:embed="rId3">
            <a:alphaModFix/>
          </a:blip>
          <a:srcRect/>
          <a:stretch/>
        </p:blipFill>
        <p:spPr>
          <a:xfrm>
            <a:off x="1004454" y="1899919"/>
            <a:ext cx="2899894" cy="4202746"/>
          </a:xfrm>
          <a:prstGeom prst="rect">
            <a:avLst/>
          </a:prstGeom>
          <a:noFill/>
          <a:ln>
            <a:noFill/>
          </a:ln>
        </p:spPr>
      </p:pic>
      <p:pic>
        <p:nvPicPr>
          <p:cNvPr id="96" name="Shape 96"/>
          <p:cNvPicPr preferRelativeResize="0"/>
          <p:nvPr/>
        </p:nvPicPr>
        <p:blipFill rotWithShape="1">
          <a:blip r:embed="rId4">
            <a:alphaModFix/>
          </a:blip>
          <a:srcRect/>
          <a:stretch/>
        </p:blipFill>
        <p:spPr>
          <a:xfrm>
            <a:off x="7387936" y="4001292"/>
            <a:ext cx="1960417" cy="2011580"/>
          </a:xfrm>
          <a:prstGeom prst="rect">
            <a:avLst/>
          </a:prstGeom>
          <a:noFill/>
          <a:ln>
            <a:noFill/>
          </a:ln>
        </p:spPr>
      </p:pic>
    </p:spTree>
    <p:extLst>
      <p:ext uri="{BB962C8B-B14F-4D97-AF65-F5344CB8AC3E}">
        <p14:creationId xmlns:p14="http://schemas.microsoft.com/office/powerpoint/2010/main" val="2940031244"/>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3127029" y="406689"/>
            <a:ext cx="822677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dirty="0">
                <a:solidFill>
                  <a:schemeClr val="dk1"/>
                </a:solidFill>
                <a:latin typeface="Calibri"/>
                <a:ea typeface="Calibri"/>
                <a:cs typeface="Calibri"/>
                <a:sym typeface="Calibri"/>
              </a:rPr>
              <a:t>Terms to Know: The Vehicles</a:t>
            </a:r>
          </a:p>
        </p:txBody>
      </p:sp>
      <p:sp>
        <p:nvSpPr>
          <p:cNvPr id="132" name="Shape 132"/>
          <p:cNvSpPr txBox="1">
            <a:spLocks noGrp="1"/>
          </p:cNvSpPr>
          <p:nvPr>
            <p:ph type="body" idx="1"/>
          </p:nvPr>
        </p:nvSpPr>
        <p:spPr>
          <a:xfrm>
            <a:off x="4033805" y="1732251"/>
            <a:ext cx="7017326" cy="448627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The </a:t>
            </a:r>
            <a:r>
              <a:rPr lang="en-US" sz="3200" b="1" i="0" u="none" strike="noStrike" cap="none" baseline="0" dirty="0">
                <a:solidFill>
                  <a:schemeClr val="dk1"/>
                </a:solidFill>
                <a:latin typeface="Calibri"/>
                <a:ea typeface="Calibri"/>
                <a:cs typeface="Calibri"/>
                <a:sym typeface="Calibri"/>
              </a:rPr>
              <a:t>vehicles</a:t>
            </a:r>
            <a:r>
              <a:rPr lang="en-US" sz="3200" b="0" i="0" u="none" strike="noStrike" cap="none" baseline="0" dirty="0">
                <a:solidFill>
                  <a:schemeClr val="dk1"/>
                </a:solidFill>
                <a:latin typeface="Calibri"/>
                <a:ea typeface="Calibri"/>
                <a:cs typeface="Calibri"/>
                <a:sym typeface="Calibri"/>
              </a:rPr>
              <a:t> represent the ways students quote and use source material – the deliberate and specific moves writers make to forward and counter texts. </a:t>
            </a:r>
          </a:p>
        </p:txBody>
      </p:sp>
      <p:pic>
        <p:nvPicPr>
          <p:cNvPr id="134" name="Shape 134"/>
          <p:cNvPicPr preferRelativeResize="0"/>
          <p:nvPr/>
        </p:nvPicPr>
        <p:blipFill rotWithShape="1">
          <a:blip r:embed="rId3">
            <a:alphaModFix/>
          </a:blip>
          <a:srcRect/>
          <a:stretch/>
        </p:blipFill>
        <p:spPr>
          <a:xfrm>
            <a:off x="667847" y="502662"/>
            <a:ext cx="2459182" cy="2459182"/>
          </a:xfrm>
          <a:prstGeom prst="rect">
            <a:avLst/>
          </a:prstGeom>
          <a:noFill/>
          <a:ln>
            <a:noFill/>
          </a:ln>
        </p:spPr>
      </p:pic>
      <p:pic>
        <p:nvPicPr>
          <p:cNvPr id="135" name="Shape 135"/>
          <p:cNvPicPr preferRelativeResize="0"/>
          <p:nvPr/>
        </p:nvPicPr>
        <p:blipFill rotWithShape="1">
          <a:blip r:embed="rId4">
            <a:alphaModFix/>
          </a:blip>
          <a:srcRect/>
          <a:stretch/>
        </p:blipFill>
        <p:spPr>
          <a:xfrm>
            <a:off x="1229734" y="3368762"/>
            <a:ext cx="2612851" cy="1959639"/>
          </a:xfrm>
          <a:prstGeom prst="rect">
            <a:avLst/>
          </a:prstGeom>
          <a:noFill/>
          <a:ln w="120650" cap="flat" cmpd="sng">
            <a:solidFill>
              <a:schemeClr val="dk1"/>
            </a:solidFill>
            <a:prstDash val="solid"/>
            <a:round/>
            <a:headEnd type="none" w="med" len="med"/>
            <a:tailEnd type="none" w="med" len="med"/>
          </a:ln>
        </p:spPr>
      </p:pic>
      <p:pic>
        <p:nvPicPr>
          <p:cNvPr id="136" name="Shape 136"/>
          <p:cNvPicPr preferRelativeResize="0"/>
          <p:nvPr/>
        </p:nvPicPr>
        <p:blipFill rotWithShape="1">
          <a:blip r:embed="rId5">
            <a:alphaModFix/>
          </a:blip>
          <a:srcRect/>
          <a:stretch/>
        </p:blipFill>
        <p:spPr>
          <a:xfrm>
            <a:off x="4719782" y="4274096"/>
            <a:ext cx="3034262" cy="1641794"/>
          </a:xfrm>
          <a:prstGeom prst="rect">
            <a:avLst/>
          </a:prstGeom>
          <a:noFill/>
          <a:ln w="104775" cap="flat" cmpd="sng">
            <a:solidFill>
              <a:schemeClr val="dk1"/>
            </a:solidFill>
            <a:prstDash val="solid"/>
            <a:round/>
            <a:headEnd type="none" w="med" len="med"/>
            <a:tailEnd type="none" w="med" len="med"/>
          </a:ln>
        </p:spPr>
      </p:pic>
      <p:pic>
        <p:nvPicPr>
          <p:cNvPr id="137" name="Shape 137"/>
          <p:cNvPicPr preferRelativeResize="0"/>
          <p:nvPr/>
        </p:nvPicPr>
        <p:blipFill rotWithShape="1">
          <a:blip r:embed="rId6">
            <a:alphaModFix/>
          </a:blip>
          <a:srcRect/>
          <a:stretch/>
        </p:blipFill>
        <p:spPr>
          <a:xfrm>
            <a:off x="8660820" y="3796144"/>
            <a:ext cx="2692980" cy="2019735"/>
          </a:xfrm>
          <a:prstGeom prst="rect">
            <a:avLst/>
          </a:prstGeom>
          <a:noFill/>
          <a:ln w="107950" cap="flat" cmpd="sng">
            <a:solidFill>
              <a:schemeClr val="dk1"/>
            </a:solidFill>
            <a:prstDash val="solid"/>
            <a:round/>
            <a:headEnd type="none" w="med" len="med"/>
            <a:tailEnd type="none" w="med" len="med"/>
          </a:ln>
        </p:spPr>
      </p:pic>
    </p:spTree>
    <p:extLst>
      <p:ext uri="{BB962C8B-B14F-4D97-AF65-F5344CB8AC3E}">
        <p14:creationId xmlns:p14="http://schemas.microsoft.com/office/powerpoint/2010/main" val="3264736979"/>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The Vehicles (Forwarding Moves) </a:t>
            </a:r>
          </a:p>
        </p:txBody>
      </p:sp>
      <p:sp>
        <p:nvSpPr>
          <p:cNvPr id="167" name="Shape 167"/>
          <p:cNvSpPr txBox="1">
            <a:spLocks noGrp="1"/>
          </p:cNvSpPr>
          <p:nvPr>
            <p:ph type="body" idx="1"/>
          </p:nvPr>
        </p:nvSpPr>
        <p:spPr>
          <a:xfrm>
            <a:off x="1319645" y="4694080"/>
            <a:ext cx="1870364" cy="51589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Calibri"/>
              <a:buNone/>
            </a:pPr>
            <a:r>
              <a:rPr lang="en-US" sz="2800" b="0" i="0" u="none" strike="noStrike" cap="none" baseline="0">
                <a:solidFill>
                  <a:schemeClr val="dk1"/>
                </a:solidFill>
                <a:latin typeface="Calibri"/>
                <a:ea typeface="Calibri"/>
                <a:cs typeface="Calibri"/>
                <a:sym typeface="Calibri"/>
              </a:rPr>
              <a:t>Illustrating</a:t>
            </a:r>
          </a:p>
          <a:p>
            <a:pPr marL="0" marR="0" lvl="0" indent="0" algn="l" rtl="0">
              <a:lnSpc>
                <a:spcPct val="90000"/>
              </a:lnSpc>
              <a:spcBef>
                <a:spcPts val="1000"/>
              </a:spcBef>
              <a:buClr>
                <a:schemeClr val="dk1"/>
              </a:buClr>
              <a:buFont typeface="Calibri"/>
              <a:buNone/>
            </a:pPr>
            <a:endParaRPr sz="2800" b="0" i="0" u="none" strike="noStrike" cap="none" baseline="0">
              <a:solidFill>
                <a:schemeClr val="dk1"/>
              </a:solidFill>
              <a:latin typeface="Calibri"/>
              <a:ea typeface="Calibri"/>
              <a:cs typeface="Calibri"/>
              <a:sym typeface="Calibri"/>
            </a:endParaRPr>
          </a:p>
        </p:txBody>
      </p:sp>
      <p:pic>
        <p:nvPicPr>
          <p:cNvPr id="169" name="Shape 169"/>
          <p:cNvPicPr preferRelativeResize="0"/>
          <p:nvPr/>
        </p:nvPicPr>
        <p:blipFill rotWithShape="1">
          <a:blip r:embed="rId3">
            <a:alphaModFix/>
          </a:blip>
          <a:srcRect/>
          <a:stretch/>
        </p:blipFill>
        <p:spPr>
          <a:xfrm>
            <a:off x="958791" y="2057733"/>
            <a:ext cx="2459182" cy="2459182"/>
          </a:xfrm>
          <a:prstGeom prst="rect">
            <a:avLst/>
          </a:prstGeom>
          <a:noFill/>
          <a:ln>
            <a:noFill/>
          </a:ln>
        </p:spPr>
      </p:pic>
      <p:pic>
        <p:nvPicPr>
          <p:cNvPr id="170" name="Shape 170"/>
          <p:cNvPicPr preferRelativeResize="0"/>
          <p:nvPr/>
        </p:nvPicPr>
        <p:blipFill rotWithShape="1">
          <a:blip r:embed="rId4">
            <a:alphaModFix/>
          </a:blip>
          <a:srcRect/>
          <a:stretch/>
        </p:blipFill>
        <p:spPr>
          <a:xfrm>
            <a:off x="4479260" y="2162067"/>
            <a:ext cx="2612851" cy="1959639"/>
          </a:xfrm>
          <a:prstGeom prst="rect">
            <a:avLst/>
          </a:prstGeom>
          <a:noFill/>
          <a:ln w="120650" cap="flat" cmpd="sng">
            <a:solidFill>
              <a:schemeClr val="dk1"/>
            </a:solidFill>
            <a:prstDash val="solid"/>
            <a:round/>
            <a:headEnd type="none" w="med" len="med"/>
            <a:tailEnd type="none" w="med" len="med"/>
          </a:ln>
        </p:spPr>
      </p:pic>
      <p:pic>
        <p:nvPicPr>
          <p:cNvPr id="171" name="Shape 171"/>
          <p:cNvPicPr preferRelativeResize="0"/>
          <p:nvPr/>
        </p:nvPicPr>
        <p:blipFill rotWithShape="1">
          <a:blip r:embed="rId5">
            <a:alphaModFix/>
          </a:blip>
          <a:srcRect/>
          <a:stretch/>
        </p:blipFill>
        <p:spPr>
          <a:xfrm>
            <a:off x="7912671" y="2568388"/>
            <a:ext cx="3308926" cy="1790410"/>
          </a:xfrm>
          <a:prstGeom prst="rect">
            <a:avLst/>
          </a:prstGeom>
          <a:noFill/>
          <a:ln w="104775" cap="flat" cmpd="sng">
            <a:solidFill>
              <a:schemeClr val="dk1"/>
            </a:solidFill>
            <a:prstDash val="solid"/>
            <a:round/>
            <a:headEnd type="none" w="med" len="med"/>
            <a:tailEnd type="none" w="med" len="med"/>
          </a:ln>
        </p:spPr>
      </p:pic>
      <p:sp>
        <p:nvSpPr>
          <p:cNvPr id="172" name="Shape 172"/>
          <p:cNvSpPr txBox="1"/>
          <p:nvPr/>
        </p:nvSpPr>
        <p:spPr>
          <a:xfrm>
            <a:off x="8872917" y="4626013"/>
            <a:ext cx="1870364" cy="51589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Calibri"/>
              <a:buNone/>
            </a:pPr>
            <a:r>
              <a:rPr lang="en-US" sz="2800" b="0" i="0" u="none" strike="noStrike" cap="none" baseline="0">
                <a:solidFill>
                  <a:schemeClr val="dk1"/>
                </a:solidFill>
                <a:latin typeface="Calibri"/>
                <a:ea typeface="Calibri"/>
                <a:cs typeface="Calibri"/>
                <a:sym typeface="Calibri"/>
              </a:rPr>
              <a:t>Extending</a:t>
            </a:r>
          </a:p>
          <a:p>
            <a:pPr marL="0" marR="0" lvl="0" indent="0" algn="l" rtl="0">
              <a:lnSpc>
                <a:spcPct val="90000"/>
              </a:lnSpc>
              <a:spcBef>
                <a:spcPts val="1000"/>
              </a:spcBef>
              <a:buClr>
                <a:schemeClr val="dk1"/>
              </a:buClr>
              <a:buFont typeface="Calibri"/>
              <a:buNone/>
            </a:pPr>
            <a:endParaRPr sz="2800" b="0" i="0" u="none" strike="noStrike" cap="none" baseline="0">
              <a:solidFill>
                <a:schemeClr val="dk1"/>
              </a:solidFill>
              <a:latin typeface="Calibri"/>
              <a:ea typeface="Calibri"/>
              <a:cs typeface="Calibri"/>
              <a:sym typeface="Calibri"/>
            </a:endParaRPr>
          </a:p>
        </p:txBody>
      </p:sp>
      <p:sp>
        <p:nvSpPr>
          <p:cNvPr id="173" name="Shape 173"/>
          <p:cNvSpPr txBox="1"/>
          <p:nvPr/>
        </p:nvSpPr>
        <p:spPr>
          <a:xfrm>
            <a:off x="4883726" y="4511953"/>
            <a:ext cx="1870364" cy="51589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Authorizing</a:t>
            </a:r>
          </a:p>
          <a:p>
            <a:pPr marL="0" marR="0" lvl="0" indent="0" algn="l" rtl="0">
              <a:lnSpc>
                <a:spcPct val="90000"/>
              </a:lnSpc>
              <a:spcBef>
                <a:spcPts val="100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7201230"/>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The Vehicles (Countering Moves) </a:t>
            </a:r>
          </a:p>
        </p:txBody>
      </p:sp>
      <p:pic>
        <p:nvPicPr>
          <p:cNvPr id="180" name="Shape 180"/>
          <p:cNvPicPr preferRelativeResize="0">
            <a:picLocks noGrp="1"/>
          </p:cNvPicPr>
          <p:nvPr>
            <p:ph type="body" idx="1"/>
          </p:nvPr>
        </p:nvPicPr>
        <p:blipFill rotWithShape="1">
          <a:blip r:embed="rId3">
            <a:alphaModFix/>
          </a:blip>
          <a:srcRect/>
          <a:stretch/>
        </p:blipFill>
        <p:spPr>
          <a:xfrm>
            <a:off x="2281410" y="2097531"/>
            <a:ext cx="3164127" cy="2373096"/>
          </a:xfrm>
          <a:prstGeom prst="rect">
            <a:avLst/>
          </a:prstGeom>
          <a:noFill/>
          <a:ln w="107950" cap="flat" cmpd="sng">
            <a:solidFill>
              <a:schemeClr val="dk1"/>
            </a:solidFill>
            <a:prstDash val="solid"/>
            <a:round/>
            <a:headEnd type="none" w="med" len="med"/>
            <a:tailEnd type="none" w="med" len="med"/>
          </a:ln>
        </p:spPr>
      </p:pic>
      <p:sp>
        <p:nvSpPr>
          <p:cNvPr id="181" name="Shape 181"/>
          <p:cNvSpPr txBox="1"/>
          <p:nvPr/>
        </p:nvSpPr>
        <p:spPr>
          <a:xfrm>
            <a:off x="5915556" y="2083751"/>
            <a:ext cx="2452253" cy="240065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0" i="0" u="none" strike="noStrike" cap="none" baseline="0" dirty="0">
                <a:solidFill>
                  <a:schemeClr val="dk1"/>
                </a:solidFill>
                <a:latin typeface="Calibri"/>
                <a:ea typeface="Calibri"/>
                <a:cs typeface="Calibri"/>
                <a:sym typeface="Calibri"/>
              </a:rPr>
              <a:t>“The aim of countering is to open up new lines of inquiry.”</a:t>
            </a:r>
          </a:p>
          <a:p>
            <a:pPr marL="0" marR="0" lvl="0" indent="0" algn="l" rtl="0">
              <a:spcBef>
                <a:spcPts val="0"/>
              </a:spcBef>
              <a:buSzPct val="25000"/>
              <a:buNone/>
            </a:pPr>
            <a:r>
              <a:rPr lang="en-US" sz="1800" b="0" i="0" u="none" strike="noStrike" cap="none" baseline="0" dirty="0">
                <a:solidFill>
                  <a:schemeClr val="dk1"/>
                </a:solidFill>
                <a:latin typeface="Calibri"/>
                <a:ea typeface="Calibri"/>
                <a:cs typeface="Calibri"/>
                <a:sym typeface="Calibri"/>
              </a:rPr>
              <a:t> –Harris in </a:t>
            </a:r>
            <a:r>
              <a:rPr lang="en-US" sz="1800" b="0" i="1" u="none" strike="noStrike" cap="none" baseline="0" dirty="0">
                <a:solidFill>
                  <a:schemeClr val="dk1"/>
                </a:solidFill>
                <a:latin typeface="Calibri"/>
                <a:ea typeface="Calibri"/>
                <a:cs typeface="Calibri"/>
                <a:sym typeface="Calibri"/>
              </a:rPr>
              <a:t>Rewriting: How to Do Things with Texts  </a:t>
            </a:r>
          </a:p>
        </p:txBody>
      </p:sp>
      <p:sp>
        <p:nvSpPr>
          <p:cNvPr id="182" name="Shape 182"/>
          <p:cNvSpPr txBox="1"/>
          <p:nvPr/>
        </p:nvSpPr>
        <p:spPr>
          <a:xfrm>
            <a:off x="1205345" y="4877471"/>
            <a:ext cx="10266217" cy="107721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0" u="none" strike="noStrike" cap="none" baseline="0">
                <a:solidFill>
                  <a:schemeClr val="dk1"/>
                </a:solidFill>
                <a:latin typeface="Calibri"/>
                <a:ea typeface="Calibri"/>
                <a:cs typeface="Calibri"/>
                <a:sym typeface="Calibri"/>
              </a:rPr>
              <a:t>All forms of Countering </a:t>
            </a:r>
          </a:p>
          <a:p>
            <a:pPr marL="0" marR="0" lvl="0" indent="0" algn="ctr" rtl="0">
              <a:spcBef>
                <a:spcPts val="0"/>
              </a:spcBef>
              <a:buSzPct val="25000"/>
              <a:buNone/>
            </a:pPr>
            <a:r>
              <a:rPr lang="en-US" sz="3200" b="0" i="0" u="none" strike="noStrike" cap="none" baseline="0">
                <a:solidFill>
                  <a:schemeClr val="dk1"/>
                </a:solidFill>
                <a:latin typeface="Calibri"/>
                <a:ea typeface="Calibri"/>
                <a:cs typeface="Calibri"/>
                <a:sym typeface="Calibri"/>
              </a:rPr>
              <a:t>(Arguing the Other Side, Uncovering Values, Dissenting) </a:t>
            </a:r>
          </a:p>
        </p:txBody>
      </p:sp>
    </p:spTree>
    <p:extLst>
      <p:ext uri="{BB962C8B-B14F-4D97-AF65-F5344CB8AC3E}">
        <p14:creationId xmlns:p14="http://schemas.microsoft.com/office/powerpoint/2010/main" val="827331204"/>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Forwarding Moves </a:t>
            </a:r>
          </a:p>
        </p:txBody>
      </p:sp>
      <p:sp>
        <p:nvSpPr>
          <p:cNvPr id="188" name="Shape 188"/>
          <p:cNvSpPr txBox="1">
            <a:spLocks noGrp="1"/>
          </p:cNvSpPr>
          <p:nvPr>
            <p:ph type="body" idx="1"/>
          </p:nvPr>
        </p:nvSpPr>
        <p:spPr>
          <a:xfrm>
            <a:off x="5481590" y="2291509"/>
            <a:ext cx="5519670" cy="473375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Calibri"/>
              <a:buNone/>
            </a:pPr>
            <a:r>
              <a:rPr lang="en-US" sz="3600" b="1" i="0" u="none" strike="noStrike" cap="none" baseline="0" dirty="0">
                <a:solidFill>
                  <a:schemeClr val="dk1"/>
                </a:solidFill>
                <a:latin typeface="Calibri"/>
                <a:ea typeface="Calibri"/>
                <a:cs typeface="Calibri"/>
                <a:sym typeface="Calibri"/>
              </a:rPr>
              <a:t>Illustrating</a:t>
            </a:r>
            <a:r>
              <a:rPr lang="en-US" sz="3600" b="0" i="0" u="none" strike="noStrike" cap="none" baseline="0" dirty="0">
                <a:solidFill>
                  <a:schemeClr val="dk1"/>
                </a:solidFill>
                <a:latin typeface="Calibri"/>
                <a:ea typeface="Calibri"/>
                <a:cs typeface="Calibri"/>
                <a:sym typeface="Calibri"/>
              </a:rPr>
              <a:t> – When students use specific examples from the text to support what they want to say. </a:t>
            </a:r>
          </a:p>
          <a:p>
            <a:pPr marL="0" marR="0" lvl="0" indent="0" algn="l" rtl="0">
              <a:lnSpc>
                <a:spcPct val="90000"/>
              </a:lnSpc>
              <a:spcBef>
                <a:spcPts val="1000"/>
              </a:spcBef>
              <a:buClr>
                <a:schemeClr val="dk1"/>
              </a:buClr>
              <a:buFont typeface="Calibri"/>
              <a:buNone/>
            </a:pPr>
            <a:endParaRPr sz="36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SzPct val="25000"/>
              <a:buFont typeface="Calibri"/>
              <a:buNone/>
            </a:pPr>
            <a:r>
              <a:rPr lang="en-US" sz="3000" b="0" i="0" u="none" strike="noStrike" cap="none" baseline="0" dirty="0">
                <a:solidFill>
                  <a:schemeClr val="dk1"/>
                </a:solidFill>
                <a:latin typeface="Calibri"/>
                <a:ea typeface="Calibri"/>
                <a:cs typeface="Calibri"/>
                <a:sym typeface="Calibri"/>
              </a:rPr>
              <a:t>The 18-wheeler carries lots of cargo, representing “material to think about: anecdotes, images, scenarios, data.” (Harris)</a:t>
            </a:r>
          </a:p>
          <a:p>
            <a:pPr marL="228600" marR="0" lvl="0" indent="-50800" algn="l" rtl="0">
              <a:lnSpc>
                <a:spcPct val="90000"/>
              </a:lnSpc>
              <a:spcBef>
                <a:spcPts val="100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p:txBody>
      </p:sp>
      <p:pic>
        <p:nvPicPr>
          <p:cNvPr id="189" name="Shape 189"/>
          <p:cNvPicPr preferRelativeResize="0"/>
          <p:nvPr/>
        </p:nvPicPr>
        <p:blipFill rotWithShape="1">
          <a:blip r:embed="rId3">
            <a:alphaModFix/>
          </a:blip>
          <a:srcRect/>
          <a:stretch/>
        </p:blipFill>
        <p:spPr>
          <a:xfrm>
            <a:off x="838200" y="1468191"/>
            <a:ext cx="4558536" cy="4558536"/>
          </a:xfrm>
          <a:prstGeom prst="rect">
            <a:avLst/>
          </a:prstGeom>
          <a:noFill/>
          <a:ln>
            <a:noFill/>
          </a:ln>
        </p:spPr>
      </p:pic>
    </p:spTree>
    <p:extLst>
      <p:ext uri="{BB962C8B-B14F-4D97-AF65-F5344CB8AC3E}">
        <p14:creationId xmlns:p14="http://schemas.microsoft.com/office/powerpoint/2010/main" val="2494836510"/>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3263138" y="365125"/>
            <a:ext cx="8090661"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What Illustrating Looks Like</a:t>
            </a:r>
          </a:p>
        </p:txBody>
      </p:sp>
      <p:sp>
        <p:nvSpPr>
          <p:cNvPr id="196" name="Shape 196"/>
          <p:cNvSpPr txBox="1">
            <a:spLocks noGrp="1"/>
          </p:cNvSpPr>
          <p:nvPr>
            <p:ph type="body" idx="1"/>
          </p:nvPr>
        </p:nvSpPr>
        <p:spPr>
          <a:xfrm>
            <a:off x="3263138" y="1551708"/>
            <a:ext cx="7972897" cy="48046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Calibri"/>
              <a:buNone/>
            </a:pPr>
            <a:r>
              <a:rPr lang="en-US" sz="2750" b="0" i="0" u="none" strike="noStrike" cap="none" baseline="0">
                <a:solidFill>
                  <a:schemeClr val="dk1"/>
                </a:solidFill>
                <a:latin typeface="Calibri"/>
                <a:ea typeface="Calibri"/>
                <a:cs typeface="Calibri"/>
                <a:sym typeface="Calibri"/>
              </a:rPr>
              <a:t>Language that captures what an author is saying/doing, as in these templates from Graff and Birkenstein’s </a:t>
            </a:r>
            <a:br>
              <a:rPr lang="en-US" sz="2750" b="0" i="0" u="none" strike="noStrike" cap="none" baseline="0">
                <a:solidFill>
                  <a:schemeClr val="dk1"/>
                </a:solidFill>
                <a:latin typeface="Calibri"/>
                <a:ea typeface="Calibri"/>
                <a:cs typeface="Calibri"/>
                <a:sym typeface="Calibri"/>
              </a:rPr>
            </a:br>
            <a:r>
              <a:rPr lang="en-US" sz="2750" b="0" i="1" u="none" strike="noStrike" cap="none" baseline="0">
                <a:solidFill>
                  <a:schemeClr val="dk1"/>
                </a:solidFill>
                <a:latin typeface="Calibri"/>
                <a:ea typeface="Calibri"/>
                <a:cs typeface="Calibri"/>
                <a:sym typeface="Calibri"/>
              </a:rPr>
              <a:t>They Say I Say</a:t>
            </a:r>
            <a:r>
              <a:rPr lang="en-US" sz="2750" b="0" i="0" u="none" strike="noStrike" cap="none" baseline="0">
                <a:solidFill>
                  <a:schemeClr val="dk1"/>
                </a:solidFill>
                <a:latin typeface="Calibri"/>
                <a:ea typeface="Calibri"/>
                <a:cs typeface="Calibri"/>
                <a:sym typeface="Calibri"/>
              </a:rPr>
              <a:t>:</a:t>
            </a:r>
          </a:p>
          <a:p>
            <a:pPr marL="0" marR="0" lvl="0" indent="0" algn="l" rtl="0">
              <a:lnSpc>
                <a:spcPct val="75000"/>
              </a:lnSpc>
              <a:spcBef>
                <a:spcPts val="1000"/>
              </a:spcBef>
              <a:buClr>
                <a:schemeClr val="dk1"/>
              </a:buClr>
              <a:buFont typeface="Calibri"/>
              <a:buNone/>
            </a:pPr>
            <a:endParaRPr sz="2750" b="0" i="0" u="none" strike="noStrike" cap="none" baseline="0">
              <a:solidFill>
                <a:schemeClr val="dk1"/>
              </a:solidFill>
              <a:latin typeface="Calibri"/>
              <a:ea typeface="Calibri"/>
              <a:cs typeface="Calibri"/>
              <a:sym typeface="Calibri"/>
            </a:endParaRPr>
          </a:p>
          <a:p>
            <a:pPr marL="0" marR="0" lvl="0" indent="0" algn="l" rtl="0">
              <a:lnSpc>
                <a:spcPct val="75000"/>
              </a:lnSpc>
              <a:spcBef>
                <a:spcPts val="1000"/>
              </a:spcBef>
              <a:buClr>
                <a:schemeClr val="dk1"/>
              </a:buClr>
              <a:buSzPct val="25000"/>
              <a:buFont typeface="Calibri"/>
              <a:buNone/>
            </a:pPr>
            <a:r>
              <a:rPr lang="en-US" sz="2750" b="0" i="0" u="none" strike="noStrike" cap="none" baseline="0">
                <a:solidFill>
                  <a:schemeClr val="dk1"/>
                </a:solidFill>
                <a:latin typeface="Calibri"/>
                <a:ea typeface="Calibri"/>
                <a:cs typeface="Calibri"/>
                <a:sym typeface="Calibri"/>
              </a:rPr>
              <a:t>X argues that</a:t>
            </a:r>
          </a:p>
          <a:p>
            <a:pPr marL="0" marR="0" lvl="0" indent="0" algn="l" rtl="0">
              <a:lnSpc>
                <a:spcPct val="75000"/>
              </a:lnSpc>
              <a:spcBef>
                <a:spcPts val="1000"/>
              </a:spcBef>
              <a:buClr>
                <a:schemeClr val="dk1"/>
              </a:buClr>
              <a:buSzPct val="25000"/>
              <a:buFont typeface="Calibri"/>
              <a:buNone/>
            </a:pPr>
            <a:r>
              <a:rPr lang="en-US" sz="2750" b="0" i="0" u="none" strike="noStrike" cap="none" baseline="0">
                <a:solidFill>
                  <a:schemeClr val="dk1"/>
                </a:solidFill>
                <a:latin typeface="Calibri"/>
                <a:ea typeface="Calibri"/>
                <a:cs typeface="Calibri"/>
                <a:sym typeface="Calibri"/>
              </a:rPr>
              <a:t>X claims that </a:t>
            </a:r>
          </a:p>
          <a:p>
            <a:pPr marL="0" marR="0" lvl="0" indent="0" algn="l" rtl="0">
              <a:lnSpc>
                <a:spcPct val="75000"/>
              </a:lnSpc>
              <a:spcBef>
                <a:spcPts val="1000"/>
              </a:spcBef>
              <a:buClr>
                <a:schemeClr val="dk1"/>
              </a:buClr>
              <a:buSzPct val="25000"/>
              <a:buFont typeface="Calibri"/>
              <a:buNone/>
            </a:pPr>
            <a:r>
              <a:rPr lang="en-US" sz="2750" b="0" i="0" u="none" strike="noStrike" cap="none" baseline="0">
                <a:solidFill>
                  <a:schemeClr val="dk1"/>
                </a:solidFill>
                <a:latin typeface="Calibri"/>
                <a:ea typeface="Calibri"/>
                <a:cs typeface="Calibri"/>
                <a:sym typeface="Calibri"/>
              </a:rPr>
              <a:t>X acknowledges that</a:t>
            </a:r>
          </a:p>
          <a:p>
            <a:pPr marL="0" marR="0" lvl="0" indent="0" algn="l" rtl="0">
              <a:lnSpc>
                <a:spcPct val="75000"/>
              </a:lnSpc>
              <a:spcBef>
                <a:spcPts val="1000"/>
              </a:spcBef>
              <a:buClr>
                <a:schemeClr val="dk1"/>
              </a:buClr>
              <a:buSzPct val="25000"/>
              <a:buFont typeface="Calibri"/>
              <a:buNone/>
            </a:pPr>
            <a:r>
              <a:rPr lang="en-US" sz="2750" b="0" i="0" u="none" strike="noStrike" cap="none" baseline="0">
                <a:solidFill>
                  <a:schemeClr val="dk1"/>
                </a:solidFill>
                <a:latin typeface="Calibri"/>
                <a:ea typeface="Calibri"/>
                <a:cs typeface="Calibri"/>
                <a:sym typeface="Calibri"/>
              </a:rPr>
              <a:t>X emphasizes that </a:t>
            </a:r>
          </a:p>
          <a:p>
            <a:pPr marL="0" marR="0" lvl="0" indent="0" algn="l" rtl="0">
              <a:lnSpc>
                <a:spcPct val="75000"/>
              </a:lnSpc>
              <a:spcBef>
                <a:spcPts val="1000"/>
              </a:spcBef>
              <a:buClr>
                <a:schemeClr val="dk1"/>
              </a:buClr>
              <a:buSzPct val="25000"/>
              <a:buFont typeface="Calibri"/>
              <a:buNone/>
            </a:pPr>
            <a:r>
              <a:rPr lang="en-US" sz="2750" b="0" i="0" u="none" strike="noStrike" cap="none" baseline="0">
                <a:solidFill>
                  <a:schemeClr val="dk1"/>
                </a:solidFill>
                <a:latin typeface="Calibri"/>
                <a:ea typeface="Calibri"/>
                <a:cs typeface="Calibri"/>
                <a:sym typeface="Calibri"/>
              </a:rPr>
              <a:t>X tells the story of </a:t>
            </a:r>
          </a:p>
          <a:p>
            <a:pPr marL="0" marR="0" lvl="0" indent="0" algn="l" rtl="0">
              <a:lnSpc>
                <a:spcPct val="75000"/>
              </a:lnSpc>
              <a:spcBef>
                <a:spcPts val="1000"/>
              </a:spcBef>
              <a:buClr>
                <a:schemeClr val="dk1"/>
              </a:buClr>
              <a:buSzPct val="25000"/>
              <a:buFont typeface="Calibri"/>
              <a:buNone/>
            </a:pPr>
            <a:r>
              <a:rPr lang="en-US" sz="2750" b="0" i="0" u="none" strike="noStrike" cap="none" baseline="0">
                <a:solidFill>
                  <a:schemeClr val="dk1"/>
                </a:solidFill>
                <a:latin typeface="Calibri"/>
                <a:ea typeface="Calibri"/>
                <a:cs typeface="Calibri"/>
                <a:sym typeface="Calibri"/>
              </a:rPr>
              <a:t>X reports that </a:t>
            </a:r>
          </a:p>
          <a:p>
            <a:pPr marL="0" marR="0" lvl="0" indent="0" algn="l" rtl="0">
              <a:lnSpc>
                <a:spcPct val="75000"/>
              </a:lnSpc>
              <a:spcBef>
                <a:spcPts val="1000"/>
              </a:spcBef>
              <a:buClr>
                <a:schemeClr val="dk1"/>
              </a:buClr>
              <a:buSzPct val="25000"/>
              <a:buFont typeface="Calibri"/>
              <a:buNone/>
            </a:pPr>
            <a:r>
              <a:rPr lang="en-US" sz="2750" b="0" i="0" u="none" strike="noStrike" cap="none" baseline="0">
                <a:solidFill>
                  <a:schemeClr val="dk1"/>
                </a:solidFill>
                <a:latin typeface="Calibri"/>
                <a:ea typeface="Calibri"/>
                <a:cs typeface="Calibri"/>
                <a:sym typeface="Calibri"/>
              </a:rPr>
              <a:t>X believes that</a:t>
            </a:r>
          </a:p>
          <a:p>
            <a:pPr marL="0" marR="0" lvl="0" indent="0" algn="l" rtl="0">
              <a:lnSpc>
                <a:spcPct val="75000"/>
              </a:lnSpc>
              <a:spcBef>
                <a:spcPts val="1000"/>
              </a:spcBef>
              <a:buClr>
                <a:schemeClr val="dk1"/>
              </a:buClr>
              <a:buFont typeface="Calibri"/>
              <a:buNone/>
            </a:pPr>
            <a:endParaRPr sz="1950" b="0" i="0" u="none" strike="noStrike" cap="none" baseline="0">
              <a:solidFill>
                <a:schemeClr val="dk1"/>
              </a:solidFill>
              <a:latin typeface="Calibri"/>
              <a:ea typeface="Calibri"/>
              <a:cs typeface="Calibri"/>
              <a:sym typeface="Calibri"/>
            </a:endParaRPr>
          </a:p>
          <a:p>
            <a:pPr marL="0" marR="0" lvl="0" indent="0" algn="l" rtl="0">
              <a:lnSpc>
                <a:spcPct val="75000"/>
              </a:lnSpc>
              <a:spcBef>
                <a:spcPts val="1000"/>
              </a:spcBef>
              <a:buClr>
                <a:schemeClr val="dk1"/>
              </a:buClr>
              <a:buFont typeface="Calibri"/>
              <a:buNone/>
            </a:pPr>
            <a:endParaRPr sz="1950" b="0" i="0" u="none" strike="noStrike" cap="none" baseline="0">
              <a:solidFill>
                <a:schemeClr val="dk1"/>
              </a:solidFill>
              <a:latin typeface="Calibri"/>
              <a:ea typeface="Calibri"/>
              <a:cs typeface="Calibri"/>
              <a:sym typeface="Calibri"/>
            </a:endParaRPr>
          </a:p>
        </p:txBody>
      </p:sp>
      <p:pic>
        <p:nvPicPr>
          <p:cNvPr id="198" name="Shape 198"/>
          <p:cNvPicPr preferRelativeResize="0"/>
          <p:nvPr/>
        </p:nvPicPr>
        <p:blipFill rotWithShape="1">
          <a:blip r:embed="rId3">
            <a:alphaModFix/>
          </a:blip>
          <a:srcRect/>
          <a:stretch/>
        </p:blipFill>
        <p:spPr>
          <a:xfrm>
            <a:off x="801545" y="771812"/>
            <a:ext cx="2359313" cy="2359313"/>
          </a:xfrm>
          <a:prstGeom prst="rect">
            <a:avLst/>
          </a:prstGeom>
          <a:noFill/>
          <a:ln>
            <a:noFill/>
          </a:ln>
        </p:spPr>
      </p:pic>
    </p:spTree>
    <p:extLst>
      <p:ext uri="{BB962C8B-B14F-4D97-AF65-F5344CB8AC3E}">
        <p14:creationId xmlns:p14="http://schemas.microsoft.com/office/powerpoint/2010/main" val="1415393485"/>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568035" y="365125"/>
            <a:ext cx="10785763"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Forwarding Moves </a:t>
            </a:r>
          </a:p>
        </p:txBody>
      </p:sp>
      <p:pic>
        <p:nvPicPr>
          <p:cNvPr id="204" name="Shape 204"/>
          <p:cNvPicPr preferRelativeResize="0">
            <a:picLocks noGrp="1"/>
          </p:cNvPicPr>
          <p:nvPr>
            <p:ph type="body" idx="1"/>
          </p:nvPr>
        </p:nvPicPr>
        <p:blipFill rotWithShape="1">
          <a:blip r:embed="rId3">
            <a:alphaModFix/>
          </a:blip>
          <a:srcRect/>
          <a:stretch/>
        </p:blipFill>
        <p:spPr>
          <a:xfrm>
            <a:off x="779125" y="1812746"/>
            <a:ext cx="5801784" cy="4351338"/>
          </a:xfrm>
          <a:prstGeom prst="rect">
            <a:avLst/>
          </a:prstGeom>
          <a:noFill/>
          <a:ln w="120650" cap="flat" cmpd="sng">
            <a:solidFill>
              <a:schemeClr val="dk1"/>
            </a:solidFill>
            <a:prstDash val="solid"/>
            <a:round/>
            <a:headEnd type="none" w="med" len="med"/>
            <a:tailEnd type="none" w="med" len="med"/>
          </a:ln>
        </p:spPr>
      </p:pic>
      <p:sp>
        <p:nvSpPr>
          <p:cNvPr id="205" name="Shape 205"/>
          <p:cNvSpPr txBox="1"/>
          <p:nvPr/>
        </p:nvSpPr>
        <p:spPr>
          <a:xfrm>
            <a:off x="6913417" y="2434728"/>
            <a:ext cx="4955537" cy="372935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Calibri"/>
              <a:buNone/>
            </a:pPr>
            <a:r>
              <a:rPr lang="en-US" sz="3600" b="1" i="0" u="none" strike="noStrike" cap="none" baseline="0" dirty="0">
                <a:solidFill>
                  <a:schemeClr val="dk1"/>
                </a:solidFill>
                <a:latin typeface="Calibri"/>
                <a:ea typeface="Calibri"/>
                <a:cs typeface="Calibri"/>
                <a:sym typeface="Calibri"/>
              </a:rPr>
              <a:t>Authorizing</a:t>
            </a:r>
            <a:r>
              <a:rPr lang="en-US" sz="3600" b="0" i="0" u="none" strike="noStrike" cap="none" baseline="0" dirty="0">
                <a:solidFill>
                  <a:schemeClr val="dk1"/>
                </a:solidFill>
                <a:latin typeface="Calibri"/>
                <a:ea typeface="Calibri"/>
                <a:cs typeface="Calibri"/>
                <a:sym typeface="Calibri"/>
              </a:rPr>
              <a:t> – When students quote an expert or use the credibility or status of a source to support their claims. </a:t>
            </a:r>
          </a:p>
          <a:p>
            <a:pPr marL="228600" marR="0" lvl="0" indent="-50800" algn="l" rtl="0">
              <a:lnSpc>
                <a:spcPct val="90000"/>
              </a:lnSpc>
              <a:spcBef>
                <a:spcPts val="100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1842033"/>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463635" y="365125"/>
            <a:ext cx="7890164"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What Authorizing Looks Like</a:t>
            </a:r>
          </a:p>
        </p:txBody>
      </p:sp>
      <p:sp>
        <p:nvSpPr>
          <p:cNvPr id="212" name="Shape 212"/>
          <p:cNvSpPr txBox="1">
            <a:spLocks noGrp="1"/>
          </p:cNvSpPr>
          <p:nvPr>
            <p:ph type="body" idx="1"/>
          </p:nvPr>
        </p:nvSpPr>
        <p:spPr>
          <a:xfrm>
            <a:off x="3320416" y="1922737"/>
            <a:ext cx="7204364" cy="462525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Calibri"/>
              <a:buNone/>
            </a:pPr>
            <a:r>
              <a:rPr lang="en-US" sz="2800" b="1" i="0" u="none" strike="noStrike" cap="none" baseline="0" dirty="0">
                <a:solidFill>
                  <a:schemeClr val="dk1"/>
                </a:solidFill>
                <a:latin typeface="Calibri"/>
                <a:ea typeface="Calibri"/>
                <a:cs typeface="Calibri"/>
                <a:sym typeface="Calibri"/>
              </a:rPr>
              <a:t>Language that names the particular expertise, credibility, and/or status of an author or source, as in these examples:</a:t>
            </a:r>
          </a:p>
          <a:p>
            <a:pPr marL="0" marR="0" lvl="0" indent="0" algn="l" rtl="0">
              <a:lnSpc>
                <a:spcPct val="80000"/>
              </a:lnSpc>
              <a:spcBef>
                <a:spcPts val="100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100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Joseph </a:t>
            </a:r>
            <a:r>
              <a:rPr lang="en-US" sz="2800" b="0" i="0" u="none" strike="noStrike" cap="none" baseline="0" dirty="0" err="1">
                <a:solidFill>
                  <a:schemeClr val="dk1"/>
                </a:solidFill>
                <a:latin typeface="Calibri"/>
                <a:ea typeface="Calibri"/>
                <a:cs typeface="Calibri"/>
                <a:sym typeface="Calibri"/>
              </a:rPr>
              <a:t>Bauxbaum</a:t>
            </a:r>
            <a:r>
              <a:rPr lang="en-US" sz="2800" b="0" i="0" u="none" strike="noStrike" cap="none" baseline="0" dirty="0">
                <a:solidFill>
                  <a:schemeClr val="dk1"/>
                </a:solidFill>
                <a:latin typeface="Calibri"/>
                <a:ea typeface="Calibri"/>
                <a:cs typeface="Calibri"/>
                <a:sym typeface="Calibri"/>
              </a:rPr>
              <a:t>, </a:t>
            </a:r>
            <a:r>
              <a:rPr lang="en-US" sz="2800" b="1" i="0" u="none" strike="noStrike" cap="none" baseline="0" dirty="0">
                <a:solidFill>
                  <a:srgbClr val="FF0000"/>
                </a:solidFill>
                <a:latin typeface="Calibri"/>
                <a:ea typeface="Calibri"/>
                <a:cs typeface="Calibri"/>
                <a:sym typeface="Calibri"/>
              </a:rPr>
              <a:t>a researcher at the Mount Sinai School of Medicine</a:t>
            </a:r>
            <a:r>
              <a:rPr lang="en-US" sz="2800" b="0" i="0" u="none" strike="noStrike" cap="none" baseline="0" dirty="0">
                <a:solidFill>
                  <a:schemeClr val="dk1"/>
                </a:solidFill>
                <a:latin typeface="Calibri"/>
                <a:ea typeface="Calibri"/>
                <a:cs typeface="Calibri"/>
                <a:sym typeface="Calibri"/>
              </a:rPr>
              <a:t>, found …</a:t>
            </a:r>
          </a:p>
          <a:p>
            <a:pPr marL="0" marR="0" lvl="0" indent="0" algn="l" rtl="0">
              <a:lnSpc>
                <a:spcPct val="80000"/>
              </a:lnSpc>
              <a:spcBef>
                <a:spcPts val="100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 , according to Susan Smith, </a:t>
            </a:r>
            <a:r>
              <a:rPr lang="en-US" sz="2800" b="1" i="0" u="none" strike="noStrike" cap="none" baseline="0" dirty="0">
                <a:solidFill>
                  <a:srgbClr val="FF0000"/>
                </a:solidFill>
                <a:latin typeface="Calibri"/>
                <a:ea typeface="Calibri"/>
                <a:cs typeface="Calibri"/>
                <a:sym typeface="Calibri"/>
              </a:rPr>
              <a:t>principal of a school which encourages student cell phone use</a:t>
            </a:r>
            <a:r>
              <a:rPr lang="en-US" sz="2800" dirty="0">
                <a:solidFill>
                  <a:schemeClr val="dk1"/>
                </a:solidFill>
                <a:latin typeface="Calibri"/>
                <a:ea typeface="Calibri"/>
                <a:cs typeface="Calibri"/>
                <a:sym typeface="Calibri"/>
              </a:rPr>
              <a:t>, …</a:t>
            </a:r>
            <a:endParaRPr lang="en-US" sz="28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100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A study conducted by the </a:t>
            </a:r>
            <a:r>
              <a:rPr lang="en-US" sz="2800" b="1" i="0" u="none" strike="noStrike" cap="none" baseline="0" dirty="0">
                <a:solidFill>
                  <a:srgbClr val="FF0000"/>
                </a:solidFill>
                <a:latin typeface="Calibri"/>
                <a:ea typeface="Calibri"/>
                <a:cs typeface="Calibri"/>
                <a:sym typeface="Calibri"/>
              </a:rPr>
              <a:t>Gulf Coast Center for Law &amp; Policy Center </a:t>
            </a:r>
            <a:r>
              <a:rPr lang="en-US" sz="2800" b="0" i="0" u="none" strike="noStrike" cap="none" baseline="0" dirty="0">
                <a:solidFill>
                  <a:schemeClr val="dk1"/>
                </a:solidFill>
                <a:latin typeface="Calibri"/>
                <a:ea typeface="Calibri"/>
                <a:cs typeface="Calibri"/>
                <a:sym typeface="Calibri"/>
              </a:rPr>
              <a:t>revealed that …</a:t>
            </a:r>
          </a:p>
          <a:p>
            <a:pPr marL="0" marR="0" lvl="0" indent="0" algn="l" rtl="0">
              <a:lnSpc>
                <a:spcPct val="80000"/>
              </a:lnSpc>
              <a:spcBef>
                <a:spcPts val="100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100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1000"/>
              </a:spcBef>
              <a:buClr>
                <a:schemeClr val="dk1"/>
              </a:buClr>
              <a:buFont typeface="Calibri"/>
              <a:buNone/>
            </a:pPr>
            <a:endParaRPr sz="26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1000"/>
              </a:spcBef>
              <a:buClr>
                <a:schemeClr val="dk1"/>
              </a:buClr>
              <a:buFont typeface="Calibri"/>
              <a:buNone/>
            </a:pPr>
            <a:endParaRPr sz="2600" b="0" i="0" u="none" strike="noStrike" cap="none" baseline="0" dirty="0">
              <a:solidFill>
                <a:schemeClr val="dk1"/>
              </a:solidFill>
              <a:latin typeface="Calibri"/>
              <a:ea typeface="Calibri"/>
              <a:cs typeface="Calibri"/>
              <a:sym typeface="Calibri"/>
            </a:endParaRPr>
          </a:p>
        </p:txBody>
      </p:sp>
      <p:pic>
        <p:nvPicPr>
          <p:cNvPr id="214" name="Shape 214"/>
          <p:cNvPicPr preferRelativeResize="0"/>
          <p:nvPr/>
        </p:nvPicPr>
        <p:blipFill rotWithShape="1">
          <a:blip r:embed="rId3">
            <a:alphaModFix/>
          </a:blip>
          <a:srcRect/>
          <a:stretch/>
        </p:blipFill>
        <p:spPr>
          <a:xfrm>
            <a:off x="394797" y="912200"/>
            <a:ext cx="2694766" cy="2021075"/>
          </a:xfrm>
          <a:prstGeom prst="rect">
            <a:avLst/>
          </a:prstGeom>
          <a:noFill/>
          <a:ln w="120650" cap="flat" cmpd="sng">
            <a:solidFill>
              <a:schemeClr val="dk1"/>
            </a:solidFill>
            <a:prstDash val="solid"/>
            <a:round/>
            <a:headEnd type="none" w="med" len="med"/>
            <a:tailEnd type="none" w="med" len="med"/>
          </a:ln>
        </p:spPr>
      </p:pic>
    </p:spTree>
    <p:extLst>
      <p:ext uri="{BB962C8B-B14F-4D97-AF65-F5344CB8AC3E}">
        <p14:creationId xmlns:p14="http://schemas.microsoft.com/office/powerpoint/2010/main" val="178615223"/>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Writing Standard 3: Narrative</a:t>
            </a:r>
          </a:p>
        </p:txBody>
      </p:sp>
      <p:sp>
        <p:nvSpPr>
          <p:cNvPr id="3" name="Subtitle 2"/>
          <p:cNvSpPr>
            <a:spLocks noGrp="1"/>
          </p:cNvSpPr>
          <p:nvPr>
            <p:ph type="subTitle" idx="1"/>
          </p:nvPr>
        </p:nvSpPr>
        <p:spPr/>
        <p:txBody>
          <a:bodyPr/>
          <a:lstStyle/>
          <a:p>
            <a:r>
              <a:rPr lang="en-US" dirty="0"/>
              <a:t>The power and the punch</a:t>
            </a:r>
          </a:p>
        </p:txBody>
      </p:sp>
    </p:spTree>
    <p:extLst>
      <p:ext uri="{BB962C8B-B14F-4D97-AF65-F5344CB8AC3E}">
        <p14:creationId xmlns:p14="http://schemas.microsoft.com/office/powerpoint/2010/main" val="34776554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43343" y="500062"/>
            <a:ext cx="10375883"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Forwarding Moves </a:t>
            </a:r>
          </a:p>
        </p:txBody>
      </p:sp>
      <p:sp>
        <p:nvSpPr>
          <p:cNvPr id="220" name="Shape 220"/>
          <p:cNvSpPr txBox="1"/>
          <p:nvPr/>
        </p:nvSpPr>
        <p:spPr>
          <a:xfrm>
            <a:off x="443345" y="1994436"/>
            <a:ext cx="4977406"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Calibri"/>
              <a:buNone/>
            </a:pPr>
            <a:r>
              <a:rPr lang="en-US" sz="3600" b="1" i="0" u="none" strike="noStrike" cap="none" baseline="0" dirty="0">
                <a:solidFill>
                  <a:schemeClr val="dk1"/>
                </a:solidFill>
                <a:latin typeface="Calibri"/>
                <a:ea typeface="Calibri"/>
                <a:cs typeface="Calibri"/>
                <a:sym typeface="Calibri"/>
              </a:rPr>
              <a:t>Extending </a:t>
            </a:r>
            <a:r>
              <a:rPr lang="en-US" sz="3600" b="0" i="0" u="none" strike="noStrike" cap="none" baseline="0" dirty="0">
                <a:solidFill>
                  <a:schemeClr val="dk1"/>
                </a:solidFill>
                <a:latin typeface="Calibri"/>
                <a:ea typeface="Calibri"/>
                <a:cs typeface="Calibri"/>
                <a:sym typeface="Calibri"/>
              </a:rPr>
              <a:t>– When students put their own “spin” on terms and ideas they take from other texts. </a:t>
            </a:r>
          </a:p>
          <a:p>
            <a:pPr marL="228600" marR="0" lvl="0" indent="-50800" algn="l" rtl="0">
              <a:lnSpc>
                <a:spcPct val="90000"/>
              </a:lnSpc>
              <a:spcBef>
                <a:spcPts val="100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p:txBody>
      </p:sp>
      <p:pic>
        <p:nvPicPr>
          <p:cNvPr id="221" name="Shape 221"/>
          <p:cNvPicPr preferRelativeResize="0"/>
          <p:nvPr/>
        </p:nvPicPr>
        <p:blipFill rotWithShape="1">
          <a:blip r:embed="rId3">
            <a:alphaModFix/>
          </a:blip>
          <a:srcRect/>
          <a:stretch/>
        </p:blipFill>
        <p:spPr>
          <a:xfrm>
            <a:off x="5631284" y="2629856"/>
            <a:ext cx="6330328" cy="3425248"/>
          </a:xfrm>
          <a:prstGeom prst="rect">
            <a:avLst/>
          </a:prstGeom>
          <a:noFill/>
          <a:ln w="104775" cap="flat" cmpd="sng">
            <a:solidFill>
              <a:schemeClr val="dk1"/>
            </a:solidFill>
            <a:prstDash val="solid"/>
            <a:round/>
            <a:headEnd type="none" w="med" len="med"/>
            <a:tailEnd type="none" w="med" len="med"/>
          </a:ln>
        </p:spPr>
      </p:pic>
    </p:spTree>
    <p:extLst>
      <p:ext uri="{BB962C8B-B14F-4D97-AF65-F5344CB8AC3E}">
        <p14:creationId xmlns:p14="http://schemas.microsoft.com/office/powerpoint/2010/main" val="99306109"/>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860136" y="226145"/>
            <a:ext cx="7890164"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What Extending Looks Like</a:t>
            </a:r>
          </a:p>
        </p:txBody>
      </p:sp>
      <p:sp>
        <p:nvSpPr>
          <p:cNvPr id="228" name="Shape 228"/>
          <p:cNvSpPr txBox="1">
            <a:spLocks noGrp="1"/>
          </p:cNvSpPr>
          <p:nvPr>
            <p:ph type="body" idx="1"/>
          </p:nvPr>
        </p:nvSpPr>
        <p:spPr>
          <a:xfrm>
            <a:off x="860136" y="1268361"/>
            <a:ext cx="7204364" cy="156332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Calibri"/>
              <a:buNone/>
            </a:pPr>
            <a:r>
              <a:rPr lang="en-US" sz="3000" b="1" i="0" u="none" strike="noStrike" cap="none" baseline="0">
                <a:solidFill>
                  <a:schemeClr val="dk1"/>
                </a:solidFill>
                <a:latin typeface="Calibri"/>
                <a:ea typeface="Calibri"/>
                <a:cs typeface="Calibri"/>
                <a:sym typeface="Calibri"/>
              </a:rPr>
              <a:t>Language that reframes the text, adds another layer of interpretation, and/or drives it forward to new conclusions:</a:t>
            </a:r>
          </a:p>
          <a:p>
            <a:pPr marL="0" marR="0" lvl="0" indent="0" algn="l" rtl="0">
              <a:lnSpc>
                <a:spcPct val="90000"/>
              </a:lnSpc>
              <a:spcBef>
                <a:spcPts val="1000"/>
              </a:spcBef>
              <a:buClr>
                <a:schemeClr val="dk1"/>
              </a:buClr>
              <a:buFont typeface="Calibri"/>
              <a:buNone/>
            </a:pPr>
            <a:endParaRPr sz="30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Font typeface="Calibri"/>
              <a:buNone/>
            </a:pPr>
            <a:endParaRPr sz="2800" b="0" i="0" u="none" strike="noStrike" cap="none" baseline="0">
              <a:solidFill>
                <a:schemeClr val="dk1"/>
              </a:solidFill>
              <a:latin typeface="Calibri"/>
              <a:ea typeface="Calibri"/>
              <a:cs typeface="Calibri"/>
              <a:sym typeface="Calibri"/>
            </a:endParaRPr>
          </a:p>
        </p:txBody>
      </p:sp>
      <p:pic>
        <p:nvPicPr>
          <p:cNvPr id="230" name="Shape 230"/>
          <p:cNvPicPr preferRelativeResize="0"/>
          <p:nvPr/>
        </p:nvPicPr>
        <p:blipFill rotWithShape="1">
          <a:blip r:embed="rId3">
            <a:alphaModFix/>
          </a:blip>
          <a:srcRect/>
          <a:stretch/>
        </p:blipFill>
        <p:spPr>
          <a:xfrm>
            <a:off x="704981" y="4921966"/>
            <a:ext cx="3338799" cy="1806575"/>
          </a:xfrm>
          <a:prstGeom prst="rect">
            <a:avLst/>
          </a:prstGeom>
          <a:noFill/>
          <a:ln w="104775" cap="flat" cmpd="sng">
            <a:solidFill>
              <a:schemeClr val="dk1"/>
            </a:solidFill>
            <a:prstDash val="solid"/>
            <a:round/>
            <a:headEnd type="none" w="med" len="med"/>
            <a:tailEnd type="none" w="med" len="med"/>
          </a:ln>
        </p:spPr>
      </p:pic>
      <p:sp>
        <p:nvSpPr>
          <p:cNvPr id="231" name="Shape 231"/>
          <p:cNvSpPr txBox="1"/>
          <p:nvPr/>
        </p:nvSpPr>
        <p:spPr>
          <a:xfrm>
            <a:off x="860136" y="3379732"/>
            <a:ext cx="10569866" cy="280076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0" i="0" u="none" strike="noStrike" cap="none" baseline="0">
                <a:solidFill>
                  <a:schemeClr val="dk1"/>
                </a:solidFill>
                <a:latin typeface="Calibri"/>
                <a:ea typeface="Calibri"/>
                <a:cs typeface="Calibri"/>
                <a:sym typeface="Calibri"/>
              </a:rPr>
              <a:t>So now the latest victims of the Fear of Missing Out are the executives at Facebook themselves, whose dwindling market share is a result of greed and the failure to respond to the demands of a wired generation. </a:t>
            </a:r>
          </a:p>
          <a:p>
            <a:pPr marL="0" marR="0" lvl="0" indent="0" algn="l" rtl="0">
              <a:spcBef>
                <a:spcPts val="0"/>
              </a:spcBef>
              <a:buNone/>
            </a:pPr>
            <a:endParaRPr sz="28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28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7640951"/>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444304" y="485993"/>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Countering Moves </a:t>
            </a:r>
          </a:p>
        </p:txBody>
      </p:sp>
      <p:sp>
        <p:nvSpPr>
          <p:cNvPr id="237" name="Shape 237"/>
          <p:cNvSpPr txBox="1"/>
          <p:nvPr/>
        </p:nvSpPr>
        <p:spPr>
          <a:xfrm>
            <a:off x="459612" y="1811557"/>
            <a:ext cx="5242493"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Calibri"/>
              <a:buNone/>
            </a:pPr>
            <a:r>
              <a:rPr lang="en-US" sz="3600" b="0" i="0" u="none" strike="noStrike" cap="none" baseline="0" dirty="0">
                <a:solidFill>
                  <a:schemeClr val="dk1"/>
                </a:solidFill>
                <a:latin typeface="Calibri"/>
                <a:ea typeface="Calibri"/>
                <a:cs typeface="Calibri"/>
                <a:sym typeface="Calibri"/>
              </a:rPr>
              <a:t>When students “push back” against the text in some way. They might disagree with it, challenge something it says, or interpret it differently than the author does. </a:t>
            </a:r>
          </a:p>
          <a:p>
            <a:pPr marL="228600" marR="0" lvl="0" indent="-50800" algn="l" rtl="0">
              <a:lnSpc>
                <a:spcPct val="90000"/>
              </a:lnSpc>
              <a:spcBef>
                <a:spcPts val="100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Font typeface="Calibri"/>
              <a:buNone/>
            </a:pPr>
            <a:endParaRPr sz="2800" b="0" i="0" u="none" strike="noStrike" cap="none" baseline="0" dirty="0">
              <a:solidFill>
                <a:schemeClr val="dk1"/>
              </a:solidFill>
              <a:latin typeface="Calibri"/>
              <a:ea typeface="Calibri"/>
              <a:cs typeface="Calibri"/>
              <a:sym typeface="Calibri"/>
            </a:endParaRPr>
          </a:p>
        </p:txBody>
      </p:sp>
      <p:pic>
        <p:nvPicPr>
          <p:cNvPr id="238" name="Shape 238"/>
          <p:cNvPicPr preferRelativeResize="0"/>
          <p:nvPr/>
        </p:nvPicPr>
        <p:blipFill rotWithShape="1">
          <a:blip r:embed="rId3">
            <a:alphaModFix/>
          </a:blip>
          <a:srcRect/>
          <a:stretch/>
        </p:blipFill>
        <p:spPr>
          <a:xfrm>
            <a:off x="6294982" y="2420836"/>
            <a:ext cx="5791583" cy="4343688"/>
          </a:xfrm>
          <a:prstGeom prst="rect">
            <a:avLst/>
          </a:prstGeom>
          <a:noFill/>
          <a:ln w="107950" cap="flat" cmpd="sng">
            <a:solidFill>
              <a:schemeClr val="dk1"/>
            </a:solidFill>
            <a:prstDash val="solid"/>
            <a:round/>
            <a:headEnd type="none" w="med" len="med"/>
            <a:tailEnd type="none" w="med" len="med"/>
          </a:ln>
        </p:spPr>
      </p:pic>
    </p:spTree>
    <p:extLst>
      <p:ext uri="{BB962C8B-B14F-4D97-AF65-F5344CB8AC3E}">
        <p14:creationId xmlns:p14="http://schemas.microsoft.com/office/powerpoint/2010/main" val="1767463148"/>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860136" y="226145"/>
            <a:ext cx="7890164"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What Countering Looks Like</a:t>
            </a:r>
          </a:p>
        </p:txBody>
      </p:sp>
      <p:sp>
        <p:nvSpPr>
          <p:cNvPr id="245" name="Shape 245"/>
          <p:cNvSpPr txBox="1">
            <a:spLocks noGrp="1"/>
          </p:cNvSpPr>
          <p:nvPr>
            <p:ph type="body" idx="1"/>
          </p:nvPr>
        </p:nvSpPr>
        <p:spPr>
          <a:xfrm>
            <a:off x="860136" y="1268361"/>
            <a:ext cx="7204364" cy="156332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Calibri"/>
              <a:buNone/>
            </a:pPr>
            <a:r>
              <a:rPr lang="en-US" sz="3000" b="1" i="0" u="none" strike="noStrike" cap="none" baseline="0">
                <a:solidFill>
                  <a:schemeClr val="dk1"/>
                </a:solidFill>
                <a:latin typeface="Calibri"/>
                <a:ea typeface="Calibri"/>
                <a:cs typeface="Calibri"/>
                <a:sym typeface="Calibri"/>
              </a:rPr>
              <a:t>Language that takes another approach, identifies hidden or absent arguments, or explains where an argument falls short. </a:t>
            </a:r>
          </a:p>
          <a:p>
            <a:pPr marL="0" marR="0" lvl="0" indent="0" algn="l" rtl="0">
              <a:lnSpc>
                <a:spcPct val="90000"/>
              </a:lnSpc>
              <a:spcBef>
                <a:spcPts val="1000"/>
              </a:spcBef>
              <a:buClr>
                <a:schemeClr val="dk1"/>
              </a:buClr>
              <a:buFont typeface="Calibri"/>
              <a:buNone/>
            </a:pPr>
            <a:endParaRPr sz="2800" b="0" i="0" u="none" strike="noStrike" cap="none" baseline="0">
              <a:solidFill>
                <a:schemeClr val="dk1"/>
              </a:solidFill>
              <a:latin typeface="Calibri"/>
              <a:ea typeface="Calibri"/>
              <a:cs typeface="Calibri"/>
              <a:sym typeface="Calibri"/>
            </a:endParaRPr>
          </a:p>
        </p:txBody>
      </p:sp>
      <p:sp>
        <p:nvSpPr>
          <p:cNvPr id="247" name="Shape 247"/>
          <p:cNvSpPr txBox="1"/>
          <p:nvPr/>
        </p:nvSpPr>
        <p:spPr>
          <a:xfrm>
            <a:off x="860136" y="3438726"/>
            <a:ext cx="10569866" cy="409342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0" i="0" u="none" strike="noStrike" cap="none" baseline="0">
                <a:solidFill>
                  <a:schemeClr val="dk1"/>
                </a:solidFill>
                <a:latin typeface="Calibri"/>
                <a:ea typeface="Calibri"/>
                <a:cs typeface="Calibri"/>
                <a:sym typeface="Calibri"/>
              </a:rPr>
              <a:t>What the author fails to consider is …</a:t>
            </a:r>
            <a:br>
              <a:rPr lang="en-US" sz="2800" b="0" i="0" u="none" strike="noStrike" cap="none" baseline="0">
                <a:solidFill>
                  <a:schemeClr val="dk1"/>
                </a:solidFill>
                <a:latin typeface="Calibri"/>
                <a:ea typeface="Calibri"/>
                <a:cs typeface="Calibri"/>
                <a:sym typeface="Calibri"/>
              </a:rPr>
            </a:br>
            <a:r>
              <a:rPr lang="en-US" sz="2800" b="0" i="0" u="none" strike="noStrike" cap="none" baseline="0">
                <a:solidFill>
                  <a:schemeClr val="dk1"/>
                </a:solidFill>
                <a:latin typeface="Calibri"/>
                <a:ea typeface="Calibri"/>
                <a:cs typeface="Calibri"/>
                <a:sym typeface="Calibri"/>
              </a:rPr>
              <a:t>This is true, but …</a:t>
            </a:r>
          </a:p>
          <a:p>
            <a:pPr marL="0" marR="0" lvl="0" indent="0" algn="l" rtl="0">
              <a:spcBef>
                <a:spcPts val="0"/>
              </a:spcBef>
              <a:buSzPct val="25000"/>
              <a:buNone/>
            </a:pPr>
            <a:r>
              <a:rPr lang="en-US" sz="2800" b="0" i="0" u="none" strike="noStrike" cap="none" baseline="0">
                <a:solidFill>
                  <a:schemeClr val="dk1"/>
                </a:solidFill>
                <a:latin typeface="Calibri"/>
                <a:ea typeface="Calibri"/>
                <a:cs typeface="Calibri"/>
                <a:sym typeface="Calibri"/>
              </a:rPr>
              <a:t>The same thing can be said for …</a:t>
            </a:r>
          </a:p>
          <a:p>
            <a:pPr marL="0" marR="0" lvl="0" indent="0" algn="l" rtl="0">
              <a:spcBef>
                <a:spcPts val="0"/>
              </a:spcBef>
              <a:buSzPct val="25000"/>
              <a:buNone/>
            </a:pPr>
            <a:r>
              <a:rPr lang="en-US" sz="2800" b="0" i="0" u="none" strike="noStrike" cap="none" baseline="0">
                <a:solidFill>
                  <a:schemeClr val="dk1"/>
                </a:solidFill>
                <a:latin typeface="Calibri"/>
                <a:ea typeface="Calibri"/>
                <a:cs typeface="Calibri"/>
                <a:sym typeface="Calibri"/>
              </a:rPr>
              <a:t>The author doesn’t explain why ….</a:t>
            </a:r>
          </a:p>
          <a:p>
            <a:pPr marL="0" marR="0" lvl="0" indent="0" algn="l" rtl="0">
              <a:spcBef>
                <a:spcPts val="0"/>
              </a:spcBef>
              <a:buSzPct val="25000"/>
              <a:buNone/>
            </a:pPr>
            <a:r>
              <a:rPr lang="en-US" sz="2800" b="0" i="0" u="none" strike="noStrike" cap="none" baseline="0">
                <a:solidFill>
                  <a:schemeClr val="dk1"/>
                </a:solidFill>
                <a:latin typeface="Calibri"/>
                <a:ea typeface="Calibri"/>
                <a:cs typeface="Calibri"/>
                <a:sym typeface="Calibri"/>
              </a:rPr>
              <a:t>Another way to look at this is …</a:t>
            </a:r>
          </a:p>
          <a:p>
            <a:pPr marL="0" marR="0" lvl="0" indent="0" algn="l" rtl="0">
              <a:spcBef>
                <a:spcPts val="0"/>
              </a:spcBef>
              <a:buSzPct val="25000"/>
              <a:buNone/>
            </a:pPr>
            <a:r>
              <a:rPr lang="en-US" sz="2800" b="0" i="0" u="none" strike="noStrike" cap="none" baseline="0">
                <a:solidFill>
                  <a:schemeClr val="dk1"/>
                </a:solidFill>
                <a:latin typeface="Calibri"/>
                <a:ea typeface="Calibri"/>
                <a:cs typeface="Calibri"/>
                <a:sym typeface="Calibri"/>
              </a:rPr>
              <a:t>The study doesn’t explore the connections between …</a:t>
            </a:r>
          </a:p>
          <a:p>
            <a:pPr marL="0" marR="0" lvl="0" indent="0" algn="l" rtl="0">
              <a:spcBef>
                <a:spcPts val="0"/>
              </a:spcBef>
              <a:buNone/>
            </a:pPr>
            <a:endParaRPr sz="28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28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800" b="0" i="0" u="none" strike="noStrike" cap="none" baseline="0">
                <a:solidFill>
                  <a:schemeClr val="dk1"/>
                </a:solidFill>
                <a:latin typeface="Calibri"/>
                <a:ea typeface="Calibri"/>
                <a:cs typeface="Calibri"/>
                <a:sym typeface="Calibri"/>
              </a:rPr>
              <a:t> </a:t>
            </a:r>
          </a:p>
        </p:txBody>
      </p:sp>
      <p:pic>
        <p:nvPicPr>
          <p:cNvPr id="248" name="Shape 248"/>
          <p:cNvPicPr preferRelativeResize="0"/>
          <p:nvPr/>
        </p:nvPicPr>
        <p:blipFill rotWithShape="1">
          <a:blip r:embed="rId3">
            <a:alphaModFix/>
          </a:blip>
          <a:srcRect/>
          <a:stretch/>
        </p:blipFill>
        <p:spPr>
          <a:xfrm>
            <a:off x="7104461" y="2717306"/>
            <a:ext cx="3690844" cy="2768133"/>
          </a:xfrm>
          <a:prstGeom prst="rect">
            <a:avLst/>
          </a:prstGeom>
          <a:noFill/>
          <a:ln w="107950" cap="flat" cmpd="sng">
            <a:solidFill>
              <a:schemeClr val="dk1"/>
            </a:solidFill>
            <a:prstDash val="solid"/>
            <a:round/>
            <a:headEnd type="none" w="med" len="med"/>
            <a:tailEnd type="none" w="med" len="med"/>
          </a:ln>
        </p:spPr>
      </p:pic>
    </p:spTree>
    <p:extLst>
      <p:ext uri="{BB962C8B-B14F-4D97-AF65-F5344CB8AC3E}">
        <p14:creationId xmlns:p14="http://schemas.microsoft.com/office/powerpoint/2010/main" val="3339419621"/>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Works Cited </a:t>
            </a:r>
          </a:p>
        </p:txBody>
      </p:sp>
      <p:sp>
        <p:nvSpPr>
          <p:cNvPr id="254" name="Shape 254"/>
          <p:cNvSpPr txBox="1">
            <a:spLocks noGrp="1"/>
          </p:cNvSpPr>
          <p:nvPr>
            <p:ph type="body" idx="1"/>
          </p:nvPr>
        </p:nvSpPr>
        <p:spPr>
          <a:xfrm>
            <a:off x="838200" y="1825625"/>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Calibri"/>
              <a:buNone/>
            </a:pPr>
            <a:r>
              <a:rPr lang="en-US" sz="2800" b="0" i="0" u="none" strike="noStrike" cap="none" baseline="0">
                <a:solidFill>
                  <a:schemeClr val="dk1"/>
                </a:solidFill>
                <a:latin typeface="Calibri"/>
                <a:ea typeface="Calibri"/>
                <a:cs typeface="Calibri"/>
                <a:sym typeface="Calibri"/>
              </a:rPr>
              <a:t>Harris, Joseph. </a:t>
            </a:r>
            <a:r>
              <a:rPr lang="en-US" sz="2800" b="0" i="1" u="none" strike="noStrike" cap="none" baseline="0">
                <a:solidFill>
                  <a:schemeClr val="dk1"/>
                </a:solidFill>
                <a:latin typeface="Calibri"/>
                <a:ea typeface="Calibri"/>
                <a:cs typeface="Calibri"/>
                <a:sym typeface="Calibri"/>
              </a:rPr>
              <a:t>Rewriting: How to Do Things with Texts</a:t>
            </a:r>
            <a:r>
              <a:rPr lang="en-US" sz="2800" b="0" i="0" u="none" strike="noStrike" cap="none" baseline="0">
                <a:solidFill>
                  <a:schemeClr val="dk1"/>
                </a:solidFill>
                <a:latin typeface="Calibri"/>
                <a:ea typeface="Calibri"/>
                <a:cs typeface="Calibri"/>
                <a:sym typeface="Calibri"/>
              </a:rPr>
              <a:t>. Utah: Utah 	</a:t>
            </a:r>
          </a:p>
          <a:p>
            <a:pPr marL="0" marR="0" lvl="0" indent="0" algn="l" rtl="0">
              <a:lnSpc>
                <a:spcPct val="90000"/>
              </a:lnSpc>
              <a:spcBef>
                <a:spcPts val="1000"/>
              </a:spcBef>
              <a:buClr>
                <a:schemeClr val="dk1"/>
              </a:buClr>
              <a:buSzPct val="25000"/>
              <a:buFont typeface="Calibri"/>
              <a:buNone/>
            </a:pPr>
            <a:r>
              <a:rPr lang="en-US" sz="2800" b="0" i="0" u="none" strike="noStrike" cap="none" baseline="0">
                <a:solidFill>
                  <a:schemeClr val="dk1"/>
                </a:solidFill>
                <a:latin typeface="Calibri"/>
                <a:ea typeface="Calibri"/>
                <a:cs typeface="Calibri"/>
                <a:sym typeface="Calibri"/>
              </a:rPr>
              <a:t>	State University Press, 2006. Print.</a:t>
            </a:r>
          </a:p>
          <a:p>
            <a:pPr marL="0" marR="0" lvl="0" indent="0" algn="l" rtl="0">
              <a:lnSpc>
                <a:spcPct val="90000"/>
              </a:lnSpc>
              <a:spcBef>
                <a:spcPts val="1000"/>
              </a:spcBef>
              <a:buClr>
                <a:schemeClr val="dk1"/>
              </a:buClr>
              <a:buFont typeface="Calibri"/>
              <a:buNone/>
            </a:pPr>
            <a:endParaRPr sz="28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SzPct val="25000"/>
              <a:buFont typeface="Calibri"/>
              <a:buNone/>
            </a:pPr>
            <a:r>
              <a:rPr lang="en-US" sz="2800" b="0" i="0" u="none" strike="noStrike" cap="none" baseline="0">
                <a:solidFill>
                  <a:schemeClr val="dk1"/>
                </a:solidFill>
                <a:latin typeface="Calibri"/>
                <a:ea typeface="Calibri"/>
                <a:cs typeface="Calibri"/>
                <a:sym typeface="Calibri"/>
              </a:rPr>
              <a:t>Graff, Gerald and Cathy Birkinstein. </a:t>
            </a:r>
            <a:r>
              <a:rPr lang="en-US" sz="2800" b="0" i="1" u="none" strike="noStrike" cap="none" baseline="0">
                <a:solidFill>
                  <a:schemeClr val="dk1"/>
                </a:solidFill>
                <a:latin typeface="Calibri"/>
                <a:ea typeface="Calibri"/>
                <a:cs typeface="Calibri"/>
                <a:sym typeface="Calibri"/>
              </a:rPr>
              <a:t>They Say I Say: The Moves that 	</a:t>
            </a:r>
          </a:p>
          <a:p>
            <a:pPr marL="0" marR="0" lvl="0" indent="0" algn="l" rtl="0">
              <a:lnSpc>
                <a:spcPct val="90000"/>
              </a:lnSpc>
              <a:spcBef>
                <a:spcPts val="1000"/>
              </a:spcBef>
              <a:buClr>
                <a:schemeClr val="dk1"/>
              </a:buClr>
              <a:buSzPct val="25000"/>
              <a:buFont typeface="Calibri"/>
              <a:buNone/>
            </a:pPr>
            <a:r>
              <a:rPr lang="en-US" sz="2800" b="0" i="1" u="none" strike="noStrike" cap="none" baseline="0">
                <a:solidFill>
                  <a:schemeClr val="dk1"/>
                </a:solidFill>
                <a:latin typeface="Calibri"/>
                <a:ea typeface="Calibri"/>
                <a:cs typeface="Calibri"/>
                <a:sym typeface="Calibri"/>
              </a:rPr>
              <a:t>	Matter in Academic Writing</a:t>
            </a:r>
            <a:r>
              <a:rPr lang="en-US" sz="2800" b="0" i="0" u="none" strike="noStrike" cap="none" baseline="0">
                <a:solidFill>
                  <a:schemeClr val="dk1"/>
                </a:solidFill>
                <a:latin typeface="Calibri"/>
                <a:ea typeface="Calibri"/>
                <a:cs typeface="Calibri"/>
                <a:sym typeface="Calibri"/>
              </a:rPr>
              <a:t>. 2</a:t>
            </a:r>
            <a:r>
              <a:rPr lang="en-US" sz="2800" b="0" i="0" u="none" strike="noStrike" cap="none" baseline="30000">
                <a:solidFill>
                  <a:schemeClr val="dk1"/>
                </a:solidFill>
                <a:latin typeface="Calibri"/>
                <a:ea typeface="Calibri"/>
                <a:cs typeface="Calibri"/>
                <a:sym typeface="Calibri"/>
              </a:rPr>
              <a:t>nd</a:t>
            </a:r>
            <a:r>
              <a:rPr lang="en-US" sz="2800" b="0" i="0" u="none" strike="noStrike" cap="none" baseline="0">
                <a:solidFill>
                  <a:schemeClr val="dk1"/>
                </a:solidFill>
                <a:latin typeface="Calibri"/>
                <a:ea typeface="Calibri"/>
                <a:cs typeface="Calibri"/>
                <a:sym typeface="Calibri"/>
              </a:rPr>
              <a:t> ed. New York: W.W. Norton &amp; 	</a:t>
            </a:r>
          </a:p>
          <a:p>
            <a:pPr marL="0" marR="0" lvl="0" indent="0" algn="l" rtl="0">
              <a:lnSpc>
                <a:spcPct val="90000"/>
              </a:lnSpc>
              <a:spcBef>
                <a:spcPts val="1000"/>
              </a:spcBef>
              <a:buClr>
                <a:schemeClr val="dk1"/>
              </a:buClr>
              <a:buSzPct val="25000"/>
              <a:buFont typeface="Calibri"/>
              <a:buNone/>
            </a:pPr>
            <a:r>
              <a:rPr lang="en-US" sz="2800" b="0" i="0" u="none" strike="noStrike" cap="none" baseline="0">
                <a:solidFill>
                  <a:schemeClr val="dk1"/>
                </a:solidFill>
                <a:latin typeface="Calibri"/>
                <a:ea typeface="Calibri"/>
                <a:cs typeface="Calibri"/>
                <a:sym typeface="Calibri"/>
              </a:rPr>
              <a:t>	Company, 2009. Print. </a:t>
            </a:r>
          </a:p>
        </p:txBody>
      </p:sp>
    </p:spTree>
    <p:extLst>
      <p:ext uri="{BB962C8B-B14F-4D97-AF65-F5344CB8AC3E}">
        <p14:creationId xmlns:p14="http://schemas.microsoft.com/office/powerpoint/2010/main" val="3062767101"/>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itle 1"/>
          <p:cNvSpPr>
            <a:spLocks noGrp="1"/>
          </p:cNvSpPr>
          <p:nvPr>
            <p:ph type="title"/>
          </p:nvPr>
        </p:nvSpPr>
        <p:spPr>
          <a:xfrm>
            <a:off x="338666" y="413297"/>
            <a:ext cx="9144000" cy="1143000"/>
          </a:xfrm>
        </p:spPr>
        <p:txBody>
          <a:bodyPr>
            <a:normAutofit fontScale="90000"/>
          </a:bodyPr>
          <a:lstStyle/>
          <a:p>
            <a:r>
              <a:rPr lang="en-US" altLang="en-US" sz="3600" b="1" dirty="0">
                <a:solidFill>
                  <a:schemeClr val="accent1">
                    <a:lumMod val="75000"/>
                  </a:schemeClr>
                </a:solidFill>
              </a:rPr>
              <a:t>Transition to Writing:  Socratic Seminar</a:t>
            </a:r>
          </a:p>
        </p:txBody>
      </p:sp>
      <p:pic>
        <p:nvPicPr>
          <p:cNvPr id="252931" name="Picture 2" descr="C:\Users\Kelly\Desktop\Socratic.jpg">
            <a:hlinkClick r:id="rId2"/>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38666" y="1556297"/>
            <a:ext cx="9169400" cy="512286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6745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a:solidFill>
                  <a:srgbClr val="C00000"/>
                </a:solidFill>
              </a:rPr>
              <a:t>Skill: </a:t>
            </a:r>
            <a:r>
              <a:rPr lang="en-US" b="1" dirty="0">
                <a:solidFill>
                  <a:schemeClr val="accent3">
                    <a:lumMod val="50000"/>
                  </a:schemeClr>
                </a:solidFill>
              </a:rPr>
              <a:t>Transition to Writing</a:t>
            </a:r>
            <a:br>
              <a:rPr lang="en-US" dirty="0"/>
            </a:br>
            <a:r>
              <a:rPr lang="en-US" b="1" dirty="0">
                <a:solidFill>
                  <a:srgbClr val="C00000"/>
                </a:solidFill>
              </a:rPr>
              <a:t>Mini-task:  </a:t>
            </a:r>
            <a:r>
              <a:rPr lang="en-US" b="1" dirty="0">
                <a:solidFill>
                  <a:schemeClr val="accent3">
                    <a:lumMod val="50000"/>
                  </a:schemeClr>
                </a:solidFill>
              </a:rPr>
              <a:t>Socratic Seminar</a:t>
            </a:r>
          </a:p>
        </p:txBody>
      </p:sp>
      <p:sp>
        <p:nvSpPr>
          <p:cNvPr id="253955" name="Content Placeholder 2"/>
          <p:cNvSpPr>
            <a:spLocks noGrp="1"/>
          </p:cNvSpPr>
          <p:nvPr>
            <p:ph idx="4294967295"/>
          </p:nvPr>
        </p:nvSpPr>
        <p:spPr>
          <a:xfrm>
            <a:off x="317500" y="1600201"/>
            <a:ext cx="10121900" cy="4525963"/>
          </a:xfrm>
          <a:prstGeom prst="rect">
            <a:avLst/>
          </a:prstGeom>
        </p:spPr>
        <p:txBody>
          <a:bodyPr/>
          <a:lstStyle/>
          <a:p>
            <a:r>
              <a:rPr lang="en-US" altLang="en-US" dirty="0">
                <a:hlinkClick r:id="rId2"/>
              </a:rPr>
              <a:t>https://www.teachingchannel.org/videos/teaching-the-n-word</a:t>
            </a:r>
            <a:endParaRPr lang="en-US" altLang="en-US" dirty="0"/>
          </a:p>
          <a:p>
            <a:r>
              <a:rPr lang="en-US" altLang="en-US" dirty="0"/>
              <a:t>Viewing lens:  Structure of Socratic Seminar</a:t>
            </a:r>
          </a:p>
          <a:p>
            <a:endParaRPr lang="en-US" altLang="en-US" dirty="0"/>
          </a:p>
        </p:txBody>
      </p:sp>
      <p:pic>
        <p:nvPicPr>
          <p:cNvPr id="253956" name="Picture 2" descr="C:\Users\Kelly\Documents\KP Website\TeachingChan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505200"/>
            <a:ext cx="55689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9860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
          <p:cNvSpPr>
            <a:spLocks noGrp="1"/>
          </p:cNvSpPr>
          <p:nvPr>
            <p:ph type="title"/>
          </p:nvPr>
        </p:nvSpPr>
        <p:spPr/>
        <p:txBody>
          <a:bodyPr/>
          <a:lstStyle/>
          <a:p>
            <a:r>
              <a:rPr lang="en-US" altLang="en-US" sz="4000" b="1" dirty="0">
                <a:solidFill>
                  <a:schemeClr val="accent1">
                    <a:lumMod val="75000"/>
                  </a:schemeClr>
                </a:solidFill>
              </a:rPr>
              <a:t>Socratic Seminar:</a:t>
            </a:r>
          </a:p>
        </p:txBody>
      </p:sp>
      <p:pic>
        <p:nvPicPr>
          <p:cNvPr id="254979"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82120" y="1384300"/>
            <a:ext cx="9144000" cy="4648200"/>
          </a:xfrm>
          <a:prstGeom prst="rect">
            <a:avLst/>
          </a:prstGeom>
        </p:spPr>
      </p:pic>
    </p:spTree>
    <p:extLst>
      <p:ext uri="{BB962C8B-B14F-4D97-AF65-F5344CB8AC3E}">
        <p14:creationId xmlns:p14="http://schemas.microsoft.com/office/powerpoint/2010/main" val="11891279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1"/>
          <p:cNvSpPr>
            <a:spLocks noGrp="1"/>
          </p:cNvSpPr>
          <p:nvPr>
            <p:ph type="title"/>
          </p:nvPr>
        </p:nvSpPr>
        <p:spPr>
          <a:xfrm>
            <a:off x="1935163" y="160338"/>
            <a:ext cx="7620000" cy="1143000"/>
          </a:xfrm>
        </p:spPr>
        <p:txBody>
          <a:bodyPr>
            <a:normAutofit fontScale="90000"/>
          </a:bodyPr>
          <a:lstStyle/>
          <a:p>
            <a:r>
              <a:rPr lang="en-US" altLang="en-US" dirty="0">
                <a:solidFill>
                  <a:schemeClr val="accent1">
                    <a:lumMod val="75000"/>
                  </a:schemeClr>
                </a:solidFill>
              </a:rPr>
              <a:t>Socratic Seminar: Expectations</a:t>
            </a:r>
          </a:p>
        </p:txBody>
      </p:sp>
      <p:sp>
        <p:nvSpPr>
          <p:cNvPr id="57347" name="Content Placeholder 2"/>
          <p:cNvSpPr>
            <a:spLocks noGrp="1"/>
          </p:cNvSpPr>
          <p:nvPr>
            <p:ph sz="quarter" idx="4294967295"/>
          </p:nvPr>
        </p:nvSpPr>
        <p:spPr>
          <a:xfrm>
            <a:off x="406400" y="1028699"/>
            <a:ext cx="8939213" cy="5692775"/>
          </a:xfrm>
          <a:prstGeom prst="rect">
            <a:avLst/>
          </a:prstGeom>
        </p:spPr>
        <p:txBody>
          <a:bodyPr>
            <a:normAutofit/>
          </a:bodyPr>
          <a:lstStyle/>
          <a:p>
            <a:pPr>
              <a:defRPr/>
            </a:pPr>
            <a:r>
              <a:rPr lang="en-US" altLang="en-US" sz="2600" dirty="0"/>
              <a:t>We read and think about the text in advance.</a:t>
            </a:r>
          </a:p>
          <a:p>
            <a:pPr>
              <a:defRPr/>
            </a:pPr>
            <a:r>
              <a:rPr lang="en-US" altLang="en-US" sz="2600" dirty="0"/>
              <a:t>We refer to the text and give enough time for fellow classmates to locate text.</a:t>
            </a:r>
          </a:p>
          <a:p>
            <a:pPr>
              <a:defRPr/>
            </a:pPr>
            <a:r>
              <a:rPr lang="en-US" altLang="en-US" sz="2600" dirty="0"/>
              <a:t>We engage in conversation; we don’t talk at each other.</a:t>
            </a:r>
          </a:p>
          <a:p>
            <a:pPr>
              <a:defRPr/>
            </a:pPr>
            <a:r>
              <a:rPr lang="en-US" altLang="en-US" sz="2600" dirty="0"/>
              <a:t>We show we are listening by tracking the speaker and summarizing what a classmate said.</a:t>
            </a:r>
          </a:p>
          <a:p>
            <a:pPr>
              <a:defRPr/>
            </a:pPr>
            <a:r>
              <a:rPr lang="en-US" altLang="en-US" sz="2600" dirty="0"/>
              <a:t>We don’t raise our hand, but we wait for speaker to finish.</a:t>
            </a:r>
          </a:p>
          <a:p>
            <a:pPr>
              <a:defRPr/>
            </a:pPr>
            <a:r>
              <a:rPr lang="en-US" altLang="en-US" sz="2600" dirty="0"/>
              <a:t>We ask questions, give comments, but always give evidence to support our opinions.</a:t>
            </a:r>
          </a:p>
        </p:txBody>
      </p:sp>
      <p:pic>
        <p:nvPicPr>
          <p:cNvPr id="257028" name="Picture 2" descr="https://929c466ec8-custmedia.vresp.com/6deab5dde2/CLIPART_OF_15186_SM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135" y="5187950"/>
            <a:ext cx="1668463"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213731"/>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1"/>
          <p:cNvSpPr>
            <a:spLocks noGrp="1"/>
          </p:cNvSpPr>
          <p:nvPr>
            <p:ph type="title"/>
          </p:nvPr>
        </p:nvSpPr>
        <p:spPr>
          <a:xfrm>
            <a:off x="2003425" y="0"/>
            <a:ext cx="7620000" cy="1143000"/>
          </a:xfrm>
        </p:spPr>
        <p:txBody>
          <a:bodyPr/>
          <a:lstStyle/>
          <a:p>
            <a:r>
              <a:rPr lang="en-US" altLang="en-US">
                <a:solidFill>
                  <a:srgbClr val="C00000"/>
                </a:solidFill>
              </a:rPr>
              <a:t>Socratic Seminar</a:t>
            </a:r>
          </a:p>
        </p:txBody>
      </p:sp>
      <p:sp>
        <p:nvSpPr>
          <p:cNvPr id="258051" name="Content Placeholder 2"/>
          <p:cNvSpPr>
            <a:spLocks noGrp="1"/>
          </p:cNvSpPr>
          <p:nvPr>
            <p:ph sz="quarter" idx="4294967295"/>
          </p:nvPr>
        </p:nvSpPr>
        <p:spPr>
          <a:xfrm>
            <a:off x="2003425" y="914400"/>
            <a:ext cx="7620000" cy="4800600"/>
          </a:xfrm>
          <a:prstGeom prst="rect">
            <a:avLst/>
          </a:prstGeom>
        </p:spPr>
        <p:txBody>
          <a:bodyPr>
            <a:normAutofit lnSpcReduction="10000"/>
          </a:bodyPr>
          <a:lstStyle/>
          <a:p>
            <a:r>
              <a:rPr lang="en-US" altLang="en-US" sz="2800" dirty="0"/>
              <a:t>It’s OKAY to disagree, so long as you do so respectfully</a:t>
            </a:r>
          </a:p>
          <a:p>
            <a:pPr lvl="1"/>
            <a:r>
              <a:rPr lang="en-US" altLang="en-US" dirty="0"/>
              <a:t>I understand what you are saying, but I disagree because…</a:t>
            </a:r>
          </a:p>
          <a:p>
            <a:pPr lvl="1"/>
            <a:r>
              <a:rPr lang="en-US" altLang="en-US" dirty="0"/>
              <a:t>I respect your opinion, but I disagree because…</a:t>
            </a:r>
          </a:p>
          <a:p>
            <a:pPr lvl="1"/>
            <a:r>
              <a:rPr lang="en-US" altLang="en-US" dirty="0"/>
              <a:t>I hear where you are coming from, but…</a:t>
            </a:r>
          </a:p>
          <a:p>
            <a:r>
              <a:rPr lang="en-US" altLang="en-US" sz="2800" dirty="0"/>
              <a:t>Most importantly, in a discussion there are no right or wrong answers. </a:t>
            </a:r>
          </a:p>
        </p:txBody>
      </p:sp>
      <p:pic>
        <p:nvPicPr>
          <p:cNvPr id="258052" name="Picture 2" descr="http://aec-ijevan.am/newspics/meeting_clip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3425" y="5111821"/>
            <a:ext cx="2568575" cy="192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80260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kSUNuzbDM"/>
          <p:cNvPicPr>
            <a:picLocks noRot="1" noChangeAspect="1"/>
          </p:cNvPicPr>
          <p:nvPr>
            <a:videoFile r:link="rId1"/>
          </p:nvPr>
        </p:nvPicPr>
        <p:blipFill>
          <a:blip r:embed="rId4"/>
          <a:stretch>
            <a:fillRect/>
          </a:stretch>
        </p:blipFill>
        <p:spPr>
          <a:xfrm>
            <a:off x="217713" y="534177"/>
            <a:ext cx="9404944" cy="5290281"/>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
        <p:nvSpPr>
          <p:cNvPr id="4" name="TextBox 3"/>
          <p:cNvSpPr txBox="1"/>
          <p:nvPr/>
        </p:nvSpPr>
        <p:spPr>
          <a:xfrm>
            <a:off x="410548" y="5986484"/>
            <a:ext cx="6979297" cy="646331"/>
          </a:xfrm>
          <a:prstGeom prst="rect">
            <a:avLst/>
          </a:prstGeom>
          <a:noFill/>
        </p:spPr>
        <p:txBody>
          <a:bodyPr wrap="square" rtlCol="0">
            <a:spAutoFit/>
          </a:bodyPr>
          <a:lstStyle/>
          <a:p>
            <a:r>
              <a:rPr lang="en-US" dirty="0"/>
              <a:t>PBS Frontline, </a:t>
            </a:r>
            <a:r>
              <a:rPr lang="en-US" i="1" dirty="0"/>
              <a:t>Country Boys</a:t>
            </a:r>
          </a:p>
          <a:p>
            <a:r>
              <a:rPr lang="en-US" dirty="0"/>
              <a:t>A David Sutherland Film</a:t>
            </a:r>
          </a:p>
        </p:txBody>
      </p:sp>
    </p:spTree>
    <p:extLst>
      <p:ext uri="{BB962C8B-B14F-4D97-AF65-F5344CB8AC3E}">
        <p14:creationId xmlns:p14="http://schemas.microsoft.com/office/powerpoint/2010/main" val="8356486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1"/>
          <p:cNvSpPr>
            <a:spLocks noGrp="1"/>
          </p:cNvSpPr>
          <p:nvPr>
            <p:ph type="title"/>
          </p:nvPr>
        </p:nvSpPr>
        <p:spPr>
          <a:xfrm>
            <a:off x="1905000" y="0"/>
            <a:ext cx="7620000" cy="1143000"/>
          </a:xfrm>
        </p:spPr>
        <p:txBody>
          <a:bodyPr/>
          <a:lstStyle/>
          <a:p>
            <a:r>
              <a:rPr lang="en-US" altLang="en-US">
                <a:solidFill>
                  <a:srgbClr val="C00000"/>
                </a:solidFill>
              </a:rPr>
              <a:t>Sentence Starters</a:t>
            </a:r>
          </a:p>
        </p:txBody>
      </p:sp>
      <p:sp>
        <p:nvSpPr>
          <p:cNvPr id="60419" name="Content Placeholder 2"/>
          <p:cNvSpPr>
            <a:spLocks noGrp="1"/>
          </p:cNvSpPr>
          <p:nvPr>
            <p:ph sz="quarter" idx="4294967295"/>
          </p:nvPr>
        </p:nvSpPr>
        <p:spPr>
          <a:xfrm>
            <a:off x="360948" y="955675"/>
            <a:ext cx="9373604" cy="5541378"/>
          </a:xfrm>
          <a:prstGeom prst="rect">
            <a:avLst/>
          </a:prstGeom>
        </p:spPr>
        <p:txBody>
          <a:bodyPr>
            <a:normAutofit fontScale="92500" lnSpcReduction="20000"/>
          </a:bodyPr>
          <a:lstStyle/>
          <a:p>
            <a:pPr lvl="1">
              <a:defRPr/>
            </a:pPr>
            <a:r>
              <a:rPr lang="en-US" altLang="en-US" dirty="0"/>
              <a:t>So what you’re saying is…</a:t>
            </a:r>
          </a:p>
          <a:p>
            <a:pPr lvl="1">
              <a:defRPr/>
            </a:pPr>
            <a:r>
              <a:rPr lang="en-US" altLang="en-US" dirty="0"/>
              <a:t>I disagree/agree…</a:t>
            </a:r>
          </a:p>
          <a:p>
            <a:pPr lvl="1">
              <a:defRPr/>
            </a:pPr>
            <a:r>
              <a:rPr lang="en-US" altLang="en-US" dirty="0"/>
              <a:t>I’d like to raise a question…</a:t>
            </a:r>
          </a:p>
          <a:p>
            <a:pPr lvl="1">
              <a:defRPr/>
            </a:pPr>
            <a:r>
              <a:rPr lang="en-US" altLang="en-US" dirty="0"/>
              <a:t>I’m confused about…</a:t>
            </a:r>
          </a:p>
          <a:p>
            <a:pPr lvl="1">
              <a:defRPr/>
            </a:pPr>
            <a:r>
              <a:rPr lang="en-US" altLang="en-US" dirty="0"/>
              <a:t>What is your opinion of…</a:t>
            </a:r>
          </a:p>
          <a:p>
            <a:pPr lvl="1">
              <a:defRPr/>
            </a:pPr>
            <a:r>
              <a:rPr lang="en-US" altLang="en-US" dirty="0"/>
              <a:t>I think this means…</a:t>
            </a:r>
          </a:p>
          <a:p>
            <a:pPr lvl="1">
              <a:defRPr/>
            </a:pPr>
            <a:r>
              <a:rPr lang="en-US" altLang="en-US" dirty="0"/>
              <a:t>What puzzles me is…</a:t>
            </a:r>
          </a:p>
          <a:p>
            <a:pPr lvl="1">
              <a:defRPr/>
            </a:pPr>
            <a:r>
              <a:rPr lang="en-US" altLang="en-US" dirty="0"/>
              <a:t>This relates to…</a:t>
            </a:r>
          </a:p>
          <a:p>
            <a:pPr lvl="1">
              <a:defRPr/>
            </a:pPr>
            <a:r>
              <a:rPr lang="en-US" altLang="en-US" dirty="0"/>
              <a:t>Do you agree/disagree….</a:t>
            </a:r>
          </a:p>
          <a:p>
            <a:pPr lvl="1">
              <a:defRPr/>
            </a:pPr>
            <a:r>
              <a:rPr lang="en-US" altLang="en-US" dirty="0"/>
              <a:t>Don’t you think this is similar to…</a:t>
            </a:r>
          </a:p>
          <a:p>
            <a:pPr lvl="1">
              <a:defRPr/>
            </a:pPr>
            <a:r>
              <a:rPr lang="en-US" altLang="en-US" dirty="0"/>
              <a:t>I’d like to talk with people about…</a:t>
            </a:r>
          </a:p>
        </p:txBody>
      </p:sp>
      <p:pic>
        <p:nvPicPr>
          <p:cNvPr id="260100" name="Picture 6" descr="https://encrypted-tbn1.gstatic.com/images?q=tbn:ANd9GcRAbW33mMlrQEw8mKdSxT0qs7ra8eIe-P35DCjTtR1IjO-8MbQZlw"/>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942" l="375" r="100000">
                        <a14:foregroundMark x1="52060" y1="78307" x2="52060" y2="78307"/>
                        <a14:foregroundMark x1="47566" y1="64021" x2="47566" y2="64021"/>
                        <a14:foregroundMark x1="51311" y1="92593" x2="51311" y2="92593"/>
                        <a14:foregroundMark x1="25843" y1="93651" x2="25843" y2="93651"/>
                        <a14:foregroundMark x1="10112" y1="68783" x2="10112" y2="68783"/>
                        <a14:foregroundMark x1="4494" y1="84127" x2="4494" y2="84127"/>
                        <a14:foregroundMark x1="28090" y1="73545" x2="28090" y2="73545"/>
                        <a14:foregroundMark x1="7116" y1="41270" x2="26966" y2="55556"/>
                        <a14:foregroundMark x1="20225" y1="67725" x2="12734" y2="89418"/>
                        <a14:foregroundMark x1="39326" y1="36508" x2="59551" y2="59788"/>
                        <a14:foregroundMark x1="44944" y1="65608" x2="55056" y2="92593"/>
                        <a14:foregroundMark x1="44569" y1="4762" x2="56554" y2="21693"/>
                        <a14:foregroundMark x1="4494" y1="4233" x2="28839" y2="30688"/>
                        <a14:foregroundMark x1="88764" y1="5291" x2="74157" y2="23280"/>
                        <a14:foregroundMark x1="83521" y1="20635" x2="83521" y2="20635"/>
                        <a14:foregroundMark x1="83521" y1="20635" x2="83521" y2="20635"/>
                        <a14:foregroundMark x1="79026" y1="23810" x2="79026" y2="23810"/>
                        <a14:foregroundMark x1="83895" y1="23810" x2="83895" y2="23810"/>
                        <a14:foregroundMark x1="83895" y1="23810" x2="83895" y2="23810"/>
                        <a14:foregroundMark x1="76779" y1="10053" x2="76779" y2="10053"/>
                        <a14:foregroundMark x1="76779" y1="10053" x2="76779" y2="10053"/>
                        <a14:foregroundMark x1="78652" y1="8466" x2="78652" y2="8466"/>
                        <a14:foregroundMark x1="82772" y1="5291" x2="82772" y2="5291"/>
                        <a14:foregroundMark x1="91386" y1="12169" x2="91386" y2="12169"/>
                        <a14:backgroundMark x1="82772" y1="7937" x2="82772" y2="7937"/>
                        <a14:backgroundMark x1="82772" y1="7937" x2="82772" y2="7937"/>
                      </a14:backgroundRemoval>
                    </a14:imgEffect>
                  </a14:imgLayer>
                </a14:imgProps>
              </a:ext>
              <a:ext uri="{28A0092B-C50C-407E-A947-70E740481C1C}">
                <a14:useLocalDpi xmlns:a14="http://schemas.microsoft.com/office/drawing/2010/main" val="0"/>
              </a:ext>
            </a:extLst>
          </a:blip>
          <a:srcRect/>
          <a:stretch>
            <a:fillRect/>
          </a:stretch>
        </p:blipFill>
        <p:spPr bwMode="auto">
          <a:xfrm>
            <a:off x="6006503" y="1768868"/>
            <a:ext cx="4105533" cy="35619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071350"/>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1"/>
          <p:cNvSpPr>
            <a:spLocks noGrp="1"/>
          </p:cNvSpPr>
          <p:nvPr>
            <p:ph type="title"/>
          </p:nvPr>
        </p:nvSpPr>
        <p:spPr>
          <a:xfrm>
            <a:off x="1847850" y="0"/>
            <a:ext cx="7620000" cy="1143000"/>
          </a:xfrm>
        </p:spPr>
        <p:txBody>
          <a:bodyPr/>
          <a:lstStyle/>
          <a:p>
            <a:r>
              <a:rPr lang="en-US" altLang="en-US" dirty="0">
                <a:solidFill>
                  <a:schemeClr val="accent1">
                    <a:lumMod val="75000"/>
                  </a:schemeClr>
                </a:solidFill>
              </a:rPr>
              <a:t>Follow-Up Questions</a:t>
            </a:r>
          </a:p>
        </p:txBody>
      </p:sp>
      <p:sp>
        <p:nvSpPr>
          <p:cNvPr id="3" name="Content Placeholder 2"/>
          <p:cNvSpPr>
            <a:spLocks noGrp="1"/>
          </p:cNvSpPr>
          <p:nvPr>
            <p:ph idx="4294967295"/>
          </p:nvPr>
        </p:nvSpPr>
        <p:spPr>
          <a:xfrm>
            <a:off x="474133" y="990600"/>
            <a:ext cx="8382000" cy="5730875"/>
          </a:xfrm>
          <a:prstGeom prst="rect">
            <a:avLst/>
          </a:prstGeom>
        </p:spPr>
        <p:txBody>
          <a:bodyPr>
            <a:normAutofit fontScale="92500"/>
          </a:bodyPr>
          <a:lstStyle/>
          <a:p>
            <a:pPr>
              <a:defRPr/>
            </a:pPr>
            <a:r>
              <a:rPr lang="en-US" sz="2400" i="1" dirty="0"/>
              <a:t>Tell me more about that.</a:t>
            </a:r>
            <a:endParaRPr lang="en-US" sz="2400" dirty="0"/>
          </a:p>
          <a:p>
            <a:pPr>
              <a:defRPr/>
            </a:pPr>
            <a:r>
              <a:rPr lang="en-US" sz="2400" i="1" dirty="0"/>
              <a:t>What about the reading made you think that ___?</a:t>
            </a:r>
            <a:endParaRPr lang="en-US" sz="2400" dirty="0"/>
          </a:p>
          <a:p>
            <a:pPr>
              <a:defRPr/>
            </a:pPr>
            <a:r>
              <a:rPr lang="en-US" sz="2400" i="1" dirty="0"/>
              <a:t>Using evidence, convince us that __.</a:t>
            </a:r>
            <a:endParaRPr lang="en-US" sz="2400" dirty="0"/>
          </a:p>
          <a:p>
            <a:pPr>
              <a:defRPr/>
            </a:pPr>
            <a:r>
              <a:rPr lang="en-US" sz="2400" i="1" dirty="0"/>
              <a:t>In what other context does that idea play out?</a:t>
            </a:r>
            <a:endParaRPr lang="en-US" sz="2400" dirty="0"/>
          </a:p>
          <a:p>
            <a:pPr>
              <a:defRPr/>
            </a:pPr>
            <a:r>
              <a:rPr lang="en-US" sz="2400" i="1" dirty="0"/>
              <a:t>What evidence would you give to someone who thought ___?</a:t>
            </a:r>
            <a:endParaRPr lang="en-US" sz="2400" dirty="0"/>
          </a:p>
          <a:p>
            <a:pPr>
              <a:defRPr/>
            </a:pPr>
            <a:r>
              <a:rPr lang="en-US" sz="2400" i="1" dirty="0"/>
              <a:t>Based on what we have read, what do you think that we will discover in the next chapter?</a:t>
            </a:r>
            <a:endParaRPr lang="en-US" sz="2400" dirty="0"/>
          </a:p>
          <a:p>
            <a:pPr>
              <a:defRPr/>
            </a:pPr>
            <a:r>
              <a:rPr lang="en-US" sz="2400" i="1" dirty="0"/>
              <a:t>After reading this information, how would handle a situation like ___?</a:t>
            </a:r>
            <a:endParaRPr lang="en-US" sz="2400" dirty="0"/>
          </a:p>
          <a:p>
            <a:pPr>
              <a:defRPr/>
            </a:pPr>
            <a:r>
              <a:rPr lang="en-US" sz="2400" i="1" dirty="0"/>
              <a:t>How is your answer different or the same from others?</a:t>
            </a:r>
            <a:endParaRPr lang="en-US" sz="2400" dirty="0"/>
          </a:p>
          <a:p>
            <a:pPr>
              <a:defRPr/>
            </a:pPr>
            <a:r>
              <a:rPr lang="en-US" sz="2400" i="1" dirty="0"/>
              <a:t>So, this leads to you to what conclusions?</a:t>
            </a:r>
            <a:endParaRPr lang="en-US" sz="2400" dirty="0"/>
          </a:p>
          <a:p>
            <a:pPr>
              <a:defRPr/>
            </a:pPr>
            <a:r>
              <a:rPr lang="en-US" sz="2400" i="1" dirty="0"/>
              <a:t>What did you discover? </a:t>
            </a:r>
            <a:endParaRPr lang="en-US" sz="1400" i="1" dirty="0"/>
          </a:p>
          <a:p>
            <a:pPr marL="114300" indent="0" algn="r">
              <a:buNone/>
              <a:defRPr/>
            </a:pPr>
            <a:r>
              <a:rPr lang="en-US" sz="1400" i="1" dirty="0"/>
              <a:t>Adapted from </a:t>
            </a:r>
            <a:r>
              <a:rPr lang="en-US" sz="1400" u="sng" dirty="0">
                <a:hlinkClick r:id="rId2"/>
              </a:rPr>
              <a:t>http://www.edutopia.org/blog/rethinking-whole-class-discussion-todd-finley</a:t>
            </a:r>
            <a:endParaRPr lang="en-US" sz="1400" dirty="0"/>
          </a:p>
          <a:p>
            <a:pPr>
              <a:defRPr/>
            </a:pPr>
            <a:endParaRPr lang="en-US" dirty="0"/>
          </a:p>
        </p:txBody>
      </p:sp>
      <p:pic>
        <p:nvPicPr>
          <p:cNvPr id="261125" name="Picture 2" descr="http://impressthemes.com/wp-content/uploads/2012/02/seo_question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9242" y="223838"/>
            <a:ext cx="168275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245284"/>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1"/>
          <p:cNvSpPr>
            <a:spLocks noGrp="1"/>
          </p:cNvSpPr>
          <p:nvPr>
            <p:ph type="title"/>
          </p:nvPr>
        </p:nvSpPr>
        <p:spPr>
          <a:xfrm>
            <a:off x="1981200" y="255589"/>
            <a:ext cx="7620000" cy="1082675"/>
          </a:xfrm>
        </p:spPr>
        <p:txBody>
          <a:bodyPr>
            <a:normAutofit fontScale="90000"/>
          </a:bodyPr>
          <a:lstStyle/>
          <a:p>
            <a:r>
              <a:rPr lang="en-US" altLang="en-US">
                <a:solidFill>
                  <a:srgbClr val="C00000"/>
                </a:solidFill>
              </a:rPr>
              <a:t>Readying for a Socratic Seminar</a:t>
            </a:r>
          </a:p>
        </p:txBody>
      </p:sp>
      <p:pic>
        <p:nvPicPr>
          <p:cNvPr id="264196" name="Picture 2" descr="http://english11.buchananschools.com/uploads/8/7/0/4/8704176/1696407_orig.jp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1" y="3205164"/>
            <a:ext cx="5070475"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981200" y="1911350"/>
            <a:ext cx="7620000"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libri" pitchFamily="34" charset="0"/>
              </a:defRPr>
            </a:lvl2pPr>
            <a:lvl3pPr algn="l" rtl="0" eaLnBrk="0" fontAlgn="base" hangingPunct="0">
              <a:spcBef>
                <a:spcPct val="0"/>
              </a:spcBef>
              <a:spcAft>
                <a:spcPct val="0"/>
              </a:spcAft>
              <a:defRPr sz="4600">
                <a:solidFill>
                  <a:schemeClr val="tx2"/>
                </a:solidFill>
                <a:latin typeface="Calibri" pitchFamily="34" charset="0"/>
              </a:defRPr>
            </a:lvl3pPr>
            <a:lvl4pPr algn="l" rtl="0" eaLnBrk="0" fontAlgn="base" hangingPunct="0">
              <a:spcBef>
                <a:spcPct val="0"/>
              </a:spcBef>
              <a:spcAft>
                <a:spcPct val="0"/>
              </a:spcAft>
              <a:defRPr sz="4600">
                <a:solidFill>
                  <a:schemeClr val="tx2"/>
                </a:solidFill>
                <a:latin typeface="Calibri" pitchFamily="34" charset="0"/>
              </a:defRPr>
            </a:lvl4pPr>
            <a:lvl5pPr algn="l" rtl="0" eaLnBrk="0" fontAlgn="base" hangingPunct="0">
              <a:spcBef>
                <a:spcPct val="0"/>
              </a:spcBef>
              <a:spcAft>
                <a:spcPct val="0"/>
              </a:spcAft>
              <a:defRPr sz="4600">
                <a:solidFill>
                  <a:schemeClr val="tx2"/>
                </a:solidFill>
                <a:latin typeface="Calibri" pitchFamily="34" charset="0"/>
              </a:defRPr>
            </a:lvl5pPr>
            <a:lvl6pPr marL="457200" algn="l" rtl="0" fontAlgn="base">
              <a:spcBef>
                <a:spcPct val="0"/>
              </a:spcBef>
              <a:spcAft>
                <a:spcPct val="0"/>
              </a:spcAft>
              <a:defRPr sz="4600">
                <a:solidFill>
                  <a:schemeClr val="tx2"/>
                </a:solidFill>
                <a:latin typeface="Calibri" pitchFamily="34" charset="0"/>
              </a:defRPr>
            </a:lvl6pPr>
            <a:lvl7pPr marL="914400" algn="l" rtl="0" fontAlgn="base">
              <a:spcBef>
                <a:spcPct val="0"/>
              </a:spcBef>
              <a:spcAft>
                <a:spcPct val="0"/>
              </a:spcAft>
              <a:defRPr sz="4600">
                <a:solidFill>
                  <a:schemeClr val="tx2"/>
                </a:solidFill>
                <a:latin typeface="Calibri" pitchFamily="34" charset="0"/>
              </a:defRPr>
            </a:lvl7pPr>
            <a:lvl8pPr marL="1371600" algn="l" rtl="0" fontAlgn="base">
              <a:spcBef>
                <a:spcPct val="0"/>
              </a:spcBef>
              <a:spcAft>
                <a:spcPct val="0"/>
              </a:spcAft>
              <a:defRPr sz="4600">
                <a:solidFill>
                  <a:schemeClr val="tx2"/>
                </a:solidFill>
                <a:latin typeface="Calibri" pitchFamily="34" charset="0"/>
              </a:defRPr>
            </a:lvl8pPr>
            <a:lvl9pPr marL="1828800" algn="l" rtl="0" fontAlgn="base">
              <a:spcBef>
                <a:spcPct val="0"/>
              </a:spcBef>
              <a:spcAft>
                <a:spcPct val="0"/>
              </a:spcAft>
              <a:defRPr sz="4600">
                <a:solidFill>
                  <a:schemeClr val="tx2"/>
                </a:solidFill>
                <a:latin typeface="Calibri" pitchFamily="34" charset="0"/>
              </a:defRPr>
            </a:lvl9pPr>
          </a:lstStyle>
          <a:p>
            <a:pPr>
              <a:defRPr/>
            </a:pPr>
            <a:r>
              <a:rPr lang="en-US" sz="4000" dirty="0">
                <a:solidFill>
                  <a:schemeClr val="tx1"/>
                </a:solidFill>
              </a:rPr>
              <a:t>Reviewing notes</a:t>
            </a:r>
          </a:p>
          <a:p>
            <a:pPr>
              <a:defRPr/>
            </a:pPr>
            <a:r>
              <a:rPr lang="en-US" sz="4000" dirty="0">
                <a:solidFill>
                  <a:schemeClr val="tx1"/>
                </a:solidFill>
              </a:rPr>
              <a:t>Reviewing roles</a:t>
            </a:r>
          </a:p>
          <a:p>
            <a:pPr>
              <a:defRPr/>
            </a:pPr>
            <a:r>
              <a:rPr lang="en-US" sz="4000" dirty="0">
                <a:solidFill>
                  <a:schemeClr val="tx1"/>
                </a:solidFill>
              </a:rPr>
              <a:t>Setting a goal</a:t>
            </a:r>
          </a:p>
        </p:txBody>
      </p:sp>
    </p:spTree>
    <p:extLst>
      <p:ext uri="{BB962C8B-B14F-4D97-AF65-F5344CB8AC3E}">
        <p14:creationId xmlns:p14="http://schemas.microsoft.com/office/powerpoint/2010/main" val="1938558240"/>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2640" y="311380"/>
            <a:ext cx="7453496" cy="1320800"/>
          </a:xfrm>
        </p:spPr>
        <p:txBody>
          <a:bodyPr/>
          <a:lstStyle/>
          <a:p>
            <a:r>
              <a:rPr lang="en-US" dirty="0"/>
              <a:t>LDC Mini-Tasks</a:t>
            </a:r>
          </a:p>
        </p:txBody>
      </p:sp>
      <p:sp>
        <p:nvSpPr>
          <p:cNvPr id="4" name="Text Placeholder 3"/>
          <p:cNvSpPr>
            <a:spLocks noGrp="1"/>
          </p:cNvSpPr>
          <p:nvPr>
            <p:ph type="body" sz="quarter" idx="13"/>
          </p:nvPr>
        </p:nvSpPr>
        <p:spPr>
          <a:xfrm>
            <a:off x="581633" y="2151529"/>
            <a:ext cx="4297680" cy="4344803"/>
          </a:xfrm>
        </p:spPr>
        <p:txBody>
          <a:bodyPr>
            <a:normAutofit/>
          </a:bodyPr>
          <a:lstStyle/>
          <a:p>
            <a:r>
              <a:rPr lang="en-US" dirty="0"/>
              <a:t>Socratic Seminar</a:t>
            </a:r>
          </a:p>
          <a:p>
            <a:r>
              <a:rPr lang="en-US" dirty="0"/>
              <a:t>Linking Claims and Evidence with Analysis</a:t>
            </a:r>
          </a:p>
          <a:p>
            <a:r>
              <a:rPr lang="en-US" dirty="0"/>
              <a:t>Citing Evidence for Claims</a:t>
            </a:r>
          </a:p>
        </p:txBody>
      </p:sp>
      <p:sp>
        <p:nvSpPr>
          <p:cNvPr id="5" name="Text Placeholder 4"/>
          <p:cNvSpPr>
            <a:spLocks noGrp="1"/>
          </p:cNvSpPr>
          <p:nvPr>
            <p:ph type="body" sz="quarter" idx="14"/>
          </p:nvPr>
        </p:nvSpPr>
        <p:spPr>
          <a:xfrm>
            <a:off x="5228456" y="2151529"/>
            <a:ext cx="4297680" cy="4344804"/>
          </a:xfrm>
        </p:spPr>
        <p:txBody>
          <a:bodyPr/>
          <a:lstStyle/>
          <a:p>
            <a:r>
              <a:rPr lang="en-US" dirty="0"/>
              <a:t>Claims, Data, and Analysis</a:t>
            </a:r>
          </a:p>
          <a:p>
            <a:r>
              <a:rPr lang="en-US" dirty="0"/>
              <a:t>Plausible Counterclaims</a:t>
            </a:r>
          </a:p>
          <a:p>
            <a:r>
              <a:rPr lang="en-US" dirty="0"/>
              <a:t>Tug for Truth</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90" y="20159"/>
            <a:ext cx="1840150" cy="1840150"/>
          </a:xfrm>
          <a:prstGeom prst="rect">
            <a:avLst/>
          </a:prstGeom>
        </p:spPr>
      </p:pic>
    </p:spTree>
    <p:extLst>
      <p:ext uri="{BB962C8B-B14F-4D97-AF65-F5344CB8AC3E}">
        <p14:creationId xmlns:p14="http://schemas.microsoft.com/office/powerpoint/2010/main" val="32629857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816401"/>
          </a:xfrm>
        </p:spPr>
        <p:txBody>
          <a:bodyPr/>
          <a:lstStyle/>
          <a:p>
            <a:r>
              <a:rPr lang="en-US" dirty="0"/>
              <a:t>Resources</a:t>
            </a:r>
          </a:p>
        </p:txBody>
      </p:sp>
      <p:sp>
        <p:nvSpPr>
          <p:cNvPr id="3" name="Text Placeholder 2"/>
          <p:cNvSpPr>
            <a:spLocks noGrp="1"/>
          </p:cNvSpPr>
          <p:nvPr>
            <p:ph type="body" sz="quarter" idx="13"/>
          </p:nvPr>
        </p:nvSpPr>
        <p:spPr>
          <a:xfrm>
            <a:off x="555786" y="1232452"/>
            <a:ext cx="9188715" cy="5442323"/>
          </a:xfrm>
        </p:spPr>
        <p:txBody>
          <a:bodyPr>
            <a:normAutofit lnSpcReduction="10000"/>
          </a:bodyPr>
          <a:lstStyle/>
          <a:p>
            <a:r>
              <a:rPr lang="en-US" dirty="0"/>
              <a:t>Addressing Three Modes of Writing in the 21</a:t>
            </a:r>
            <a:r>
              <a:rPr lang="en-US" baseline="30000" dirty="0"/>
              <a:t>st</a:t>
            </a:r>
            <a:r>
              <a:rPr lang="en-US" dirty="0"/>
              <a:t> Century (KDE) </a:t>
            </a:r>
          </a:p>
          <a:p>
            <a:r>
              <a:rPr lang="en-US" dirty="0">
                <a:hlinkClick r:id="rId2"/>
              </a:rPr>
              <a:t>10 Poverty Myths Busted</a:t>
            </a:r>
            <a:endParaRPr lang="en-US" dirty="0">
              <a:hlinkClick r:id="rId3"/>
            </a:endParaRPr>
          </a:p>
          <a:p>
            <a:r>
              <a:rPr lang="en-US" dirty="0">
                <a:hlinkClick r:id="rId3"/>
              </a:rPr>
              <a:t>The Learning Network Picture of the Day</a:t>
            </a:r>
            <a:endParaRPr lang="en-US" dirty="0">
              <a:hlinkClick r:id="rId4"/>
            </a:endParaRPr>
          </a:p>
          <a:p>
            <a:r>
              <a:rPr lang="en-US" dirty="0">
                <a:hlinkClick r:id="rId4"/>
              </a:rPr>
              <a:t>NCTE: Professional Knowledge for the Teaching of Writing (2016) </a:t>
            </a:r>
            <a:endParaRPr lang="en-US" dirty="0"/>
          </a:p>
          <a:p>
            <a:r>
              <a:rPr lang="en-US" dirty="0">
                <a:hlinkClick r:id="rId5"/>
              </a:rPr>
              <a:t>The Neuroscience of Storytelling</a:t>
            </a:r>
            <a:endParaRPr lang="en-US" dirty="0"/>
          </a:p>
          <a:p>
            <a:r>
              <a:rPr lang="en-US" dirty="0">
                <a:hlinkClick r:id="rId6"/>
              </a:rPr>
              <a:t>Your Brain on Story: Why Narratives Win Our Hearts and Minds</a:t>
            </a:r>
            <a:endParaRPr lang="en-US" dirty="0"/>
          </a:p>
          <a:p>
            <a:endParaRPr lang="en-US" dirty="0"/>
          </a:p>
        </p:txBody>
      </p:sp>
    </p:spTree>
    <p:extLst>
      <p:ext uri="{BB962C8B-B14F-4D97-AF65-F5344CB8AC3E}">
        <p14:creationId xmlns:p14="http://schemas.microsoft.com/office/powerpoint/2010/main" val="36910792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070490" y="2895600"/>
            <a:ext cx="10287945" cy="369332"/>
          </a:xfrm>
          <a:prstGeom prst="rect">
            <a:avLst/>
          </a:prstGeom>
          <a:noFill/>
        </p:spPr>
        <p:txBody>
          <a:bodyPr wrap="none" rtlCol="0">
            <a:spAutoFit/>
          </a:bodyPr>
          <a:lstStyle/>
          <a:p>
            <a:r>
              <a:rPr lang="en-US" dirty="0"/>
              <a:t>Use this slide only for layouts that would otherwise obscure the KDE logo or blue background elements</a:t>
            </a:r>
          </a:p>
        </p:txBody>
      </p:sp>
    </p:spTree>
    <p:extLst>
      <p:ext uri="{BB962C8B-B14F-4D97-AF65-F5344CB8AC3E}">
        <p14:creationId xmlns:p14="http://schemas.microsoft.com/office/powerpoint/2010/main" val="3485460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23" y="0"/>
            <a:ext cx="8532918" cy="68580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0401853" y="2321004"/>
            <a:ext cx="1229825" cy="2215991"/>
          </a:xfrm>
          <a:prstGeom prst="rect">
            <a:avLst/>
          </a:prstGeom>
          <a:noFill/>
        </p:spPr>
        <p:txBody>
          <a:bodyPr wrap="none" lIns="91440" tIns="45720" rIns="91440" bIns="45720">
            <a:spAutoFit/>
          </a:bodyPr>
          <a:lstStyle/>
          <a:p>
            <a:pPr algn="ctr"/>
            <a:r>
              <a:rPr lang="en-US" sz="13800" b="1" cap="none" spc="50" dirty="0">
                <a:ln w="9525" cmpd="sng">
                  <a:solidFill>
                    <a:schemeClr val="accent1"/>
                  </a:solidFill>
                  <a:prstDash val="solid"/>
                </a:ln>
                <a:solidFill>
                  <a:srgbClr val="70AD47">
                    <a:tint val="1000"/>
                  </a:srgbClr>
                </a:solidFill>
                <a:effectLst>
                  <a:glow rad="38100">
                    <a:schemeClr val="accent1">
                      <a:alpha val="40000"/>
                    </a:schemeClr>
                  </a:glow>
                </a:effectLst>
              </a:rPr>
              <a:t>1</a:t>
            </a:r>
          </a:p>
        </p:txBody>
      </p:sp>
      <p:sp>
        <p:nvSpPr>
          <p:cNvPr id="5" name="TextBox 4"/>
          <p:cNvSpPr txBox="1"/>
          <p:nvPr/>
        </p:nvSpPr>
        <p:spPr>
          <a:xfrm>
            <a:off x="9577753" y="5986484"/>
            <a:ext cx="1913248" cy="646331"/>
          </a:xfrm>
          <a:prstGeom prst="rect">
            <a:avLst/>
          </a:prstGeom>
          <a:noFill/>
        </p:spPr>
        <p:txBody>
          <a:bodyPr wrap="square" rtlCol="0">
            <a:spAutoFit/>
          </a:bodyPr>
          <a:lstStyle/>
          <a:p>
            <a:r>
              <a:rPr lang="en-US" dirty="0">
                <a:solidFill>
                  <a:schemeClr val="bg1"/>
                </a:solidFill>
              </a:rPr>
              <a:t>Photo credit</a:t>
            </a:r>
            <a:r>
              <a:rPr lang="en-US">
                <a:solidFill>
                  <a:schemeClr val="bg1"/>
                </a:solidFill>
              </a:rPr>
              <a:t>: Mary Ellen Mark</a:t>
            </a:r>
            <a:endParaRPr lang="en-US" dirty="0">
              <a:solidFill>
                <a:schemeClr val="bg1"/>
              </a:solidFill>
            </a:endParaRPr>
          </a:p>
        </p:txBody>
      </p:sp>
    </p:spTree>
    <p:extLst>
      <p:ext uri="{BB962C8B-B14F-4D97-AF65-F5344CB8AC3E}">
        <p14:creationId xmlns:p14="http://schemas.microsoft.com/office/powerpoint/2010/main" val="4218297417"/>
      </p:ext>
    </p:extLst>
  </p:cSld>
  <p:clrMapOvr>
    <a:masterClrMapping/>
  </p:clrMapOvr>
</p:sld>
</file>

<file path=ppt/theme/theme1.xml><?xml version="1.0" encoding="utf-8"?>
<a:theme xmlns:a="http://schemas.openxmlformats.org/drawingml/2006/main" name="Theme1">
  <a:themeElements>
    <a:clrScheme name="KDE Templat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KDE Template">
      <a:majorFont>
        <a:latin typeface="Georgia"/>
        <a:ea typeface=""/>
        <a:cs typeface=""/>
      </a:majorFont>
      <a:minorFont>
        <a:latin typeface="Franklin Gothic Medium"/>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1" id="{5BC57F15-1EB7-4B3F-8F8C-D9989F760C07}" vid="{F99D259D-31FA-4B3E-8AAF-593522EED538}"/>
    </a:ext>
  </a:extLst>
</a:theme>
</file>

<file path=ppt/theme/theme2.xml><?xml version="1.0" encoding="utf-8"?>
<a:theme xmlns:a="http://schemas.openxmlformats.org/drawingml/2006/main" name="3_Theme1">
  <a:themeElements>
    <a:clrScheme name="KDE Templat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KDE Template">
      <a:majorFont>
        <a:latin typeface="Georgia"/>
        <a:ea typeface=""/>
        <a:cs typeface=""/>
      </a:majorFont>
      <a:minorFont>
        <a:latin typeface="Franklin Gothic Medium"/>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1" id="{5BC57F15-1EB7-4B3F-8F8C-D9989F760C07}" vid="{F99D259D-31FA-4B3E-8AAF-593522EED5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929AA44A29774A96300808620B7F9D" ma:contentTypeVersion="9" ma:contentTypeDescription="Create a new document." ma:contentTypeScope="" ma:versionID="e2bbaae9430ade42f7612da6d5f7025a">
  <xsd:schema xmlns:xsd="http://www.w3.org/2001/XMLSchema" xmlns:xs="http://www.w3.org/2001/XMLSchema" xmlns:p="http://schemas.microsoft.com/office/2006/metadata/properties" xmlns:ns2="cf3aa28c-8d44-408c-a5ca-996a87f6cd59" xmlns:ns3="78e2b29d-1b4d-4e9f-9477-f143619cc5ca" xmlns:ns4="5bc9d522-2386-425a-9f2a-a617cf877ec0" targetNamespace="http://schemas.microsoft.com/office/2006/metadata/properties" ma:root="true" ma:fieldsID="038a439d9bb52958ee5a051e274ed4c1" ns2:_="" ns3:_="" ns4:_="">
    <xsd:import namespace="cf3aa28c-8d44-408c-a5ca-996a87f6cd59"/>
    <xsd:import namespace="78e2b29d-1b4d-4e9f-9477-f143619cc5ca"/>
    <xsd:import namespace="5bc9d522-2386-425a-9f2a-a617cf877ec0"/>
    <xsd:element name="properties">
      <xsd:complexType>
        <xsd:sequence>
          <xsd:element name="documentManagement">
            <xsd:complexType>
              <xsd:all>
                <xsd:element ref="ns2:_dlc_DocId" minOccurs="0"/>
                <xsd:element ref="ns2:_dlc_DocIdUrl" minOccurs="0"/>
                <xsd:element ref="ns2:_dlc_DocIdPersistId" minOccurs="0"/>
                <xsd:element ref="ns3:Category" minOccurs="0"/>
                <xsd:element ref="ns2:Information_x0020_Type" minOccurs="0"/>
                <xsd:element ref="ns4:TaxCatchAll" minOccurs="0"/>
                <xsd:element ref="ns2:SharedWithUsers" minOccurs="0"/>
                <xsd:element ref="ns2:SharingHintHash"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3aa28c-8d44-408c-a5ca-996a87f6cd5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Information_x0020_Type" ma:index="12" nillable="true" ma:displayName="Information Type" ma:default="Form" ma:format="Dropdown" ma:internalName="Information_x0020_Type">
      <xsd:simpleType>
        <xsd:restriction base="dms:Choice">
          <xsd:enumeration value="Form"/>
          <xsd:enumeration value="List"/>
          <xsd:enumeration value="Other Information"/>
        </xsd:restrictio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5"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e2b29d-1b4d-4e9f-9477-f143619cc5ca" elementFormDefault="qualified">
    <xsd:import namespace="http://schemas.microsoft.com/office/2006/documentManagement/types"/>
    <xsd:import namespace="http://schemas.microsoft.com/office/infopath/2007/PartnerControls"/>
    <xsd:element name="Category" ma:index="11" nillable="true" ma:displayName="Category" ma:internalName="Category">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c9d522-2386-425a-9f2a-a617cf877ec0" elementFormDefault="qualified">
    <xsd:import namespace="http://schemas.microsoft.com/office/2006/documentManagement/types"/>
    <xsd:import namespace="http://schemas.microsoft.com/office/infopath/2007/PartnerControls"/>
    <xsd:element name="TaxCatchAll" ma:index="13" nillable="true" ma:displayName="Taxonomy Catch All Column" ma:description="" ma:hidden="true" ma:list="{996104cf-a403-4c52-b7a3-2ceacd3f1bff}" ma:internalName="TaxCatchAll" ma:showField="CatchAllData" ma:web="5bc9d522-2386-425a-9f2a-a617cf877ec0">
      <xsd:complexType>
        <xsd:complexContent>
          <xsd:extension base="dms:MultiChoiceLookup">
            <xsd:sequence>
              <xsd:element name="Value" type="dms:Lookup" maxOccurs="unbounded" minOccurs="0" nillable="true"/>
            </xsd:sequence>
          </xsd:extension>
        </xsd:complexContent>
      </xsd:complex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78e2b29d-1b4d-4e9f-9477-f143619cc5ca" xsi:nil="true"/>
    <Information_x0020_Type xmlns="cf3aa28c-8d44-408c-a5ca-996a87f6cd59">Other Information</Information_x0020_Type>
    <TaxCatchAll xmlns="5bc9d522-2386-425a-9f2a-a617cf877ec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582C2A-E6E2-4D4B-BE9C-93826E2C6B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3aa28c-8d44-408c-a5ca-996a87f6cd59"/>
    <ds:schemaRef ds:uri="78e2b29d-1b4d-4e9f-9477-f143619cc5ca"/>
    <ds:schemaRef ds:uri="5bc9d522-2386-425a-9f2a-a617cf877e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C23E9A-708A-4488-BC53-5F393D41DE67}">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5bc9d522-2386-425a-9f2a-a617cf877ec0"/>
    <ds:schemaRef ds:uri="http://www.w3.org/XML/1998/namespace"/>
    <ds:schemaRef ds:uri="78e2b29d-1b4d-4e9f-9477-f143619cc5ca"/>
    <ds:schemaRef ds:uri="cf3aa28c-8d44-408c-a5ca-996a87f6cd59"/>
    <ds:schemaRef ds:uri="http://purl.org/dc/dcmitype/"/>
  </ds:schemaRefs>
</ds:datastoreItem>
</file>

<file path=customXml/itemProps3.xml><?xml version="1.0" encoding="utf-8"?>
<ds:datastoreItem xmlns:ds="http://schemas.openxmlformats.org/officeDocument/2006/customXml" ds:itemID="{EA485209-582E-41ED-ADDE-A480BA72E8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3597</TotalTime>
  <Words>4036</Words>
  <Application>Microsoft Office PowerPoint</Application>
  <PresentationFormat>Widescreen</PresentationFormat>
  <Paragraphs>572</Paragraphs>
  <Slides>85</Slides>
  <Notes>68</Notes>
  <HiddenSlides>5</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85</vt:i4>
      </vt:variant>
    </vt:vector>
  </HeadingPairs>
  <TitlesOfParts>
    <vt:vector size="99" baseType="lpstr">
      <vt:lpstr>ＭＳ Ｐゴシック</vt:lpstr>
      <vt:lpstr>Arial</vt:lpstr>
      <vt:lpstr>Calibri</vt:lpstr>
      <vt:lpstr>Franklin Gothic Medium</vt:lpstr>
      <vt:lpstr>Georgia</vt:lpstr>
      <vt:lpstr>Mangal</vt:lpstr>
      <vt:lpstr>Segoe</vt:lpstr>
      <vt:lpstr>Tahoma</vt:lpstr>
      <vt:lpstr>Times New Roman</vt:lpstr>
      <vt:lpstr>Wingdings</vt:lpstr>
      <vt:lpstr>Wingdings 2</vt:lpstr>
      <vt:lpstr>Wingdings 3</vt:lpstr>
      <vt:lpstr>Theme1</vt:lpstr>
      <vt:lpstr>3_Theme1</vt:lpstr>
      <vt:lpstr>PowerPoint Presentation</vt:lpstr>
      <vt:lpstr>Using Multi-Media &amp; LDC Mini-Tasks to Improve Student Writing</vt:lpstr>
      <vt:lpstr>Who’s in the house?</vt:lpstr>
      <vt:lpstr>PowerPoint Presentation</vt:lpstr>
      <vt:lpstr>PowerPoint Presentation</vt:lpstr>
      <vt:lpstr>PowerPoint Presentation</vt:lpstr>
      <vt:lpstr>Writing Standard 3: Narrative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of Story</vt:lpstr>
      <vt:lpstr>PowerPoint Presentation</vt:lpstr>
      <vt:lpstr>Writing Narrative</vt:lpstr>
      <vt:lpstr>The Power of Story</vt:lpstr>
      <vt:lpstr>What it teaches us about storytelling</vt:lpstr>
      <vt:lpstr>PowerPoint Presentation</vt:lpstr>
      <vt:lpstr>Writing Task </vt:lpstr>
      <vt:lpstr>Vignette</vt:lpstr>
      <vt:lpstr>PowerPoint Presentation</vt:lpstr>
      <vt:lpstr>3 Modes of Writing: Narrative</vt:lpstr>
      <vt:lpstr>Writing Standard 3:  Narrative </vt:lpstr>
      <vt:lpstr>Narrative Progressions</vt:lpstr>
      <vt:lpstr>Writing Analysis</vt:lpstr>
      <vt:lpstr>LDC Mini-Tasks: Media</vt:lpstr>
      <vt:lpstr>Core Tools</vt:lpstr>
      <vt:lpstr>Break 10:30-10:45</vt:lpstr>
      <vt:lpstr>Writing Standard 2: Informative/Explanatory</vt:lpstr>
      <vt:lpstr>3 Modes of Writing: Informational</vt:lpstr>
      <vt:lpstr>Informational Progressions</vt:lpstr>
      <vt:lpstr>Informational Task</vt:lpstr>
      <vt:lpstr>200 Countries, 200 Years</vt:lpstr>
      <vt:lpstr>Dollar Street in Gapminder site</vt:lpstr>
      <vt:lpstr>PowerPoint Presentation</vt:lpstr>
      <vt:lpstr>Writer’s Craft:  Evidence</vt:lpstr>
      <vt:lpstr>Be More Specific…</vt:lpstr>
      <vt:lpstr>Evidence=CSI</vt:lpstr>
      <vt:lpstr>With Your Group…</vt:lpstr>
      <vt:lpstr>Analyzing Writer’s Craft</vt:lpstr>
      <vt:lpstr>Find 3 More Examples of Evidence and Work Through Your Writer’s Craft Chart:</vt:lpstr>
      <vt:lpstr>Give One Get One</vt:lpstr>
      <vt:lpstr>Informational Task</vt:lpstr>
      <vt:lpstr>Writing Analysis</vt:lpstr>
      <vt:lpstr>LDC Mini-Tasks/CoreTools</vt:lpstr>
      <vt:lpstr>LUNCH 12:00-1:00</vt:lpstr>
      <vt:lpstr>Writing Standard 1: Argument (6-12) Opinion (K-5)</vt:lpstr>
      <vt:lpstr>3 Modes of Writing: Argument</vt:lpstr>
      <vt:lpstr>Argument Progressions</vt:lpstr>
      <vt:lpstr>Argument Task</vt:lpstr>
      <vt:lpstr>Poverty Myths Debunked</vt:lpstr>
      <vt:lpstr>Beating the Odds:  Britiny Lee</vt:lpstr>
      <vt:lpstr>CLAIM = A position that can be argued.   Strong claims are compelling, debatable and defensible.</vt:lpstr>
      <vt:lpstr> Strong claims are compelling, debatable and defensible.</vt:lpstr>
      <vt:lpstr>PowerPoint Presentation</vt:lpstr>
      <vt:lpstr>Are These Good Claims?</vt:lpstr>
      <vt:lpstr>Making Claims STRONGER</vt:lpstr>
      <vt:lpstr>Argument Highway:  A Metaphor</vt:lpstr>
      <vt:lpstr>Argument Highway </vt:lpstr>
      <vt:lpstr>Terms to Know: The Vehicles</vt:lpstr>
      <vt:lpstr>The Vehicles (Forwarding Moves) </vt:lpstr>
      <vt:lpstr>The Vehicles (Countering Moves) </vt:lpstr>
      <vt:lpstr>Forwarding Moves </vt:lpstr>
      <vt:lpstr>What Illustrating Looks Like</vt:lpstr>
      <vt:lpstr>Forwarding Moves </vt:lpstr>
      <vt:lpstr>What Authorizing Looks Like</vt:lpstr>
      <vt:lpstr>Forwarding Moves </vt:lpstr>
      <vt:lpstr>What Extending Looks Like</vt:lpstr>
      <vt:lpstr>Countering Moves </vt:lpstr>
      <vt:lpstr>What Countering Looks Like</vt:lpstr>
      <vt:lpstr>Works Cited </vt:lpstr>
      <vt:lpstr>Transition to Writing:  Socratic Seminar</vt:lpstr>
      <vt:lpstr>Skill: Transition to Writing Mini-task:  Socratic Seminar</vt:lpstr>
      <vt:lpstr>Socratic Seminar:</vt:lpstr>
      <vt:lpstr>Socratic Seminar: Expectations</vt:lpstr>
      <vt:lpstr>Socratic Seminar</vt:lpstr>
      <vt:lpstr>Sentence Starters</vt:lpstr>
      <vt:lpstr>Follow-Up Questions</vt:lpstr>
      <vt:lpstr>Readying for a Socratic Seminar</vt:lpstr>
      <vt:lpstr>LDC Mini-Tasks</vt:lpstr>
      <vt:lpstr>Resources</vt:lpstr>
      <vt:lpstr>PowerPoint Presentation</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Blessing, Rebecca - Director, Division of Communications</dc:creator>
  <cp:lastModifiedBy>Philbeck, Kelly - Division of Program Standards</cp:lastModifiedBy>
  <cp:revision>253</cp:revision>
  <cp:lastPrinted>2017-02-27T23:54:00Z</cp:lastPrinted>
  <dcterms:created xsi:type="dcterms:W3CDTF">2016-05-23T03:56:12Z</dcterms:created>
  <dcterms:modified xsi:type="dcterms:W3CDTF">2017-02-28T01:45:48Z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0x01010062929AA44A29774A96300808620B7F9D</vt:lpwstr>
  </property>
</Properties>
</file>